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2" r:id="rId2"/>
    <p:sldMasterId id="2147483673" r:id="rId3"/>
    <p:sldMasterId id="2147483678" r:id="rId4"/>
    <p:sldMasterId id="2147483681" r:id="rId5"/>
    <p:sldMasterId id="2147483695" r:id="rId6"/>
    <p:sldMasterId id="2147483708" r:id="rId7"/>
    <p:sldMasterId id="2147483717" r:id="rId8"/>
  </p:sldMasterIdLst>
  <p:notesMasterIdLst>
    <p:notesMasterId r:id="rId76"/>
  </p:notesMasterIdLst>
  <p:handoutMasterIdLst>
    <p:handoutMasterId r:id="rId77"/>
  </p:handoutMasterIdLst>
  <p:sldIdLst>
    <p:sldId id="4133" r:id="rId9"/>
    <p:sldId id="3910" r:id="rId10"/>
    <p:sldId id="4042" r:id="rId11"/>
    <p:sldId id="4044" r:id="rId12"/>
    <p:sldId id="4045" r:id="rId13"/>
    <p:sldId id="4046" r:id="rId14"/>
    <p:sldId id="4051" r:id="rId15"/>
    <p:sldId id="4047" r:id="rId16"/>
    <p:sldId id="4048" r:id="rId17"/>
    <p:sldId id="4049" r:id="rId18"/>
    <p:sldId id="4058" r:id="rId19"/>
    <p:sldId id="4052" r:id="rId20"/>
    <p:sldId id="4053" r:id="rId21"/>
    <p:sldId id="4057" r:id="rId22"/>
    <p:sldId id="4063" r:id="rId23"/>
    <p:sldId id="4060" r:id="rId24"/>
    <p:sldId id="4061" r:id="rId25"/>
    <p:sldId id="4062" r:id="rId26"/>
    <p:sldId id="4064" r:id="rId27"/>
    <p:sldId id="4066" r:id="rId28"/>
    <p:sldId id="4070" r:id="rId29"/>
    <p:sldId id="4071" r:id="rId30"/>
    <p:sldId id="4072" r:id="rId31"/>
    <p:sldId id="4073" r:id="rId32"/>
    <p:sldId id="4074" r:id="rId33"/>
    <p:sldId id="4075" r:id="rId34"/>
    <p:sldId id="4077" r:id="rId35"/>
    <p:sldId id="4078" r:id="rId36"/>
    <p:sldId id="4079" r:id="rId37"/>
    <p:sldId id="4080" r:id="rId38"/>
    <p:sldId id="4081" r:id="rId39"/>
    <p:sldId id="4082" r:id="rId40"/>
    <p:sldId id="4083" r:id="rId41"/>
    <p:sldId id="4084" r:id="rId42"/>
    <p:sldId id="4087" r:id="rId43"/>
    <p:sldId id="4085" r:id="rId44"/>
    <p:sldId id="4086" r:id="rId45"/>
    <p:sldId id="4095" r:id="rId46"/>
    <p:sldId id="4088" r:id="rId47"/>
    <p:sldId id="4089" r:id="rId48"/>
    <p:sldId id="4096" r:id="rId49"/>
    <p:sldId id="4090" r:id="rId50"/>
    <p:sldId id="4092" r:id="rId51"/>
    <p:sldId id="4100" r:id="rId52"/>
    <p:sldId id="4101" r:id="rId53"/>
    <p:sldId id="4102" r:id="rId54"/>
    <p:sldId id="4103" r:id="rId55"/>
    <p:sldId id="4104" r:id="rId56"/>
    <p:sldId id="4105" r:id="rId57"/>
    <p:sldId id="4106" r:id="rId58"/>
    <p:sldId id="4107" r:id="rId59"/>
    <p:sldId id="4108" r:id="rId60"/>
    <p:sldId id="4109" r:id="rId61"/>
    <p:sldId id="4110" r:id="rId62"/>
    <p:sldId id="4111" r:id="rId63"/>
    <p:sldId id="4112" r:id="rId64"/>
    <p:sldId id="4113" r:id="rId65"/>
    <p:sldId id="4114" r:id="rId66"/>
    <p:sldId id="4115" r:id="rId67"/>
    <p:sldId id="4116" r:id="rId68"/>
    <p:sldId id="4117" r:id="rId69"/>
    <p:sldId id="4118" r:id="rId70"/>
    <p:sldId id="4119" r:id="rId71"/>
    <p:sldId id="4120" r:id="rId72"/>
    <p:sldId id="4121" r:id="rId73"/>
    <p:sldId id="4122" r:id="rId74"/>
    <p:sldId id="4031" r:id="rId75"/>
  </p:sldIdLst>
  <p:sldSz cx="12192000" cy="6858000"/>
  <p:notesSz cx="6858000" cy="9144000"/>
  <p:embeddedFontLs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Consolas" panose="020B0609020204030204" pitchFamily="49" charset="0"/>
      <p:regular r:id="rId82"/>
      <p:bold r:id="rId83"/>
      <p:italic r:id="rId84"/>
      <p:boldItalic r:id="rId85"/>
    </p:embeddedFont>
    <p:embeddedFont>
      <p:font typeface="Segoe UI" panose="020B0502040204020203" pitchFamily="34" charset="0"/>
      <p:regular r:id="rId86"/>
      <p:bold r:id="rId87"/>
      <p:italic r:id="rId88"/>
      <p:boldItalic r:id="rId89"/>
    </p:embeddedFont>
    <p:embeddedFont>
      <p:font typeface="Segoe UI Black" panose="020B0A02040204020203" pitchFamily="34" charset="0"/>
      <p:bold r:id="rId90"/>
      <p:boldItalic r:id="rId91"/>
    </p:embeddedFont>
    <p:embeddedFont>
      <p:font typeface="Tahoma" panose="020B0604030504040204" pitchFamily="34" charset="0"/>
      <p:regular r:id="rId92"/>
      <p:bold r:id="rId93"/>
    </p:embeddedFont>
    <p:embeddedFont>
      <p:font typeface="Verdana" panose="020B0604030504040204" pitchFamily="34" charset="0"/>
      <p:regular r:id="rId94"/>
      <p:bold r:id="rId95"/>
      <p:italic r:id="rId96"/>
      <p:boldItalic r:id="rId97"/>
    </p:embeddedFont>
    <p:embeddedFont>
      <p:font typeface="等线" panose="02010600030101010101" pitchFamily="2" charset="-122"/>
      <p:regular r:id="rId98"/>
      <p:bold r:id="rId99"/>
    </p:embeddedFont>
    <p:embeddedFont>
      <p:font typeface="等线 Light" panose="02010600030101010101" pitchFamily="2" charset="-122"/>
      <p:regular r:id="rId100"/>
    </p:embeddedFont>
    <p:embeddedFont>
      <p:font typeface="仿宋" panose="02010609060101010101" pitchFamily="49" charset="-122"/>
      <p:regular r:id="rId101"/>
    </p:embeddedFont>
    <p:embeddedFont>
      <p:font typeface="黑体" panose="02010609060101010101" pitchFamily="49" charset="-122"/>
      <p:regular r:id="rId102"/>
    </p:embeddedFont>
    <p:embeddedFont>
      <p:font typeface="微软雅黑" panose="020B0503020204020204" pitchFamily="34" charset="-122"/>
      <p:regular r:id="rId103"/>
      <p:bold r:id="rId104"/>
    </p:embeddedFont>
  </p:embeddedFontLst>
  <p:custDataLst>
    <p:tags r:id="rId10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8">
          <p15:clr>
            <a:srgbClr val="A4A3A4"/>
          </p15:clr>
        </p15:guide>
        <p15:guide id="2" pos="384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40CD2"/>
    <a:srgbClr val="3333CC"/>
    <a:srgbClr val="3438F6"/>
    <a:srgbClr val="0000FF"/>
    <a:srgbClr val="2513CB"/>
    <a:srgbClr val="0066FF"/>
    <a:srgbClr val="180CBA"/>
    <a:srgbClr val="FFFFFF"/>
    <a:srgbClr val="039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5681" autoAdjust="0"/>
  </p:normalViewPr>
  <p:slideViewPr>
    <p:cSldViewPr snapToGrid="0">
      <p:cViewPr varScale="1">
        <p:scale>
          <a:sx n="77" d="100"/>
          <a:sy n="77" d="100"/>
        </p:scale>
        <p:origin x="2220" y="912"/>
      </p:cViewPr>
      <p:guideLst>
        <p:guide orient="horz" pos="2078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980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16" Type="http://schemas.openxmlformats.org/officeDocument/2006/relationships/slide" Target="slides/slide8.xml"/><Relationship Id="rId107" Type="http://schemas.openxmlformats.org/officeDocument/2006/relationships/viewProps" Target="viewProps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font" Target="fonts/font2.fntdata"/><Relationship Id="rId102" Type="http://schemas.openxmlformats.org/officeDocument/2006/relationships/font" Target="fonts/font25.fntdata"/><Relationship Id="rId5" Type="http://schemas.openxmlformats.org/officeDocument/2006/relationships/slideMaster" Target="slideMasters/slideMaster5.xml"/><Relationship Id="rId90" Type="http://schemas.openxmlformats.org/officeDocument/2006/relationships/font" Target="fonts/font13.fntdata"/><Relationship Id="rId95" Type="http://schemas.openxmlformats.org/officeDocument/2006/relationships/font" Target="fonts/font18.fntdata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font" Target="fonts/font26.fntdata"/><Relationship Id="rId108" Type="http://schemas.openxmlformats.org/officeDocument/2006/relationships/theme" Target="theme/theme1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font" Target="fonts/font14.fntdata"/><Relationship Id="rId96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6" Type="http://schemas.openxmlformats.org/officeDocument/2006/relationships/presProps" Target="presProp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font" Target="fonts/font17.fntdata"/><Relationship Id="rId99" Type="http://schemas.openxmlformats.org/officeDocument/2006/relationships/font" Target="fonts/font22.fntdata"/><Relationship Id="rId101" Type="http://schemas.openxmlformats.org/officeDocument/2006/relationships/font" Target="fonts/font2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tableStyles" Target="tableStyles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notesMaster" Target="notesMasters/notesMaster1.xml"/><Relationship Id="rId97" Type="http://schemas.openxmlformats.org/officeDocument/2006/relationships/font" Target="fonts/font20.fntdata"/><Relationship Id="rId104" Type="http://schemas.openxmlformats.org/officeDocument/2006/relationships/font" Target="fonts/font27.fntdata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font" Target="fonts/font10.fntdata"/><Relationship Id="rId61" Type="http://schemas.openxmlformats.org/officeDocument/2006/relationships/slide" Target="slides/slide53.xml"/><Relationship Id="rId82" Type="http://schemas.openxmlformats.org/officeDocument/2006/relationships/font" Target="fonts/font5.fntdata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handoutMaster" Target="handoutMasters/handoutMaster1.xml"/><Relationship Id="rId100" Type="http://schemas.openxmlformats.org/officeDocument/2006/relationships/font" Target="fonts/font23.fntdata"/><Relationship Id="rId105" Type="http://schemas.openxmlformats.org/officeDocument/2006/relationships/tags" Target="tags/tag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font" Target="fonts/font16.fntdata"/><Relationship Id="rId98" Type="http://schemas.openxmlformats.org/officeDocument/2006/relationships/font" Target="fonts/font21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font" Target="fonts/font6.fntdata"/><Relationship Id="rId88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高电压写，强紫外线照射下擦</a:t>
            </a:r>
            <a:endParaRPr lang="en-US" altLang="zh-CN" dirty="0"/>
          </a:p>
          <a:p>
            <a:r>
              <a:rPr lang="en-US" altLang="zh-CN" dirty="0"/>
              <a:t>http://www.360doc.cn/article/532901_467842271.html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高电压写，强紫外线照射下擦</a:t>
            </a:r>
            <a:endParaRPr lang="en-US" altLang="zh-CN" dirty="0"/>
          </a:p>
          <a:p>
            <a:r>
              <a:rPr lang="en-US" altLang="zh-CN" dirty="0"/>
              <a:t>http://www.360doc.cn/article/532901_467842271.html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http://www.360doc.cn/article/532901_467842271.html</a:t>
            </a:r>
          </a:p>
          <a:p>
            <a:r>
              <a:rPr lang="en-US" altLang="zh-CN" dirty="0"/>
              <a:t>1</a:t>
            </a:r>
            <a:r>
              <a:rPr lang="zh-CN" altLang="en-US" dirty="0">
                <a:solidFill>
                  <a:srgbClr val="1F1F1F"/>
                </a:solidFill>
                <a:latin typeface="XinGothic-SinaWeibo"/>
              </a:rPr>
              <a:t>埃 </a:t>
            </a:r>
            <a:r>
              <a:rPr lang="en-US" altLang="zh-CN" dirty="0">
                <a:solidFill>
                  <a:srgbClr val="1F1F1F"/>
                </a:solidFill>
                <a:latin typeface="XinGothic-SinaWeibo"/>
              </a:rPr>
              <a:t>= 0.1</a:t>
            </a:r>
            <a:r>
              <a:rPr lang="zh-CN" altLang="en-US" dirty="0">
                <a:solidFill>
                  <a:srgbClr val="1F1F1F"/>
                </a:solidFill>
                <a:latin typeface="XinGothic-SinaWeibo"/>
              </a:rPr>
              <a:t>纳米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显示为</a:t>
            </a:r>
            <a:r>
              <a:rPr lang="en-US" altLang="zh-CN" dirty="0"/>
              <a:t>1</a:t>
            </a:r>
            <a:r>
              <a:rPr lang="zh-CN" altLang="en-US" dirty="0"/>
              <a:t>，说明是小端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" name="图片 9" descr="计算机学院logo-组合01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10076238" y="341471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t>‹#›</a:t>
            </a:fld>
            <a:r>
              <a:rPr lang="en-US" altLang="zh-CN" sz="1200"/>
              <a:t> 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2022/5/9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A2441-49ED-4A52-B3CC-5A1149BC51AC}" type="datetime1">
              <a:rPr lang="zh-CN" altLang="en-US" smtClean="0"/>
              <a:t>2022/5/9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F6130-A1B0-40F4-A496-F2F55E2F44B1}" type="datetime1">
              <a:rPr lang="zh-CN" altLang="en-US" smtClean="0"/>
              <a:t>2022/5/9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2BED8-E368-4E8F-BE90-7083DDA10F91}" type="datetime1">
              <a:rPr lang="zh-CN" altLang="en-US" smtClean="0"/>
              <a:t>2022/5/9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D4AE9-050C-4B7F-B272-FA384BD23015}" type="datetime1">
              <a:rPr lang="zh-CN" altLang="en-US" smtClean="0"/>
              <a:t>2022/5/9</a:t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81A83-785E-4D80-94E7-591D3C3AD6FF}" type="datetime1">
              <a:rPr lang="zh-CN" altLang="en-US" smtClean="0"/>
              <a:t>2022/5/9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7959B-1BC1-4FDE-88B2-3CAC26DD58F7}" type="datetime1">
              <a:rPr lang="zh-CN" altLang="en-US" smtClean="0"/>
              <a:t>2022/5/9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B9BA08-BA34-4DD9-B7F1-D711E644256C}" type="datetime1">
              <a:rPr lang="zh-CN" altLang="en-US" smtClean="0"/>
              <a:t>2022/5/9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F9DB9-E29A-49BF-A83A-344AADB27BAD}" type="datetime1">
              <a:rPr lang="zh-CN" altLang="en-US" smtClean="0"/>
              <a:t>2022/5/9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 algn="just"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 algn="just"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-99392"/>
            <a:ext cx="10668000" cy="1216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19403" y="980728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66233" y="-91281"/>
            <a:ext cx="10668000" cy="1216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755651" y="1752600"/>
            <a:ext cx="5232400" cy="20574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7526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755651" y="39624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251" y="39624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136285-3C6A-4A93-8657-E500CB968B1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31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8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6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6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2022/5/9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 cstate="print"/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anose="02010600030101010101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anose="02010600030101010101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1F97EB9-7652-462B-90E9-768B5D23F71B}" type="datetime1">
              <a:rPr lang="zh-CN" altLang="en-US" smtClean="0"/>
              <a:t>2022/5/9</a:t>
            </a:fld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/>
          <p:cNvSpPr>
            <a:spLocks noEditPoints="1"/>
          </p:cNvSpPr>
          <p:nvPr/>
        </p:nvSpPr>
        <p:spPr bwMode="auto">
          <a:xfrm>
            <a:off x="0" y="263187"/>
            <a:ext cx="12192000" cy="2353917"/>
          </a:xfrm>
          <a:custGeom>
            <a:avLst/>
            <a:gdLst>
              <a:gd name="T0" fmla="*/ 7933 w 8000"/>
              <a:gd name="T1" fmla="*/ 1418 h 1542"/>
              <a:gd name="T2" fmla="*/ 7832 w 8000"/>
              <a:gd name="T3" fmla="*/ 1315 h 1542"/>
              <a:gd name="T4" fmla="*/ 7738 w 8000"/>
              <a:gd name="T5" fmla="*/ 1352 h 1542"/>
              <a:gd name="T6" fmla="*/ 7673 w 8000"/>
              <a:gd name="T7" fmla="*/ 1336 h 1542"/>
              <a:gd name="T8" fmla="*/ 7538 w 8000"/>
              <a:gd name="T9" fmla="*/ 1313 h 1542"/>
              <a:gd name="T10" fmla="*/ 7430 w 8000"/>
              <a:gd name="T11" fmla="*/ 1287 h 1542"/>
              <a:gd name="T12" fmla="*/ 7292 w 8000"/>
              <a:gd name="T13" fmla="*/ 1358 h 1542"/>
              <a:gd name="T14" fmla="*/ 7170 w 8000"/>
              <a:gd name="T15" fmla="*/ 1352 h 1542"/>
              <a:gd name="T16" fmla="*/ 6993 w 8000"/>
              <a:gd name="T17" fmla="*/ 1400 h 1542"/>
              <a:gd name="T18" fmla="*/ 6886 w 8000"/>
              <a:gd name="T19" fmla="*/ 1357 h 1542"/>
              <a:gd name="T20" fmla="*/ 6766 w 8000"/>
              <a:gd name="T21" fmla="*/ 1380 h 1542"/>
              <a:gd name="T22" fmla="*/ 6640 w 8000"/>
              <a:gd name="T23" fmla="*/ 1194 h 1542"/>
              <a:gd name="T24" fmla="*/ 6505 w 8000"/>
              <a:gd name="T25" fmla="*/ 1157 h 1542"/>
              <a:gd name="T26" fmla="*/ 6381 w 8000"/>
              <a:gd name="T27" fmla="*/ 1311 h 1542"/>
              <a:gd name="T28" fmla="*/ 6242 w 8000"/>
              <a:gd name="T29" fmla="*/ 1181 h 1542"/>
              <a:gd name="T30" fmla="*/ 5688 w 8000"/>
              <a:gd name="T31" fmla="*/ 818 h 1542"/>
              <a:gd name="T32" fmla="*/ 5396 w 8000"/>
              <a:gd name="T33" fmla="*/ 674 h 1542"/>
              <a:gd name="T34" fmla="*/ 5346 w 8000"/>
              <a:gd name="T35" fmla="*/ 615 h 1542"/>
              <a:gd name="T36" fmla="*/ 5292 w 8000"/>
              <a:gd name="T37" fmla="*/ 1274 h 1542"/>
              <a:gd name="T38" fmla="*/ 5007 w 8000"/>
              <a:gd name="T39" fmla="*/ 1089 h 1542"/>
              <a:gd name="T40" fmla="*/ 4819 w 8000"/>
              <a:gd name="T41" fmla="*/ 685 h 1542"/>
              <a:gd name="T42" fmla="*/ 4540 w 8000"/>
              <a:gd name="T43" fmla="*/ 1250 h 1542"/>
              <a:gd name="T44" fmla="*/ 4474 w 8000"/>
              <a:gd name="T45" fmla="*/ 1255 h 1542"/>
              <a:gd name="T46" fmla="*/ 4398 w 8000"/>
              <a:gd name="T47" fmla="*/ 1265 h 1542"/>
              <a:gd name="T48" fmla="*/ 4286 w 8000"/>
              <a:gd name="T49" fmla="*/ 1131 h 1542"/>
              <a:gd name="T50" fmla="*/ 4046 w 8000"/>
              <a:gd name="T51" fmla="*/ 1117 h 1542"/>
              <a:gd name="T52" fmla="*/ 3923 w 8000"/>
              <a:gd name="T53" fmla="*/ 975 h 1542"/>
              <a:gd name="T54" fmla="*/ 3742 w 8000"/>
              <a:gd name="T55" fmla="*/ 1095 h 1542"/>
              <a:gd name="T56" fmla="*/ 3585 w 8000"/>
              <a:gd name="T57" fmla="*/ 1415 h 1542"/>
              <a:gd name="T58" fmla="*/ 3463 w 8000"/>
              <a:gd name="T59" fmla="*/ 1255 h 1542"/>
              <a:gd name="T60" fmla="*/ 3390 w 8000"/>
              <a:gd name="T61" fmla="*/ 372 h 1542"/>
              <a:gd name="T62" fmla="*/ 3367 w 8000"/>
              <a:gd name="T63" fmla="*/ 187 h 1542"/>
              <a:gd name="T64" fmla="*/ 3329 w 8000"/>
              <a:gd name="T65" fmla="*/ 695 h 1542"/>
              <a:gd name="T66" fmla="*/ 2997 w 8000"/>
              <a:gd name="T67" fmla="*/ 1479 h 1542"/>
              <a:gd name="T68" fmla="*/ 2797 w 8000"/>
              <a:gd name="T69" fmla="*/ 1119 h 1542"/>
              <a:gd name="T70" fmla="*/ 2628 w 8000"/>
              <a:gd name="T71" fmla="*/ 1372 h 1542"/>
              <a:gd name="T72" fmla="*/ 2470 w 8000"/>
              <a:gd name="T73" fmla="*/ 1378 h 1542"/>
              <a:gd name="T74" fmla="*/ 2310 w 8000"/>
              <a:gd name="T75" fmla="*/ 1440 h 1542"/>
              <a:gd name="T76" fmla="*/ 2152 w 8000"/>
              <a:gd name="T77" fmla="*/ 1391 h 1542"/>
              <a:gd name="T78" fmla="*/ 2055 w 8000"/>
              <a:gd name="T79" fmla="*/ 1463 h 1542"/>
              <a:gd name="T80" fmla="*/ 1975 w 8000"/>
              <a:gd name="T81" fmla="*/ 1479 h 1542"/>
              <a:gd name="T82" fmla="*/ 1805 w 8000"/>
              <a:gd name="T83" fmla="*/ 1456 h 1542"/>
              <a:gd name="T84" fmla="*/ 1673 w 8000"/>
              <a:gd name="T85" fmla="*/ 1469 h 1542"/>
              <a:gd name="T86" fmla="*/ 1531 w 8000"/>
              <a:gd name="T87" fmla="*/ 1408 h 1542"/>
              <a:gd name="T88" fmla="*/ 1443 w 8000"/>
              <a:gd name="T89" fmla="*/ 1265 h 1542"/>
              <a:gd name="T90" fmla="*/ 1253 w 8000"/>
              <a:gd name="T91" fmla="*/ 1421 h 1542"/>
              <a:gd name="T92" fmla="*/ 1155 w 8000"/>
              <a:gd name="T93" fmla="*/ 1401 h 1542"/>
              <a:gd name="T94" fmla="*/ 1051 w 8000"/>
              <a:gd name="T95" fmla="*/ 1389 h 1542"/>
              <a:gd name="T96" fmla="*/ 969 w 8000"/>
              <a:gd name="T97" fmla="*/ 1224 h 1542"/>
              <a:gd name="T98" fmla="*/ 843 w 8000"/>
              <a:gd name="T99" fmla="*/ 1375 h 1542"/>
              <a:gd name="T100" fmla="*/ 664 w 8000"/>
              <a:gd name="T101" fmla="*/ 1427 h 1542"/>
              <a:gd name="T102" fmla="*/ 515 w 8000"/>
              <a:gd name="T103" fmla="*/ 1241 h 1542"/>
              <a:gd name="T104" fmla="*/ 320 w 8000"/>
              <a:gd name="T105" fmla="*/ 1245 h 1542"/>
              <a:gd name="T106" fmla="*/ 218 w 8000"/>
              <a:gd name="T107" fmla="*/ 1342 h 1542"/>
              <a:gd name="T108" fmla="*/ 56 w 8000"/>
              <a:gd name="T109" fmla="*/ 1357 h 1542"/>
              <a:gd name="T110" fmla="*/ 3369 w 8000"/>
              <a:gd name="T111" fmla="*/ 1408 h 1542"/>
              <a:gd name="T112" fmla="*/ 3356 w 8000"/>
              <a:gd name="T113" fmla="*/ 1141 h 1542"/>
              <a:gd name="T114" fmla="*/ 3356 w 8000"/>
              <a:gd name="T115" fmla="*/ 872 h 1542"/>
              <a:gd name="T116" fmla="*/ 3356 w 8000"/>
              <a:gd name="T117" fmla="*/ 756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28A9D6"/>
                </a:gs>
              </a:gsLst>
              <a:lin ang="5400000" scaled="1"/>
            </a:gradFill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" name="矩形 1"/>
          <p:cNvSpPr/>
          <p:nvPr/>
        </p:nvSpPr>
        <p:spPr>
          <a:xfrm>
            <a:off x="0" y="2632221"/>
            <a:ext cx="12192000" cy="1714585"/>
          </a:xfrm>
          <a:prstGeom prst="rect">
            <a:avLst/>
          </a:prstGeom>
          <a:solidFill>
            <a:srgbClr val="28A9D6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25" name="直接连接符 24"/>
          <p:cNvCxnSpPr/>
          <p:nvPr/>
        </p:nvCxnSpPr>
        <p:spPr>
          <a:xfrm>
            <a:off x="0" y="4373612"/>
            <a:ext cx="12192000" cy="0"/>
          </a:xfrm>
          <a:prstGeom prst="line">
            <a:avLst/>
          </a:prstGeom>
          <a:ln w="19050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3"/>
          <p:cNvSpPr txBox="1"/>
          <p:nvPr/>
        </p:nvSpPr>
        <p:spPr>
          <a:xfrm>
            <a:off x="1199456" y="2895743"/>
            <a:ext cx="10657184" cy="9531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56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第七章  存储系统</a:t>
            </a:r>
            <a:r>
              <a:rPr lang="en-US" altLang="zh-CN" sz="56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56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lang="en-US" altLang="zh-CN" sz="56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zh-CN" sz="56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0" y="4795475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4861761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0" y="4928047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872000" y="4795475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872000" y="4861761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872000" y="4928047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4727848" y="463092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秦磊华  计算机学院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009" y="2248416"/>
            <a:ext cx="1009650" cy="11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箭头连接符 7"/>
          <p:cNvCxnSpPr/>
          <p:nvPr/>
        </p:nvCxnSpPr>
        <p:spPr bwMode="auto">
          <a:xfrm>
            <a:off x="4116659" y="2781816"/>
            <a:ext cx="3367087" cy="0"/>
          </a:xfrm>
          <a:prstGeom prst="straightConnector1">
            <a:avLst/>
          </a:prstGeom>
          <a:ln w="28575" cap="flat" cmpd="sng" algn="ctr">
            <a:solidFill>
              <a:srgbClr val="0000FF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圆角矩形 5"/>
          <p:cNvSpPr>
            <a:spLocks noChangeArrowheads="1"/>
          </p:cNvSpPr>
          <p:nvPr/>
        </p:nvSpPr>
        <p:spPr bwMode="auto">
          <a:xfrm>
            <a:off x="2648221" y="2123293"/>
            <a:ext cx="6224588" cy="1393536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0" name="下箭头 9"/>
          <p:cNvSpPr>
            <a:spLocks noChangeArrowheads="1"/>
          </p:cNvSpPr>
          <p:nvPr/>
        </p:nvSpPr>
        <p:spPr bwMode="auto">
          <a:xfrm>
            <a:off x="5625604" y="3618276"/>
            <a:ext cx="280988" cy="414338"/>
          </a:xfrm>
          <a:prstGeom prst="downArrow">
            <a:avLst>
              <a:gd name="adj1" fmla="val 50000"/>
              <a:gd name="adj2" fmla="val 50197"/>
            </a:avLst>
          </a:prstGeom>
          <a:noFill/>
          <a:ln w="9525" algn="ctr">
            <a:solidFill>
              <a:srgbClr val="3333CC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5" name="矩形 14"/>
          <p:cNvSpPr/>
          <p:nvPr/>
        </p:nvSpPr>
        <p:spPr>
          <a:xfrm>
            <a:off x="1052542" y="925267"/>
            <a:ext cx="37605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存储系统层次结构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/>
          <a:srcRect l="11649" t="12353" r="14162" b="14885"/>
          <a:stretch>
            <a:fillRect/>
          </a:stretch>
        </p:blipFill>
        <p:spPr>
          <a:xfrm>
            <a:off x="7589257" y="2202339"/>
            <a:ext cx="1178040" cy="1158954"/>
          </a:xfrm>
          <a:prstGeom prst="rect">
            <a:avLst/>
          </a:prstGeom>
        </p:spPr>
      </p:pic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3091248" y="4541740"/>
            <a:ext cx="314423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2)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主存容量够大吗？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3190282" y="4096477"/>
            <a:ext cx="2675255" cy="4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1)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主存速度够快吗？</a:t>
            </a:r>
          </a:p>
        </p:txBody>
      </p:sp>
      <p:sp>
        <p:nvSpPr>
          <p:cNvPr id="19" name="圆角矩形 18"/>
          <p:cNvSpPr>
            <a:spLocks noChangeArrowheads="1"/>
          </p:cNvSpPr>
          <p:nvPr/>
        </p:nvSpPr>
        <p:spPr bwMode="auto">
          <a:xfrm>
            <a:off x="2976769" y="4093545"/>
            <a:ext cx="5654048" cy="178191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3175855" y="4985907"/>
            <a:ext cx="2395855" cy="4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3)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存储器便宜吗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3175855" y="5413672"/>
            <a:ext cx="5469255" cy="4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4)</a:t>
            </a:r>
            <a:r>
              <a:rPr lang="zh-CN" altLang="en-US" sz="2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能速度既快、容量又大，价格还便宜吗</a:t>
            </a:r>
            <a:r>
              <a:rPr lang="zh-CN" altLang="en-US" sz="2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9290" y="229235"/>
            <a:ext cx="31019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7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.1  存储器概述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19" grpId="0" animBg="1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10" y="2368071"/>
            <a:ext cx="4172053" cy="318771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6061065" y="4116801"/>
            <a:ext cx="4262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rgbClr val="3333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latin typeface="+mn-ea"/>
                <a:sym typeface="Symbol" panose="05050102010706020507" pitchFamily="18" charset="2"/>
              </a:rPr>
              <a:t>主存增速与</a:t>
            </a:r>
            <a:r>
              <a:rPr lang="en-US" altLang="zh-CN" sz="2400" dirty="0">
                <a:latin typeface="+mn-ea"/>
                <a:sym typeface="Symbol" panose="05050102010706020507" pitchFamily="18" charset="2"/>
              </a:rPr>
              <a:t>CPU</a:t>
            </a:r>
            <a:r>
              <a:rPr lang="zh-CN" altLang="en-US" sz="2400" dirty="0">
                <a:latin typeface="+mn-ea"/>
                <a:sym typeface="Symbol" panose="05050102010706020507" pitchFamily="18" charset="2"/>
              </a:rPr>
              <a:t>增速不同步</a:t>
            </a:r>
            <a:endParaRPr lang="zh-CN" altLang="en-US" sz="2400" dirty="0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99165" y="4713703"/>
            <a:ext cx="4559300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rgbClr val="3333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latin typeface="+mn-ea"/>
                <a:sym typeface="Symbol" panose="05050102010706020507" pitchFamily="18" charset="2"/>
              </a:rPr>
              <a:t>指令执行期间多次访问存储器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0" name="下箭头 9"/>
          <p:cNvSpPr/>
          <p:nvPr/>
        </p:nvSpPr>
        <p:spPr>
          <a:xfrm rot="2880000">
            <a:off x="5018648" y="1853016"/>
            <a:ext cx="267863" cy="44242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7954291" y="3346561"/>
            <a:ext cx="121354" cy="68400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102" y="1592067"/>
            <a:ext cx="5472240" cy="1600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3735" y="229235"/>
            <a:ext cx="29368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7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.1  存储器概述</a:t>
            </a:r>
            <a:endParaRPr lang="zh-CN" altLang="en-US" sz="2800"/>
          </a:p>
        </p:txBody>
      </p:sp>
      <p:sp>
        <p:nvSpPr>
          <p:cNvPr id="2" name="矩形 1"/>
          <p:cNvSpPr/>
          <p:nvPr/>
        </p:nvSpPr>
        <p:spPr>
          <a:xfrm>
            <a:off x="1052542" y="925267"/>
            <a:ext cx="37605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存储系统层次结构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619885" y="6048375"/>
            <a:ext cx="9658350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访问到的存储系统具有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的速度，辅存的容量和摊平后的价格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022684" y="2339352"/>
            <a:ext cx="6279205" cy="3499614"/>
            <a:chOff x="214901" y="1940136"/>
            <a:chExt cx="6842107" cy="3636196"/>
          </a:xfrm>
        </p:grpSpPr>
        <p:grpSp>
          <p:nvGrpSpPr>
            <p:cNvPr id="8" name="组合 7"/>
            <p:cNvGrpSpPr/>
            <p:nvPr/>
          </p:nvGrpSpPr>
          <p:grpSpPr>
            <a:xfrm>
              <a:off x="1060796" y="1940136"/>
              <a:ext cx="5996212" cy="3636196"/>
              <a:chOff x="1035396" y="1940136"/>
              <a:chExt cx="5996212" cy="3636196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1035396" y="1940136"/>
                <a:ext cx="5996212" cy="3203364"/>
                <a:chOff x="6178896" y="2092536"/>
                <a:chExt cx="5996212" cy="3203364"/>
              </a:xfrm>
            </p:grpSpPr>
            <p:sp>
              <p:nvSpPr>
                <p:cNvPr id="15" name="Rectangle 7"/>
                <p:cNvSpPr>
                  <a:spLocks noChangeArrowheads="1"/>
                </p:cNvSpPr>
                <p:nvPr/>
              </p:nvSpPr>
              <p:spPr bwMode="auto">
                <a:xfrm>
                  <a:off x="6610896" y="3210880"/>
                  <a:ext cx="720080" cy="663389"/>
                </a:xfrm>
                <a:prstGeom prst="rect">
                  <a:avLst/>
                </a:prstGeom>
                <a:noFill/>
                <a:ln w="19050">
                  <a:solidFill>
                    <a:srgbClr val="002060"/>
                  </a:solidFill>
                  <a:miter lim="800000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b="1" dirty="0">
                      <a:latin typeface="宋体" panose="02010600030101010101" pitchFamily="2" charset="-122"/>
                    </a:rPr>
                    <a:t>Cache</a:t>
                  </a:r>
                  <a:r>
                    <a:rPr lang="en-US" altLang="zh-CN" sz="1600" dirty="0">
                      <a:latin typeface="Times New Roman" panose="02020603050405020304" pitchFamily="18" charset="0"/>
                    </a:rPr>
                    <a:t> </a:t>
                  </a:r>
                  <a:endParaRPr lang="en-US" altLang="zh-CN" sz="16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6" name="Line 11"/>
                <p:cNvSpPr>
                  <a:spLocks noChangeShapeType="1"/>
                </p:cNvSpPr>
                <p:nvPr/>
              </p:nvSpPr>
              <p:spPr bwMode="auto">
                <a:xfrm>
                  <a:off x="6178896" y="3543300"/>
                  <a:ext cx="39600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" name="Line 11"/>
                <p:cNvSpPr>
                  <a:spLocks noChangeShapeType="1"/>
                </p:cNvSpPr>
                <p:nvPr/>
              </p:nvSpPr>
              <p:spPr bwMode="auto">
                <a:xfrm>
                  <a:off x="7343676" y="3534916"/>
                  <a:ext cx="39600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" name="Line 11"/>
                <p:cNvSpPr>
                  <a:spLocks noChangeShapeType="1"/>
                </p:cNvSpPr>
                <p:nvPr/>
              </p:nvSpPr>
              <p:spPr bwMode="auto">
                <a:xfrm>
                  <a:off x="9076020" y="3570920"/>
                  <a:ext cx="39600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9" name="组合 18"/>
                <p:cNvGrpSpPr/>
                <p:nvPr/>
              </p:nvGrpSpPr>
              <p:grpSpPr>
                <a:xfrm>
                  <a:off x="9499724" y="2092536"/>
                  <a:ext cx="2675384" cy="3203364"/>
                  <a:chOff x="9499724" y="1914736"/>
                  <a:chExt cx="2675384" cy="3203364"/>
                </a:xfrm>
              </p:grpSpPr>
              <p:sp>
                <p:nvSpPr>
                  <p:cNvPr id="20" name="Rectangle 9"/>
                  <p:cNvSpPr/>
                  <p:nvPr/>
                </p:nvSpPr>
                <p:spPr>
                  <a:xfrm>
                    <a:off x="9499724" y="1914736"/>
                    <a:ext cx="2675384" cy="3203364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tx1"/>
                    </a:solidFill>
                    <a:prstDash val="dash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pPr algn="ctr" eaLnBrk="1" hangingPunct="1">
                      <a:buFont typeface="Arial" panose="020B0604020202020204" pitchFamily="34" charset="0"/>
                      <a:buNone/>
                      <a:defRPr/>
                    </a:pPr>
                    <a:endParaRPr lang="zh-CN" altLang="en-US" sz="3600" b="1" noProof="1">
                      <a:solidFill>
                        <a:schemeClr val="accent3"/>
                      </a:solidFill>
                      <a:latin typeface="Times New Roman" panose="02020603050405020304" pitchFamily="18" charset="0"/>
                      <a:sym typeface="+mn-ea"/>
                    </a:endParaRPr>
                  </a:p>
                </p:txBody>
              </p:sp>
              <p:pic>
                <p:nvPicPr>
                  <p:cNvPr id="21" name="图片 8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875" r="7875"/>
                  <a:stretch>
                    <a:fillRect/>
                  </a:stretch>
                </p:blipFill>
                <p:spPr bwMode="auto">
                  <a:xfrm>
                    <a:off x="9510425" y="1990545"/>
                    <a:ext cx="751361" cy="7593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2" name="图片 8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875" r="7875"/>
                  <a:stretch>
                    <a:fillRect/>
                  </a:stretch>
                </p:blipFill>
                <p:spPr bwMode="auto">
                  <a:xfrm>
                    <a:off x="10145425" y="1977845"/>
                    <a:ext cx="751361" cy="7593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" name="图片 8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875" r="7875"/>
                  <a:stretch>
                    <a:fillRect/>
                  </a:stretch>
                </p:blipFill>
                <p:spPr bwMode="auto">
                  <a:xfrm>
                    <a:off x="10780425" y="1990545"/>
                    <a:ext cx="751361" cy="7593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4" name="图片 8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875" r="7875"/>
                  <a:stretch>
                    <a:fillRect/>
                  </a:stretch>
                </p:blipFill>
                <p:spPr bwMode="auto">
                  <a:xfrm>
                    <a:off x="11402725" y="1990545"/>
                    <a:ext cx="713075" cy="7593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5" name="图片 8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875" r="7875"/>
                  <a:stretch>
                    <a:fillRect/>
                  </a:stretch>
                </p:blipFill>
                <p:spPr bwMode="auto">
                  <a:xfrm>
                    <a:off x="9535825" y="2765245"/>
                    <a:ext cx="751361" cy="7593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6" name="图片 8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875" r="7875"/>
                  <a:stretch>
                    <a:fillRect/>
                  </a:stretch>
                </p:blipFill>
                <p:spPr bwMode="auto">
                  <a:xfrm>
                    <a:off x="10170825" y="2752545"/>
                    <a:ext cx="751361" cy="7593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7" name="图片 8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875" r="7875"/>
                  <a:stretch>
                    <a:fillRect/>
                  </a:stretch>
                </p:blipFill>
                <p:spPr bwMode="auto">
                  <a:xfrm>
                    <a:off x="10805825" y="2765245"/>
                    <a:ext cx="751361" cy="7593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8" name="图片 8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875" r="7875"/>
                  <a:stretch>
                    <a:fillRect/>
                  </a:stretch>
                </p:blipFill>
                <p:spPr bwMode="auto">
                  <a:xfrm>
                    <a:off x="11428125" y="2765245"/>
                    <a:ext cx="738475" cy="7593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9" name="图片 8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875" r="7875"/>
                  <a:stretch>
                    <a:fillRect/>
                  </a:stretch>
                </p:blipFill>
                <p:spPr bwMode="auto">
                  <a:xfrm>
                    <a:off x="9548525" y="3552645"/>
                    <a:ext cx="751361" cy="7593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0" name="图片 8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875" r="7875"/>
                  <a:stretch>
                    <a:fillRect/>
                  </a:stretch>
                </p:blipFill>
                <p:spPr bwMode="auto">
                  <a:xfrm>
                    <a:off x="10183525" y="3539945"/>
                    <a:ext cx="751361" cy="7593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1" name="图片 8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875" r="7875"/>
                  <a:stretch>
                    <a:fillRect/>
                  </a:stretch>
                </p:blipFill>
                <p:spPr bwMode="auto">
                  <a:xfrm>
                    <a:off x="10818525" y="3552645"/>
                    <a:ext cx="751361" cy="7593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2" name="图片 8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875" r="7875"/>
                  <a:stretch>
                    <a:fillRect/>
                  </a:stretch>
                </p:blipFill>
                <p:spPr bwMode="auto">
                  <a:xfrm>
                    <a:off x="11440825" y="3552645"/>
                    <a:ext cx="713075" cy="7593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3" name="图片 8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875" r="7875"/>
                  <a:stretch>
                    <a:fillRect/>
                  </a:stretch>
                </p:blipFill>
                <p:spPr bwMode="auto">
                  <a:xfrm>
                    <a:off x="9548525" y="4289245"/>
                    <a:ext cx="751361" cy="7593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4" name="图片 8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875" r="7875"/>
                  <a:stretch>
                    <a:fillRect/>
                  </a:stretch>
                </p:blipFill>
                <p:spPr bwMode="auto">
                  <a:xfrm>
                    <a:off x="10183525" y="4276545"/>
                    <a:ext cx="751361" cy="7593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5" name="图片 8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875" r="7875"/>
                  <a:stretch>
                    <a:fillRect/>
                  </a:stretch>
                </p:blipFill>
                <p:spPr bwMode="auto">
                  <a:xfrm>
                    <a:off x="10818525" y="4289245"/>
                    <a:ext cx="751361" cy="7593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6" name="图片 8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875" r="7875"/>
                  <a:stretch>
                    <a:fillRect/>
                  </a:stretch>
                </p:blipFill>
                <p:spPr bwMode="auto">
                  <a:xfrm>
                    <a:off x="11428125" y="4289245"/>
                    <a:ext cx="738475" cy="7593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14" name="文本框 13"/>
              <p:cNvSpPr txBox="1"/>
              <p:nvPr/>
            </p:nvSpPr>
            <p:spPr>
              <a:xfrm>
                <a:off x="5308600" y="5207000"/>
                <a:ext cx="876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 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辅存</a:t>
                </a: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648567" y="2473042"/>
              <a:ext cx="1257689" cy="1832998"/>
              <a:chOff x="2483467" y="2473042"/>
              <a:chExt cx="1257689" cy="1832998"/>
            </a:xfrm>
          </p:grpSpPr>
          <p:pic>
            <p:nvPicPr>
              <p:cNvPr id="11" name="图片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83467" y="2473042"/>
                <a:ext cx="1257689" cy="89319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图片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83467" y="3412842"/>
                <a:ext cx="1257689" cy="89319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" name="图片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901" y="2908300"/>
              <a:ext cx="920384" cy="9345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右大括号 1"/>
          <p:cNvSpPr/>
          <p:nvPr/>
        </p:nvSpPr>
        <p:spPr>
          <a:xfrm rot="5400000">
            <a:off x="3267111" y="3882178"/>
            <a:ext cx="236647" cy="2144658"/>
          </a:xfrm>
          <a:prstGeom prst="rightBrace">
            <a:avLst/>
          </a:prstGeom>
          <a:ln>
            <a:solidFill>
              <a:srgbClr val="3438F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右大括号 39"/>
          <p:cNvSpPr/>
          <p:nvPr/>
        </p:nvSpPr>
        <p:spPr>
          <a:xfrm rot="16200000">
            <a:off x="5176858" y="176356"/>
            <a:ext cx="282931" cy="4124385"/>
          </a:xfrm>
          <a:prstGeom prst="rightBrace">
            <a:avLst/>
          </a:prstGeom>
          <a:ln>
            <a:solidFill>
              <a:srgbClr val="3438F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063064" y="5133083"/>
            <a:ext cx="24863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Cache </a:t>
            </a:r>
            <a:r>
              <a:rPr lang="en-US" altLang="zh-CN" sz="2200" dirty="0">
                <a:sym typeface="Wingdings" panose="05000000000000000000" pitchFamily="2" charset="2"/>
              </a:rPr>
              <a:t> &lt;</a:t>
            </a:r>
            <a:r>
              <a:rPr lang="en-US" altLang="zh-CN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---&gt; </a:t>
            </a:r>
            <a:r>
              <a:rPr lang="zh-CN" alt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主存</a:t>
            </a:r>
            <a:endParaRPr lang="zh-CN" altLang="en-US" sz="2200" dirty="0"/>
          </a:p>
        </p:txBody>
      </p:sp>
      <p:sp>
        <p:nvSpPr>
          <p:cNvPr id="41" name="文本框 40"/>
          <p:cNvSpPr txBox="1"/>
          <p:nvPr/>
        </p:nvSpPr>
        <p:spPr>
          <a:xfrm>
            <a:off x="1288739" y="5557688"/>
            <a:ext cx="3580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rgbClr val="0000FF"/>
                </a:solidFill>
              </a:rPr>
              <a:t>解决</a:t>
            </a:r>
            <a:r>
              <a:rPr lang="en-US" altLang="zh-CN" sz="2200" dirty="0">
                <a:solidFill>
                  <a:srgbClr val="0000FF"/>
                </a:solidFill>
              </a:rPr>
              <a:t>CPU</a:t>
            </a:r>
            <a:r>
              <a:rPr lang="zh-CN" altLang="en-US" sz="2200" dirty="0">
                <a:solidFill>
                  <a:srgbClr val="0000FF"/>
                </a:solidFill>
              </a:rPr>
              <a:t>与主存速度不匹配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3797143" y="1681893"/>
            <a:ext cx="2571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主存</a:t>
            </a:r>
            <a:r>
              <a:rPr lang="en-US" altLang="zh-CN" sz="2200" dirty="0">
                <a:sym typeface="Wingdings" panose="05000000000000000000" pitchFamily="2" charset="2"/>
              </a:rPr>
              <a:t> &lt;</a:t>
            </a:r>
            <a:r>
              <a:rPr lang="en-US" altLang="zh-CN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---&gt; </a:t>
            </a:r>
            <a:r>
              <a:rPr lang="zh-CN" alt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辅存</a:t>
            </a:r>
            <a:endParaRPr lang="zh-CN" altLang="en-US" sz="2200" dirty="0"/>
          </a:p>
        </p:txBody>
      </p:sp>
      <p:sp>
        <p:nvSpPr>
          <p:cNvPr id="43" name="文本框 42"/>
          <p:cNvSpPr txBox="1"/>
          <p:nvPr/>
        </p:nvSpPr>
        <p:spPr>
          <a:xfrm>
            <a:off x="6258215" y="1681461"/>
            <a:ext cx="2958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rgbClr val="0000FF"/>
                </a:solidFill>
              </a:rPr>
              <a:t>解决主存容量不足</a:t>
            </a:r>
          </a:p>
        </p:txBody>
      </p:sp>
      <p:grpSp>
        <p:nvGrpSpPr>
          <p:cNvPr id="65" name="组合 64"/>
          <p:cNvGrpSpPr/>
          <p:nvPr/>
        </p:nvGrpSpPr>
        <p:grpSpPr>
          <a:xfrm>
            <a:off x="7524878" y="2482734"/>
            <a:ext cx="4121972" cy="2775746"/>
            <a:chOff x="7524878" y="2482734"/>
            <a:chExt cx="4121972" cy="2775746"/>
          </a:xfrm>
        </p:grpSpPr>
        <p:sp>
          <p:nvSpPr>
            <p:cNvPr id="39" name="右箭头 38"/>
            <p:cNvSpPr/>
            <p:nvPr/>
          </p:nvSpPr>
          <p:spPr>
            <a:xfrm>
              <a:off x="7524878" y="3629530"/>
              <a:ext cx="420327" cy="19193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4" name="Group 3"/>
            <p:cNvGrpSpPr/>
            <p:nvPr/>
          </p:nvGrpSpPr>
          <p:grpSpPr bwMode="auto">
            <a:xfrm>
              <a:off x="7707052" y="4692810"/>
              <a:ext cx="3939798" cy="565670"/>
              <a:chOff x="1306" y="3103"/>
              <a:chExt cx="2784" cy="483"/>
            </a:xfrm>
            <a:solidFill>
              <a:schemeClr val="bg1"/>
            </a:solidFill>
          </p:grpSpPr>
          <p:sp>
            <p:nvSpPr>
              <p:cNvPr id="45" name="AutoShape 4"/>
              <p:cNvSpPr>
                <a:spLocks noChangeAspect="1" noChangeArrowheads="1"/>
              </p:cNvSpPr>
              <p:nvPr/>
            </p:nvSpPr>
            <p:spPr bwMode="auto">
              <a:xfrm flipV="1">
                <a:off x="1306" y="3103"/>
                <a:ext cx="2784" cy="4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390 w 21600"/>
                  <a:gd name="T13" fmla="*/ 2370 h 21600"/>
                  <a:gd name="T14" fmla="*/ 19210 w 21600"/>
                  <a:gd name="T15" fmla="*/ 1923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186" y="21600"/>
                    </a:lnTo>
                    <a:lnTo>
                      <a:pt x="2041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9050" algn="ctr">
                <a:solidFill>
                  <a:schemeClr val="tx1"/>
                </a:solidFill>
                <a:miter lim="800000"/>
              </a:ln>
            </p:spPr>
            <p:txBody>
              <a:bodyPr wrap="none" anchor="ctr" anchorCtr="1"/>
              <a:lstStyle/>
              <a:p>
                <a:pPr algn="ctr">
                  <a:defRPr/>
                </a:pPr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Rectangle 5"/>
              <p:cNvSpPr>
                <a:spLocks noChangeArrowheads="1"/>
              </p:cNvSpPr>
              <p:nvPr/>
            </p:nvSpPr>
            <p:spPr bwMode="auto">
              <a:xfrm>
                <a:off x="1746" y="3183"/>
                <a:ext cx="1967" cy="335"/>
              </a:xfrm>
              <a:prstGeom prst="rect">
                <a:avLst/>
              </a:prstGeom>
              <a:grpFill/>
              <a:ln w="12700">
                <a:noFill/>
                <a:miter lim="800000"/>
              </a:ln>
            </p:spPr>
            <p:txBody>
              <a:bodyPr lIns="12700" tIns="12700" rIns="12700" bIns="12700" anchor="ctr" anchorCtr="1"/>
              <a:lstStyle/>
              <a:p>
                <a:pPr algn="ctr">
                  <a:defRPr/>
                </a:pPr>
                <a:r>
                  <a:rPr lang="zh-CN" altLang="en-US" dirty="0">
                    <a:latin typeface="+mj-lt"/>
                    <a:ea typeface="宋体" panose="02010600030101010101" pitchFamily="2" charset="-122"/>
                  </a:rPr>
                  <a:t>磁带、光盘、网络存储系统</a:t>
                </a:r>
              </a:p>
            </p:txBody>
          </p:sp>
        </p:grpSp>
        <p:grpSp>
          <p:nvGrpSpPr>
            <p:cNvPr id="47" name="Group 6"/>
            <p:cNvGrpSpPr/>
            <p:nvPr/>
          </p:nvGrpSpPr>
          <p:grpSpPr bwMode="auto">
            <a:xfrm>
              <a:off x="7929433" y="4111094"/>
              <a:ext cx="3348362" cy="494229"/>
              <a:chOff x="1464" y="2748"/>
              <a:chExt cx="2635" cy="422"/>
            </a:xfrm>
            <a:solidFill>
              <a:schemeClr val="bg1"/>
            </a:solidFill>
          </p:grpSpPr>
          <p:sp>
            <p:nvSpPr>
              <p:cNvPr id="48" name="AutoShape 7"/>
              <p:cNvSpPr>
                <a:spLocks noChangeAspect="1" noChangeArrowheads="1"/>
              </p:cNvSpPr>
              <p:nvPr/>
            </p:nvSpPr>
            <p:spPr bwMode="auto">
              <a:xfrm flipV="1">
                <a:off x="1464" y="2748"/>
                <a:ext cx="2635" cy="4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382 w 21600"/>
                  <a:gd name="T13" fmla="*/ 2386 h 21600"/>
                  <a:gd name="T14" fmla="*/ 19218 w 21600"/>
                  <a:gd name="T15" fmla="*/ 1921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157" y="21600"/>
                    </a:lnTo>
                    <a:lnTo>
                      <a:pt x="20443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9050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>
                  <a:defRPr/>
                </a:pPr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Rectangle 8"/>
              <p:cNvSpPr>
                <a:spLocks noChangeArrowheads="1"/>
              </p:cNvSpPr>
              <p:nvPr/>
            </p:nvSpPr>
            <p:spPr bwMode="auto">
              <a:xfrm>
                <a:off x="2112" y="2808"/>
                <a:ext cx="1152" cy="179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lIns="12700" tIns="12700" rIns="12700" bIns="12700"/>
              <a:lstStyle/>
              <a:p>
                <a:pPr algn="ctr">
                  <a:defRPr/>
                </a:pPr>
                <a:r>
                  <a:rPr lang="zh-CN" altLang="en-US" dirty="0">
                    <a:latin typeface="+mn-ea"/>
                  </a:rPr>
                  <a:t>磁盘</a:t>
                </a:r>
              </a:p>
            </p:txBody>
          </p:sp>
        </p:grpSp>
        <p:grpSp>
          <p:nvGrpSpPr>
            <p:cNvPr id="50" name="Group 9"/>
            <p:cNvGrpSpPr/>
            <p:nvPr/>
          </p:nvGrpSpPr>
          <p:grpSpPr bwMode="auto">
            <a:xfrm>
              <a:off x="8328530" y="2923549"/>
              <a:ext cx="2258037" cy="469053"/>
              <a:chOff x="1718" y="2040"/>
              <a:chExt cx="1940" cy="356"/>
            </a:xfrm>
            <a:solidFill>
              <a:schemeClr val="bg1"/>
            </a:solidFill>
          </p:grpSpPr>
          <p:sp>
            <p:nvSpPr>
              <p:cNvPr id="51" name="AutoShape 10"/>
              <p:cNvSpPr>
                <a:spLocks noChangeAspect="1" noChangeArrowheads="1"/>
              </p:cNvSpPr>
              <p:nvPr/>
            </p:nvSpPr>
            <p:spPr bwMode="auto">
              <a:xfrm flipV="1">
                <a:off x="1718" y="2040"/>
                <a:ext cx="1940" cy="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572 w 21600"/>
                  <a:gd name="T13" fmla="*/ 2602 h 21600"/>
                  <a:gd name="T14" fmla="*/ 19028 w 21600"/>
                  <a:gd name="T15" fmla="*/ 1899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550" y="21600"/>
                    </a:lnTo>
                    <a:lnTo>
                      <a:pt x="2005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9CDCF8"/>
              </a:solidFill>
              <a:ln w="19050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>
                  <a:defRPr/>
                </a:pPr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Rectangle 11"/>
              <p:cNvSpPr>
                <a:spLocks noChangeArrowheads="1"/>
              </p:cNvSpPr>
              <p:nvPr/>
            </p:nvSpPr>
            <p:spPr bwMode="auto">
              <a:xfrm>
                <a:off x="2242" y="2106"/>
                <a:ext cx="1269" cy="290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lIns="12700" tIns="12700" rIns="12700" bIns="12700"/>
              <a:lstStyle/>
              <a:p>
                <a:pPr>
                  <a:defRPr/>
                </a:pPr>
                <a:r>
                  <a:rPr lang="zh-CN" altLang="en-US" dirty="0">
                    <a:latin typeface="+mn-ea"/>
                  </a:rPr>
                  <a:t>高速缓存</a:t>
                </a:r>
                <a:r>
                  <a:rPr lang="en-US" altLang="zh-CN" sz="1200" dirty="0">
                    <a:latin typeface="+mn-ea"/>
                  </a:rPr>
                  <a:t>(SRAM)</a:t>
                </a:r>
              </a:p>
            </p:txBody>
          </p:sp>
        </p:grpSp>
        <p:grpSp>
          <p:nvGrpSpPr>
            <p:cNvPr id="53" name="Group 12"/>
            <p:cNvGrpSpPr/>
            <p:nvPr/>
          </p:nvGrpSpPr>
          <p:grpSpPr bwMode="auto">
            <a:xfrm>
              <a:off x="8103106" y="3498227"/>
              <a:ext cx="2814926" cy="518796"/>
              <a:chOff x="1592" y="2402"/>
              <a:chExt cx="2341" cy="347"/>
            </a:xfrm>
            <a:solidFill>
              <a:schemeClr val="bg1"/>
            </a:solidFill>
          </p:grpSpPr>
          <p:sp>
            <p:nvSpPr>
              <p:cNvPr id="54" name="AutoShape 13"/>
              <p:cNvSpPr>
                <a:spLocks noChangeAspect="1" noChangeArrowheads="1"/>
              </p:cNvSpPr>
              <p:nvPr/>
            </p:nvSpPr>
            <p:spPr bwMode="auto">
              <a:xfrm flipV="1">
                <a:off x="1592" y="2402"/>
                <a:ext cx="2341" cy="3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434 w 21600"/>
                  <a:gd name="T13" fmla="*/ 2422 h 21600"/>
                  <a:gd name="T14" fmla="*/ 19166 w 21600"/>
                  <a:gd name="T15" fmla="*/ 1917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260" y="21600"/>
                    </a:lnTo>
                    <a:lnTo>
                      <a:pt x="2034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9CDCF8"/>
              </a:solidFill>
              <a:ln w="19050" algn="ctr">
                <a:solidFill>
                  <a:schemeClr val="tx1"/>
                </a:solidFill>
                <a:miter lim="800000"/>
              </a:ln>
            </p:spPr>
            <p:txBody>
              <a:bodyPr rot="10800000" wrap="none" anchor="ctr"/>
              <a:lstStyle/>
              <a:p>
                <a:pPr algn="ctr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  <a:defRPr/>
                </a:pPr>
                <a:endParaRPr lang="zh-CN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Rectangle 14"/>
              <p:cNvSpPr>
                <a:spLocks noChangeArrowheads="1"/>
              </p:cNvSpPr>
              <p:nvPr/>
            </p:nvSpPr>
            <p:spPr bwMode="auto">
              <a:xfrm>
                <a:off x="2160" y="2494"/>
                <a:ext cx="1152" cy="163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lIns="12700" tIns="12700" rIns="12700" bIns="12700"/>
              <a:lstStyle/>
              <a:p>
                <a:pPr algn="ctr">
                  <a:defRPr/>
                </a:pPr>
                <a:endParaRPr lang="zh-CN" altLang="zh-CN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Rectangle 15"/>
              <p:cNvSpPr>
                <a:spLocks noChangeArrowheads="1"/>
              </p:cNvSpPr>
              <p:nvPr/>
            </p:nvSpPr>
            <p:spPr bwMode="auto">
              <a:xfrm>
                <a:off x="2188" y="2459"/>
                <a:ext cx="1152" cy="290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lIns="12700" tIns="12700" rIns="12700" bIns="12700"/>
              <a:lstStyle/>
              <a:p>
                <a:pPr algn="ctr">
                  <a:defRPr/>
                </a:pPr>
                <a:r>
                  <a:rPr lang="zh-CN" altLang="en-US" dirty="0">
                    <a:latin typeface="+mn-ea"/>
                  </a:rPr>
                  <a:t>主存</a:t>
                </a:r>
                <a:r>
                  <a:rPr lang="en-US" altLang="zh-CN" dirty="0">
                    <a:latin typeface="+mn-ea"/>
                  </a:rPr>
                  <a:t>(DRAM)</a:t>
                </a:r>
              </a:p>
            </p:txBody>
          </p:sp>
        </p:grpSp>
        <p:grpSp>
          <p:nvGrpSpPr>
            <p:cNvPr id="57" name="Group 16"/>
            <p:cNvGrpSpPr/>
            <p:nvPr/>
          </p:nvGrpSpPr>
          <p:grpSpPr bwMode="auto">
            <a:xfrm>
              <a:off x="8603767" y="2482734"/>
              <a:ext cx="1567580" cy="363060"/>
              <a:chOff x="1720" y="1680"/>
              <a:chExt cx="1516" cy="310"/>
            </a:xfrm>
            <a:solidFill>
              <a:schemeClr val="bg1"/>
            </a:solidFill>
          </p:grpSpPr>
          <p:sp>
            <p:nvSpPr>
              <p:cNvPr id="58" name="AutoShape 17"/>
              <p:cNvSpPr>
                <a:spLocks noChangeAspect="1" noChangeArrowheads="1"/>
              </p:cNvSpPr>
              <p:nvPr/>
            </p:nvSpPr>
            <p:spPr bwMode="auto">
              <a:xfrm flipV="1">
                <a:off x="1720" y="1680"/>
                <a:ext cx="1516" cy="3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700 w 21600"/>
                  <a:gd name="T13" fmla="*/ 2676 h 21600"/>
                  <a:gd name="T14" fmla="*/ 18900 w 21600"/>
                  <a:gd name="T15" fmla="*/ 1892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792" y="21600"/>
                    </a:lnTo>
                    <a:lnTo>
                      <a:pt x="19808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pFill/>
              <a:ln w="19050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>
                  <a:defRPr/>
                </a:pPr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Rectangle 18"/>
              <p:cNvSpPr>
                <a:spLocks noChangeArrowheads="1"/>
              </p:cNvSpPr>
              <p:nvPr/>
            </p:nvSpPr>
            <p:spPr bwMode="auto">
              <a:xfrm>
                <a:off x="2051" y="1724"/>
                <a:ext cx="1152" cy="251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lIns="12700" tIns="12700" rIns="12700" bIns="12700"/>
              <a:lstStyle/>
              <a:p>
                <a:pPr algn="ctr">
                  <a:defRPr/>
                </a:pPr>
                <a:r>
                  <a:rPr lang="zh-CN" altLang="en-US" dirty="0">
                    <a:latin typeface="+mn-ea"/>
                  </a:rPr>
                  <a:t>寄存器</a:t>
                </a:r>
              </a:p>
            </p:txBody>
          </p:sp>
        </p:grpSp>
        <p:sp>
          <p:nvSpPr>
            <p:cNvPr id="60" name="Rectangle 22"/>
            <p:cNvSpPr>
              <a:spLocks noChangeArrowheads="1"/>
            </p:cNvSpPr>
            <p:nvPr/>
          </p:nvSpPr>
          <p:spPr bwMode="auto">
            <a:xfrm>
              <a:off x="7843912" y="4852329"/>
              <a:ext cx="1179880" cy="316524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10</a:t>
              </a:r>
              <a:r>
                <a:rPr lang="en-US" altLang="zh-CN" sz="1600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</a:t>
              </a:r>
              <a:endParaRPr lang="en-US" altLang="zh-CN" sz="16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Rectangle 22"/>
            <p:cNvSpPr>
              <a:spLocks noChangeArrowheads="1"/>
            </p:cNvSpPr>
            <p:nvPr/>
          </p:nvSpPr>
          <p:spPr bwMode="auto">
            <a:xfrm>
              <a:off x="8096338" y="4181433"/>
              <a:ext cx="507032" cy="316524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10</a:t>
              </a:r>
              <a:r>
                <a:rPr lang="en-US" altLang="zh-CN" sz="1600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ms</a:t>
              </a:r>
              <a:endParaRPr lang="en-US" altLang="zh-CN" sz="16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2" name="Rectangle 22"/>
            <p:cNvSpPr>
              <a:spLocks noChangeArrowheads="1"/>
            </p:cNvSpPr>
            <p:nvPr/>
          </p:nvSpPr>
          <p:spPr bwMode="auto">
            <a:xfrm>
              <a:off x="8300485" y="3622017"/>
              <a:ext cx="507032" cy="316524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10</a:t>
              </a:r>
              <a:r>
                <a:rPr lang="en-US" altLang="zh-CN" sz="1600" i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ns</a:t>
              </a:r>
              <a:endParaRPr lang="en-US" altLang="zh-CN" sz="16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3" name="Rectangle 22"/>
            <p:cNvSpPr>
              <a:spLocks noChangeArrowheads="1"/>
            </p:cNvSpPr>
            <p:nvPr/>
          </p:nvSpPr>
          <p:spPr bwMode="auto">
            <a:xfrm>
              <a:off x="8672681" y="2540584"/>
              <a:ext cx="642438" cy="316524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&lt;1</a:t>
              </a:r>
              <a:r>
                <a:rPr lang="en-US" altLang="zh-CN" sz="1600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ns</a:t>
              </a:r>
            </a:p>
          </p:txBody>
        </p:sp>
        <p:sp>
          <p:nvSpPr>
            <p:cNvPr id="64" name="Rectangle 22"/>
            <p:cNvSpPr>
              <a:spLocks noChangeArrowheads="1"/>
            </p:cNvSpPr>
            <p:nvPr/>
          </p:nvSpPr>
          <p:spPr bwMode="auto">
            <a:xfrm>
              <a:off x="8457933" y="3020710"/>
              <a:ext cx="723120" cy="278421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>
                <a:defRPr/>
              </a:pP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1-2</a:t>
              </a:r>
              <a:r>
                <a:rPr lang="en-US" altLang="zh-CN" sz="1600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ns</a:t>
              </a: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669290" y="229235"/>
            <a:ext cx="28663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7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.1  存储器概述</a:t>
            </a:r>
            <a:endParaRPr lang="zh-CN" altLang="en-US" sz="2800"/>
          </a:p>
        </p:txBody>
      </p:sp>
      <p:sp>
        <p:nvSpPr>
          <p:cNvPr id="38" name="矩形 37"/>
          <p:cNvSpPr/>
          <p:nvPr/>
        </p:nvSpPr>
        <p:spPr>
          <a:xfrm>
            <a:off x="1052542" y="925267"/>
            <a:ext cx="37605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存储系统层次结构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40" grpId="0" animBg="1"/>
      <p:bldP spid="3" grpId="0"/>
      <p:bldP spid="41" grpId="0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52542" y="925267"/>
            <a:ext cx="37605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存储系统层次结构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49218" y="1812212"/>
            <a:ext cx="2997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局部性原理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3449218" y="2304655"/>
            <a:ext cx="8069682" cy="1142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altLang="zh-CN" sz="2200" dirty="0">
                <a:solidFill>
                  <a:srgbClr val="0237D8"/>
                </a:solidFill>
                <a:latin typeface="+mn-ea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solidFill>
                  <a:srgbClr val="0237D8"/>
                </a:solidFill>
                <a:latin typeface="+mn-ea"/>
                <a:ea typeface="+mn-ea"/>
              </a:rPr>
              <a:t>时间局部性</a:t>
            </a:r>
            <a:r>
              <a:rPr lang="en-US" altLang="zh-CN" sz="2400" dirty="0">
                <a:solidFill>
                  <a:srgbClr val="0237D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latin typeface="+mn-ea"/>
                <a:ea typeface="+mn-ea"/>
              </a:rPr>
              <a:t>现在被访问的信息</a:t>
            </a:r>
            <a:r>
              <a:rPr lang="en-US" altLang="zh-CN" sz="2400" dirty="0">
                <a:latin typeface="+mn-ea"/>
                <a:ea typeface="+mn-ea"/>
              </a:rPr>
              <a:t>2</a:t>
            </a:r>
            <a:r>
              <a:rPr lang="zh-CN" altLang="en-US" sz="2400" dirty="0">
                <a:latin typeface="+mn-ea"/>
                <a:ea typeface="+mn-ea"/>
              </a:rPr>
              <a:t>在不久的将来还将再次被访问</a:t>
            </a:r>
            <a:r>
              <a:rPr lang="en-US" altLang="zh-CN" sz="2400" dirty="0">
                <a:latin typeface="+mn-ea"/>
                <a:ea typeface="+mn-ea"/>
              </a:rPr>
              <a:t>;</a:t>
            </a:r>
            <a:r>
              <a:rPr lang="zh-CN" altLang="en-US" sz="2400" dirty="0">
                <a:latin typeface="+mn-ea"/>
                <a:ea typeface="+mn-ea"/>
              </a:rPr>
              <a:t>                     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4078774" y="3521270"/>
            <a:ext cx="419893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latin typeface="+mn-ea"/>
                <a:ea typeface="+mn-ea"/>
              </a:rPr>
              <a:t>时间局部性的程序结构体现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8363437" y="3520453"/>
            <a:ext cx="1476375" cy="53340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循环结构</a:t>
            </a:r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3487318" y="4109102"/>
            <a:ext cx="777240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zh-CN" sz="2200" dirty="0">
                <a:solidFill>
                  <a:srgbClr val="0237D8"/>
                </a:solidFill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solidFill>
                  <a:srgbClr val="0237D8"/>
                </a:solidFill>
                <a:latin typeface="+mn-ea"/>
                <a:ea typeface="+mn-ea"/>
              </a:rPr>
              <a:t>空间局部性</a:t>
            </a:r>
            <a:r>
              <a:rPr lang="zh-CN" altLang="en-US" sz="2400" dirty="0">
                <a:latin typeface="+mn-ea"/>
                <a:ea typeface="+mn-ea"/>
              </a:rPr>
              <a:t>：</a:t>
            </a:r>
            <a:endParaRPr lang="en-US" altLang="zh-CN" sz="2400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altLang="zh-CN" sz="2400" b="1" dirty="0">
                <a:latin typeface="+mn-ea"/>
                <a:ea typeface="+mn-ea"/>
              </a:rPr>
              <a:t>        </a:t>
            </a:r>
            <a:r>
              <a:rPr lang="zh-CN" altLang="en-US" sz="2400" dirty="0">
                <a:latin typeface="+mn-ea"/>
                <a:ea typeface="+mn-ea"/>
              </a:rPr>
              <a:t>现访问信息</a:t>
            </a:r>
            <a:r>
              <a:rPr lang="en-US" altLang="zh-CN" sz="2400" dirty="0">
                <a:latin typeface="+mn-ea"/>
                <a:ea typeface="+mn-ea"/>
              </a:rPr>
              <a:t>2 </a:t>
            </a:r>
            <a:r>
              <a:rPr lang="zh-CN" altLang="en-US" sz="2400" dirty="0">
                <a:latin typeface="+mn-ea"/>
                <a:ea typeface="+mn-ea"/>
              </a:rPr>
              <a:t>，下一次访问</a:t>
            </a:r>
            <a:r>
              <a:rPr lang="en-US" altLang="zh-CN" sz="2400" dirty="0">
                <a:latin typeface="+mn-ea"/>
                <a:ea typeface="+mn-ea"/>
              </a:rPr>
              <a:t>2</a:t>
            </a:r>
            <a:r>
              <a:rPr lang="zh-CN" altLang="en-US" sz="2400" dirty="0">
                <a:latin typeface="+mn-ea"/>
                <a:ea typeface="+mn-ea"/>
              </a:rPr>
              <a:t>附近的其它信息。</a:t>
            </a: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144090" y="5201300"/>
            <a:ext cx="437832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600" dirty="0">
                <a:latin typeface="+mn-ea"/>
                <a:ea typeface="+mn-ea"/>
              </a:rPr>
              <a:t>空间局部性的程序结构体现：</a:t>
            </a:r>
          </a:p>
        </p:txBody>
      </p:sp>
      <p:sp>
        <p:nvSpPr>
          <p:cNvPr id="12" name="Rectangle 19"/>
          <p:cNvSpPr>
            <a:spLocks noChangeArrowheads="1"/>
          </p:cNvSpPr>
          <p:nvPr/>
        </p:nvSpPr>
        <p:spPr bwMode="auto">
          <a:xfrm>
            <a:off x="8343028" y="5142721"/>
            <a:ext cx="1414463" cy="60960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顺序结构</a:t>
            </a:r>
          </a:p>
        </p:txBody>
      </p:sp>
      <p:grpSp>
        <p:nvGrpSpPr>
          <p:cNvPr id="13" name="Group 12"/>
          <p:cNvGrpSpPr/>
          <p:nvPr/>
        </p:nvGrpSpPr>
        <p:grpSpPr bwMode="auto">
          <a:xfrm>
            <a:off x="1052542" y="1988202"/>
            <a:ext cx="1600200" cy="2120900"/>
            <a:chOff x="0" y="0"/>
            <a:chExt cx="768" cy="1200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768" cy="1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2400" dirty="0">
                <a:latin typeface="Times New Roman" panose="02020603050405020304" pitchFamily="18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192" y="144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7"/>
            <p:cNvSpPr>
              <a:spLocks noChangeShapeType="1"/>
            </p:cNvSpPr>
            <p:nvPr/>
          </p:nvSpPr>
          <p:spPr bwMode="auto">
            <a:xfrm>
              <a:off x="192" y="384"/>
              <a:ext cx="48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8"/>
            <p:cNvSpPr>
              <a:spLocks noChangeShapeType="1"/>
            </p:cNvSpPr>
            <p:nvPr/>
          </p:nvSpPr>
          <p:spPr bwMode="auto">
            <a:xfrm>
              <a:off x="192" y="624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9"/>
            <p:cNvSpPr>
              <a:spLocks noChangeShapeType="1"/>
            </p:cNvSpPr>
            <p:nvPr/>
          </p:nvSpPr>
          <p:spPr bwMode="auto">
            <a:xfrm>
              <a:off x="192" y="864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10"/>
            <p:cNvSpPr>
              <a:spLocks noChangeShapeType="1"/>
            </p:cNvSpPr>
            <p:nvPr/>
          </p:nvSpPr>
          <p:spPr bwMode="auto">
            <a:xfrm>
              <a:off x="192" y="1056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56" y="4259767"/>
            <a:ext cx="1572386" cy="192781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290" y="229235"/>
            <a:ext cx="226123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7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.1  存储器概述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617585" y="183038"/>
            <a:ext cx="5609044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7.2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半导体存储器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552696" y="2019879"/>
            <a:ext cx="3124200" cy="2871884"/>
          </a:xfrm>
          <a:prstGeom prst="rect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 w="19050" algn="ctr">
            <a:solidFill>
              <a:srgbClr val="0000FF"/>
            </a:solidFill>
            <a:prstDash val="dash"/>
            <a:miter lim="800000"/>
          </a:ln>
        </p:spPr>
        <p:txBody>
          <a:bodyPr wrap="none" anchor="ctr"/>
          <a:lstStyle/>
          <a:p>
            <a:pPr algn="r"/>
            <a:endParaRPr lang="zh-CN" altLang="zh-CN">
              <a:latin typeface="+mn-ea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203696" y="4431389"/>
            <a:ext cx="723900" cy="46037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 err="1">
                <a:solidFill>
                  <a:srgbClr val="00B050"/>
                </a:solidFill>
                <a:latin typeface="+mn-ea"/>
              </a:rPr>
              <a:t>V</a:t>
            </a:r>
            <a:r>
              <a:rPr lang="en-US" altLang="zh-CN" sz="1600" b="1" baseline="-25000" dirty="0" err="1">
                <a:solidFill>
                  <a:srgbClr val="00B050"/>
                </a:solidFill>
                <a:latin typeface="+mn-ea"/>
              </a:rPr>
              <a:t>ss</a:t>
            </a:r>
            <a:r>
              <a:rPr lang="en-US" altLang="zh-CN" sz="1600" b="1" dirty="0">
                <a:solidFill>
                  <a:srgbClr val="00B050"/>
                </a:solidFill>
                <a:latin typeface="+mn-ea"/>
              </a:rPr>
              <a:t>(0V)</a:t>
            </a: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>
            <a:off x="2184396" y="2148563"/>
            <a:ext cx="32766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2" name="Line 6"/>
          <p:cNvSpPr>
            <a:spLocks noChangeAspect="1" noChangeShapeType="1"/>
          </p:cNvSpPr>
          <p:nvPr/>
        </p:nvSpPr>
        <p:spPr bwMode="auto">
          <a:xfrm>
            <a:off x="3403596" y="2681963"/>
            <a:ext cx="1447800" cy="158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3" name="Line 7"/>
          <p:cNvSpPr>
            <a:spLocks noChangeAspect="1" noChangeShapeType="1"/>
          </p:cNvSpPr>
          <p:nvPr/>
        </p:nvSpPr>
        <p:spPr bwMode="auto">
          <a:xfrm>
            <a:off x="3784596" y="2681963"/>
            <a:ext cx="0" cy="381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4" name="Line 8"/>
          <p:cNvSpPr>
            <a:spLocks noChangeAspect="1" noChangeShapeType="1"/>
          </p:cNvSpPr>
          <p:nvPr/>
        </p:nvSpPr>
        <p:spPr bwMode="auto">
          <a:xfrm>
            <a:off x="3403596" y="2681963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5" name="Line 9"/>
          <p:cNvSpPr>
            <a:spLocks noChangeAspect="1" noChangeShapeType="1"/>
          </p:cNvSpPr>
          <p:nvPr/>
        </p:nvSpPr>
        <p:spPr bwMode="auto">
          <a:xfrm>
            <a:off x="3403596" y="3139163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6" name="Line 10"/>
          <p:cNvSpPr>
            <a:spLocks noChangeAspect="1" noChangeShapeType="1"/>
          </p:cNvSpPr>
          <p:nvPr/>
        </p:nvSpPr>
        <p:spPr bwMode="auto">
          <a:xfrm>
            <a:off x="3403596" y="3443963"/>
            <a:ext cx="4572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7" name="Line 11"/>
          <p:cNvSpPr>
            <a:spLocks noChangeAspect="1" noChangeShapeType="1"/>
          </p:cNvSpPr>
          <p:nvPr/>
        </p:nvSpPr>
        <p:spPr bwMode="auto">
          <a:xfrm>
            <a:off x="4851396" y="2681963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" name="Line 12"/>
          <p:cNvSpPr>
            <a:spLocks noChangeAspect="1" noChangeShapeType="1"/>
          </p:cNvSpPr>
          <p:nvPr/>
        </p:nvSpPr>
        <p:spPr bwMode="auto">
          <a:xfrm>
            <a:off x="4470396" y="2681963"/>
            <a:ext cx="0" cy="381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9" name="Group 13"/>
          <p:cNvGrpSpPr/>
          <p:nvPr/>
        </p:nvGrpSpPr>
        <p:grpSpPr bwMode="auto">
          <a:xfrm>
            <a:off x="3403596" y="2910563"/>
            <a:ext cx="1447800" cy="457200"/>
            <a:chOff x="2352" y="1816"/>
            <a:chExt cx="912" cy="288"/>
          </a:xfrm>
        </p:grpSpPr>
        <p:sp>
          <p:nvSpPr>
            <p:cNvPr id="20" name="Rectangle 14"/>
            <p:cNvSpPr>
              <a:spLocks noChangeArrowheads="1"/>
            </p:cNvSpPr>
            <p:nvPr/>
          </p:nvSpPr>
          <p:spPr bwMode="auto">
            <a:xfrm>
              <a:off x="2976" y="1912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b="1" dirty="0">
                  <a:solidFill>
                    <a:srgbClr val="FF0000"/>
                  </a:solidFill>
                  <a:latin typeface="+mn-ea"/>
                </a:rPr>
                <a:t>T</a:t>
              </a:r>
              <a:r>
                <a:rPr lang="en-US" altLang="zh-CN" sz="1600" b="1" baseline="-25000" dirty="0">
                  <a:solidFill>
                    <a:srgbClr val="FF0000"/>
                  </a:solidFill>
                  <a:latin typeface="+mn-ea"/>
                </a:rPr>
                <a:t>4</a:t>
              </a:r>
              <a:endParaRPr lang="en-US" altLang="zh-CN" sz="1600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2544" y="1912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b="1" dirty="0">
                  <a:solidFill>
                    <a:srgbClr val="FF0000"/>
                  </a:solidFill>
                  <a:latin typeface="+mn-ea"/>
                </a:rPr>
                <a:t>T</a:t>
              </a:r>
              <a:r>
                <a:rPr lang="en-US" altLang="zh-CN" sz="1600" b="1" baseline="-25000" dirty="0">
                  <a:solidFill>
                    <a:srgbClr val="FF0000"/>
                  </a:solidFill>
                  <a:latin typeface="+mn-ea"/>
                </a:rPr>
                <a:t>3</a:t>
              </a:r>
              <a:endParaRPr lang="en-US" altLang="zh-CN" sz="1600" b="1" dirty="0">
                <a:solidFill>
                  <a:srgbClr val="FF0000"/>
                </a:solidFill>
                <a:latin typeface="+mn-ea"/>
              </a:endParaRPr>
            </a:p>
          </p:txBody>
        </p:sp>
        <p:grpSp>
          <p:nvGrpSpPr>
            <p:cNvPr id="22" name="Group 16"/>
            <p:cNvGrpSpPr/>
            <p:nvPr/>
          </p:nvGrpSpPr>
          <p:grpSpPr bwMode="auto">
            <a:xfrm>
              <a:off x="2352" y="1816"/>
              <a:ext cx="912" cy="192"/>
              <a:chOff x="2352" y="1816"/>
              <a:chExt cx="912" cy="192"/>
            </a:xfrm>
          </p:grpSpPr>
          <p:grpSp>
            <p:nvGrpSpPr>
              <p:cNvPr id="23" name="Group 17"/>
              <p:cNvGrpSpPr>
                <a:grpSpLocks noChangeAspect="1"/>
              </p:cNvGrpSpPr>
              <p:nvPr/>
            </p:nvGrpSpPr>
            <p:grpSpPr bwMode="auto">
              <a:xfrm>
                <a:off x="2352" y="1816"/>
                <a:ext cx="240" cy="192"/>
                <a:chOff x="3360" y="2064"/>
                <a:chExt cx="240" cy="192"/>
              </a:xfrm>
            </p:grpSpPr>
            <p:sp>
              <p:nvSpPr>
                <p:cNvPr id="30" name="Line 18"/>
                <p:cNvSpPr>
                  <a:spLocks noChangeAspect="1" noChangeShapeType="1"/>
                </p:cNvSpPr>
                <p:nvPr/>
              </p:nvSpPr>
              <p:spPr bwMode="auto">
                <a:xfrm>
                  <a:off x="3456" y="206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1" name="Line 19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11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2" name="Line 20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11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3" name="Line 21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20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4" name="Line 22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16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24" name="Group 23"/>
              <p:cNvGrpSpPr>
                <a:grpSpLocks noChangeAspect="1"/>
              </p:cNvGrpSpPr>
              <p:nvPr/>
            </p:nvGrpSpPr>
            <p:grpSpPr bwMode="auto">
              <a:xfrm>
                <a:off x="3024" y="1816"/>
                <a:ext cx="240" cy="192"/>
                <a:chOff x="4032" y="2064"/>
                <a:chExt cx="240" cy="192"/>
              </a:xfrm>
            </p:grpSpPr>
            <p:sp>
              <p:nvSpPr>
                <p:cNvPr id="25" name="Line 24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06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6" name="Line 25"/>
                <p:cNvSpPr>
                  <a:spLocks noChangeAspect="1" noChangeShapeType="1"/>
                </p:cNvSpPr>
                <p:nvPr/>
              </p:nvSpPr>
              <p:spPr bwMode="auto">
                <a:xfrm>
                  <a:off x="4128" y="211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7" name="Line 26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11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8" name="Line 27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20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9" name="Line 28"/>
                <p:cNvSpPr>
                  <a:spLocks noChangeAspect="1" noChangeShapeType="1"/>
                </p:cNvSpPr>
                <p:nvPr/>
              </p:nvSpPr>
              <p:spPr bwMode="auto">
                <a:xfrm>
                  <a:off x="4032" y="216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</p:grpSp>
      <p:sp>
        <p:nvSpPr>
          <p:cNvPr id="35" name="Line 29"/>
          <p:cNvSpPr>
            <a:spLocks noChangeAspect="1" noChangeShapeType="1"/>
          </p:cNvSpPr>
          <p:nvPr/>
        </p:nvSpPr>
        <p:spPr bwMode="auto">
          <a:xfrm>
            <a:off x="3403596" y="3443963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6" name="Line 30"/>
          <p:cNvSpPr>
            <a:spLocks noChangeAspect="1" noChangeShapeType="1"/>
          </p:cNvSpPr>
          <p:nvPr/>
        </p:nvSpPr>
        <p:spPr bwMode="auto">
          <a:xfrm>
            <a:off x="4851396" y="3443963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7" name="Line 31"/>
          <p:cNvSpPr>
            <a:spLocks noChangeAspect="1" noChangeShapeType="1"/>
          </p:cNvSpPr>
          <p:nvPr/>
        </p:nvSpPr>
        <p:spPr bwMode="auto">
          <a:xfrm>
            <a:off x="4394196" y="3443963"/>
            <a:ext cx="4572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8" name="Line 32"/>
          <p:cNvSpPr>
            <a:spLocks noChangeAspect="1" noChangeShapeType="1"/>
          </p:cNvSpPr>
          <p:nvPr/>
        </p:nvSpPr>
        <p:spPr bwMode="auto">
          <a:xfrm flipV="1">
            <a:off x="3784596" y="3443963"/>
            <a:ext cx="6096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9" name="Line 33"/>
          <p:cNvSpPr>
            <a:spLocks noChangeAspect="1" noChangeShapeType="1"/>
          </p:cNvSpPr>
          <p:nvPr/>
        </p:nvSpPr>
        <p:spPr bwMode="auto">
          <a:xfrm>
            <a:off x="3860796" y="3443963"/>
            <a:ext cx="6096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0" name="Line 34"/>
          <p:cNvSpPr>
            <a:spLocks noChangeAspect="1" noChangeShapeType="1"/>
          </p:cNvSpPr>
          <p:nvPr/>
        </p:nvSpPr>
        <p:spPr bwMode="auto">
          <a:xfrm>
            <a:off x="3403596" y="4358363"/>
            <a:ext cx="1447800" cy="1588"/>
          </a:xfrm>
          <a:prstGeom prst="line">
            <a:avLst/>
          </a:prstGeom>
          <a:noFill/>
          <a:ln w="19050">
            <a:solidFill>
              <a:srgbClr val="00B05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1" name="Line 35"/>
          <p:cNvSpPr>
            <a:spLocks noChangeAspect="1" noChangeShapeType="1"/>
          </p:cNvSpPr>
          <p:nvPr/>
        </p:nvSpPr>
        <p:spPr bwMode="auto">
          <a:xfrm>
            <a:off x="3403596" y="3901163"/>
            <a:ext cx="0" cy="457200"/>
          </a:xfrm>
          <a:prstGeom prst="line">
            <a:avLst/>
          </a:prstGeom>
          <a:noFill/>
          <a:ln w="19050">
            <a:solidFill>
              <a:srgbClr val="00B05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2" name="Line 36"/>
          <p:cNvSpPr>
            <a:spLocks noChangeAspect="1" noChangeShapeType="1"/>
          </p:cNvSpPr>
          <p:nvPr/>
        </p:nvSpPr>
        <p:spPr bwMode="auto">
          <a:xfrm>
            <a:off x="4851396" y="3901163"/>
            <a:ext cx="0" cy="457200"/>
          </a:xfrm>
          <a:prstGeom prst="line">
            <a:avLst/>
          </a:prstGeom>
          <a:noFill/>
          <a:ln w="19050">
            <a:solidFill>
              <a:srgbClr val="00B05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3" name="Line 37"/>
          <p:cNvSpPr>
            <a:spLocks noChangeAspect="1" noChangeShapeType="1"/>
          </p:cNvSpPr>
          <p:nvPr/>
        </p:nvSpPr>
        <p:spPr bwMode="auto">
          <a:xfrm>
            <a:off x="4851396" y="3139163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4" name="Line 38"/>
          <p:cNvSpPr>
            <a:spLocks noChangeAspect="1" noChangeShapeType="1"/>
          </p:cNvSpPr>
          <p:nvPr/>
        </p:nvSpPr>
        <p:spPr bwMode="auto">
          <a:xfrm>
            <a:off x="3098796" y="3443963"/>
            <a:ext cx="3048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5" name="Line 39"/>
          <p:cNvSpPr>
            <a:spLocks noChangeAspect="1" noChangeShapeType="1"/>
          </p:cNvSpPr>
          <p:nvPr/>
        </p:nvSpPr>
        <p:spPr bwMode="auto">
          <a:xfrm>
            <a:off x="4851396" y="3443963"/>
            <a:ext cx="3048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6" name="Line 40"/>
          <p:cNvSpPr>
            <a:spLocks noChangeShapeType="1"/>
          </p:cNvSpPr>
          <p:nvPr/>
        </p:nvSpPr>
        <p:spPr bwMode="auto">
          <a:xfrm>
            <a:off x="2793996" y="3443963"/>
            <a:ext cx="0" cy="1828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7" name="Line 41"/>
          <p:cNvSpPr>
            <a:spLocks noChangeShapeType="1"/>
          </p:cNvSpPr>
          <p:nvPr/>
        </p:nvSpPr>
        <p:spPr bwMode="auto">
          <a:xfrm flipH="1">
            <a:off x="2793996" y="3443963"/>
            <a:ext cx="1524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8" name="Line 42"/>
          <p:cNvSpPr>
            <a:spLocks noChangeShapeType="1"/>
          </p:cNvSpPr>
          <p:nvPr/>
        </p:nvSpPr>
        <p:spPr bwMode="auto">
          <a:xfrm>
            <a:off x="5460996" y="3443963"/>
            <a:ext cx="0" cy="1828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9" name="Line 43"/>
          <p:cNvSpPr>
            <a:spLocks noChangeShapeType="1"/>
          </p:cNvSpPr>
          <p:nvPr/>
        </p:nvSpPr>
        <p:spPr bwMode="auto">
          <a:xfrm flipH="1">
            <a:off x="5308596" y="3443963"/>
            <a:ext cx="1524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50" name="Group 44"/>
          <p:cNvGrpSpPr/>
          <p:nvPr/>
        </p:nvGrpSpPr>
        <p:grpSpPr bwMode="auto">
          <a:xfrm>
            <a:off x="4089396" y="4358363"/>
            <a:ext cx="76200" cy="228600"/>
            <a:chOff x="3744" y="2880"/>
            <a:chExt cx="96" cy="288"/>
          </a:xfrm>
        </p:grpSpPr>
        <p:sp>
          <p:nvSpPr>
            <p:cNvPr id="51" name="Line 45"/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rgbClr val="00B05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2" name="Oval 46"/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noFill/>
            <a:ln w="19050" algn="ctr">
              <a:solidFill>
                <a:srgbClr val="00B050"/>
              </a:solidFill>
              <a:round/>
            </a:ln>
          </p:spPr>
          <p:txBody>
            <a:bodyPr wrap="none" anchor="ctr"/>
            <a:lstStyle/>
            <a:p>
              <a:pPr algn="r"/>
              <a:endParaRPr lang="zh-CN" altLang="zh-CN">
                <a:latin typeface="+mn-ea"/>
              </a:endParaRPr>
            </a:p>
          </p:txBody>
        </p:sp>
      </p:grpSp>
      <p:grpSp>
        <p:nvGrpSpPr>
          <p:cNvPr id="53" name="Group 47"/>
          <p:cNvGrpSpPr/>
          <p:nvPr/>
        </p:nvGrpSpPr>
        <p:grpSpPr bwMode="auto">
          <a:xfrm flipV="1">
            <a:off x="4089396" y="2453363"/>
            <a:ext cx="76200" cy="228600"/>
            <a:chOff x="3744" y="2880"/>
            <a:chExt cx="96" cy="288"/>
          </a:xfrm>
        </p:grpSpPr>
        <p:sp>
          <p:nvSpPr>
            <p:cNvPr id="54" name="Line 48"/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5" name="Oval 49"/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</a:ln>
          </p:spPr>
          <p:txBody>
            <a:bodyPr rot="10800000" wrap="none" anchor="ctr"/>
            <a:lstStyle/>
            <a:p>
              <a:pPr algn="r"/>
              <a:endParaRPr lang="zh-CN" altLang="zh-CN">
                <a:latin typeface="+mn-ea"/>
              </a:endParaRPr>
            </a:p>
          </p:txBody>
        </p:sp>
      </p:grpSp>
      <p:sp>
        <p:nvSpPr>
          <p:cNvPr id="56" name="Line 50"/>
          <p:cNvSpPr>
            <a:spLocks noChangeShapeType="1"/>
          </p:cNvSpPr>
          <p:nvPr/>
        </p:nvSpPr>
        <p:spPr bwMode="auto">
          <a:xfrm>
            <a:off x="3022596" y="2148563"/>
            <a:ext cx="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7" name="Line 51"/>
          <p:cNvSpPr>
            <a:spLocks noChangeShapeType="1"/>
          </p:cNvSpPr>
          <p:nvPr/>
        </p:nvSpPr>
        <p:spPr bwMode="auto">
          <a:xfrm>
            <a:off x="5232396" y="2148563"/>
            <a:ext cx="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8" name="Line 52"/>
          <p:cNvSpPr>
            <a:spLocks noChangeShapeType="1"/>
          </p:cNvSpPr>
          <p:nvPr/>
        </p:nvSpPr>
        <p:spPr bwMode="auto">
          <a:xfrm>
            <a:off x="3174996" y="5348963"/>
            <a:ext cx="19050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9" name="Line 53"/>
          <p:cNvSpPr>
            <a:spLocks noChangeShapeType="1"/>
          </p:cNvSpPr>
          <p:nvPr/>
        </p:nvSpPr>
        <p:spPr bwMode="auto">
          <a:xfrm>
            <a:off x="2793996" y="5425163"/>
            <a:ext cx="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60" name="Line 54"/>
          <p:cNvSpPr>
            <a:spLocks noChangeShapeType="1"/>
          </p:cNvSpPr>
          <p:nvPr/>
        </p:nvSpPr>
        <p:spPr bwMode="auto">
          <a:xfrm>
            <a:off x="5460996" y="5425163"/>
            <a:ext cx="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61" name="Line 55"/>
          <p:cNvSpPr>
            <a:spLocks noChangeShapeType="1"/>
          </p:cNvSpPr>
          <p:nvPr/>
        </p:nvSpPr>
        <p:spPr bwMode="auto">
          <a:xfrm>
            <a:off x="4089396" y="5348963"/>
            <a:ext cx="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62" name="Group 56"/>
          <p:cNvGrpSpPr/>
          <p:nvPr/>
        </p:nvGrpSpPr>
        <p:grpSpPr bwMode="auto">
          <a:xfrm>
            <a:off x="3403596" y="3672563"/>
            <a:ext cx="1447800" cy="533400"/>
            <a:chOff x="2352" y="2296"/>
            <a:chExt cx="912" cy="336"/>
          </a:xfrm>
        </p:grpSpPr>
        <p:grpSp>
          <p:nvGrpSpPr>
            <p:cNvPr id="63" name="Group 57"/>
            <p:cNvGrpSpPr/>
            <p:nvPr/>
          </p:nvGrpSpPr>
          <p:grpSpPr bwMode="auto">
            <a:xfrm>
              <a:off x="2352" y="2296"/>
              <a:ext cx="912" cy="192"/>
              <a:chOff x="2352" y="2296"/>
              <a:chExt cx="912" cy="192"/>
            </a:xfrm>
          </p:grpSpPr>
          <p:grpSp>
            <p:nvGrpSpPr>
              <p:cNvPr id="66" name="Group 58"/>
              <p:cNvGrpSpPr>
                <a:grpSpLocks noChangeAspect="1"/>
              </p:cNvGrpSpPr>
              <p:nvPr/>
            </p:nvGrpSpPr>
            <p:grpSpPr bwMode="auto">
              <a:xfrm>
                <a:off x="2352" y="2296"/>
                <a:ext cx="240" cy="192"/>
                <a:chOff x="3360" y="2544"/>
                <a:chExt cx="240" cy="192"/>
              </a:xfrm>
            </p:grpSpPr>
            <p:sp>
              <p:nvSpPr>
                <p:cNvPr id="73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3456" y="254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74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59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75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59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76" name="Line 62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68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77" name="Line 63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64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67" name="Group 64"/>
              <p:cNvGrpSpPr>
                <a:grpSpLocks noChangeAspect="1"/>
              </p:cNvGrpSpPr>
              <p:nvPr/>
            </p:nvGrpSpPr>
            <p:grpSpPr bwMode="auto">
              <a:xfrm>
                <a:off x="3024" y="2296"/>
                <a:ext cx="240" cy="192"/>
                <a:chOff x="4032" y="2544"/>
                <a:chExt cx="240" cy="192"/>
              </a:xfrm>
            </p:grpSpPr>
            <p:sp>
              <p:nvSpPr>
                <p:cNvPr id="68" name="Line 65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54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9" name="Line 66"/>
                <p:cNvSpPr>
                  <a:spLocks noChangeAspect="1" noChangeShapeType="1"/>
                </p:cNvSpPr>
                <p:nvPr/>
              </p:nvSpPr>
              <p:spPr bwMode="auto">
                <a:xfrm>
                  <a:off x="4128" y="259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70" name="Line 67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59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71" name="Line 68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68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72" name="Line 69"/>
                <p:cNvSpPr>
                  <a:spLocks noChangeAspect="1" noChangeShapeType="1"/>
                </p:cNvSpPr>
                <p:nvPr/>
              </p:nvSpPr>
              <p:spPr bwMode="auto">
                <a:xfrm>
                  <a:off x="4032" y="264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sp>
          <p:nvSpPr>
            <p:cNvPr id="64" name="Rectangle 70"/>
            <p:cNvSpPr>
              <a:spLocks noChangeArrowheads="1"/>
            </p:cNvSpPr>
            <p:nvPr/>
          </p:nvSpPr>
          <p:spPr bwMode="auto">
            <a:xfrm>
              <a:off x="2544" y="2440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b="1" dirty="0">
                  <a:solidFill>
                    <a:srgbClr val="0000FF"/>
                  </a:solidFill>
                  <a:latin typeface="+mn-ea"/>
                </a:rPr>
                <a:t>T</a:t>
              </a:r>
              <a:r>
                <a:rPr lang="en-US" altLang="zh-CN" sz="1600" b="1" baseline="-25000" dirty="0">
                  <a:solidFill>
                    <a:srgbClr val="0000FF"/>
                  </a:solidFill>
                  <a:latin typeface="+mn-ea"/>
                </a:rPr>
                <a:t>1</a:t>
              </a:r>
              <a:endParaRPr lang="en-US" altLang="zh-CN" sz="1600" b="1" dirty="0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65" name="Rectangle 71"/>
            <p:cNvSpPr>
              <a:spLocks noChangeArrowheads="1"/>
            </p:cNvSpPr>
            <p:nvPr/>
          </p:nvSpPr>
          <p:spPr bwMode="auto">
            <a:xfrm>
              <a:off x="2976" y="2440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b="1" dirty="0">
                  <a:solidFill>
                    <a:srgbClr val="0000FF"/>
                  </a:solidFill>
                  <a:latin typeface="+mn-ea"/>
                </a:rPr>
                <a:t>T</a:t>
              </a:r>
              <a:r>
                <a:rPr lang="en-US" altLang="zh-CN" sz="1600" b="1" baseline="-25000" dirty="0">
                  <a:solidFill>
                    <a:srgbClr val="0000FF"/>
                  </a:solidFill>
                  <a:latin typeface="+mn-ea"/>
                </a:rPr>
                <a:t>2</a:t>
              </a:r>
              <a:endParaRPr lang="en-US" altLang="zh-CN" sz="1600" b="1" dirty="0">
                <a:solidFill>
                  <a:srgbClr val="0000FF"/>
                </a:solidFill>
                <a:latin typeface="+mn-ea"/>
              </a:endParaRPr>
            </a:p>
          </p:txBody>
        </p:sp>
      </p:grpSp>
      <p:grpSp>
        <p:nvGrpSpPr>
          <p:cNvPr id="78" name="Group 72"/>
          <p:cNvGrpSpPr/>
          <p:nvPr/>
        </p:nvGrpSpPr>
        <p:grpSpPr bwMode="auto">
          <a:xfrm>
            <a:off x="2793996" y="4967963"/>
            <a:ext cx="2667000" cy="533400"/>
            <a:chOff x="1968" y="3112"/>
            <a:chExt cx="1680" cy="336"/>
          </a:xfrm>
        </p:grpSpPr>
        <p:grpSp>
          <p:nvGrpSpPr>
            <p:cNvPr id="79" name="Group 73"/>
            <p:cNvGrpSpPr>
              <a:grpSpLocks noChangeAspect="1"/>
            </p:cNvGrpSpPr>
            <p:nvPr/>
          </p:nvGrpSpPr>
          <p:grpSpPr bwMode="auto">
            <a:xfrm>
              <a:off x="1968" y="3256"/>
              <a:ext cx="240" cy="192"/>
              <a:chOff x="3360" y="2544"/>
              <a:chExt cx="240" cy="192"/>
            </a:xfrm>
          </p:grpSpPr>
          <p:sp>
            <p:nvSpPr>
              <p:cNvPr id="88" name="Line 74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9" name="Line 75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0" name="Line 76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1" name="Line 77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2" name="Line 78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80" name="Group 79"/>
            <p:cNvGrpSpPr>
              <a:grpSpLocks noChangeAspect="1"/>
            </p:cNvGrpSpPr>
            <p:nvPr/>
          </p:nvGrpSpPr>
          <p:grpSpPr bwMode="auto">
            <a:xfrm>
              <a:off x="3408" y="3256"/>
              <a:ext cx="240" cy="192"/>
              <a:chOff x="4032" y="2544"/>
              <a:chExt cx="240" cy="192"/>
            </a:xfrm>
          </p:grpSpPr>
          <p:sp>
            <p:nvSpPr>
              <p:cNvPr id="83" name="Line 80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4" name="Line 81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5" name="Line 82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6" name="Line 83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7" name="Line 84"/>
              <p:cNvSpPr>
                <a:spLocks noChangeAspect="1" noChangeShapeType="1"/>
              </p:cNvSpPr>
              <p:nvPr/>
            </p:nvSpPr>
            <p:spPr bwMode="auto">
              <a:xfrm>
                <a:off x="4032" y="2646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81" name="Rectangle 85"/>
            <p:cNvSpPr>
              <a:spLocks noChangeArrowheads="1"/>
            </p:cNvSpPr>
            <p:nvPr/>
          </p:nvSpPr>
          <p:spPr bwMode="auto">
            <a:xfrm>
              <a:off x="2112" y="3112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b="1" dirty="0">
                  <a:latin typeface="+mn-ea"/>
                </a:rPr>
                <a:t>T</a:t>
              </a:r>
              <a:r>
                <a:rPr lang="en-US" altLang="zh-CN" sz="1600" b="1" baseline="-25000" dirty="0">
                  <a:latin typeface="+mn-ea"/>
                </a:rPr>
                <a:t>7</a:t>
              </a:r>
              <a:endParaRPr lang="en-US" altLang="zh-CN" sz="1600" b="1" dirty="0">
                <a:latin typeface="+mn-ea"/>
              </a:endParaRPr>
            </a:p>
          </p:txBody>
        </p:sp>
        <p:sp>
          <p:nvSpPr>
            <p:cNvPr id="82" name="Rectangle 86"/>
            <p:cNvSpPr>
              <a:spLocks noChangeArrowheads="1"/>
            </p:cNvSpPr>
            <p:nvPr/>
          </p:nvSpPr>
          <p:spPr bwMode="auto">
            <a:xfrm>
              <a:off x="3360" y="3112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b="1" dirty="0">
                  <a:latin typeface="+mn-ea"/>
                </a:rPr>
                <a:t>T</a:t>
              </a:r>
              <a:r>
                <a:rPr lang="en-US" altLang="zh-CN" sz="1600" b="1" baseline="-25000" dirty="0">
                  <a:latin typeface="+mn-ea"/>
                </a:rPr>
                <a:t>8</a:t>
              </a:r>
              <a:endParaRPr lang="en-US" altLang="zh-CN" sz="1600" b="1" dirty="0">
                <a:latin typeface="+mn-ea"/>
              </a:endParaRPr>
            </a:p>
          </p:txBody>
        </p:sp>
      </p:grpSp>
      <p:grpSp>
        <p:nvGrpSpPr>
          <p:cNvPr id="93" name="Group 87"/>
          <p:cNvGrpSpPr/>
          <p:nvPr/>
        </p:nvGrpSpPr>
        <p:grpSpPr bwMode="auto">
          <a:xfrm>
            <a:off x="2870196" y="3062963"/>
            <a:ext cx="2590800" cy="685800"/>
            <a:chOff x="2016" y="1912"/>
            <a:chExt cx="1632" cy="432"/>
          </a:xfrm>
        </p:grpSpPr>
        <p:grpSp>
          <p:nvGrpSpPr>
            <p:cNvPr id="94" name="Group 88"/>
            <p:cNvGrpSpPr>
              <a:grpSpLocks noChangeAspect="1"/>
            </p:cNvGrpSpPr>
            <p:nvPr/>
          </p:nvGrpSpPr>
          <p:grpSpPr bwMode="auto">
            <a:xfrm rot="16200000" flipV="1">
              <a:off x="1992" y="1936"/>
              <a:ext cx="240" cy="192"/>
              <a:chOff x="3360" y="2544"/>
              <a:chExt cx="240" cy="192"/>
            </a:xfrm>
          </p:grpSpPr>
          <p:sp>
            <p:nvSpPr>
              <p:cNvPr id="103" name="Line 89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4" name="Line 90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5" name="Line 91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6" name="Line 92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7" name="Line 93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95" name="Group 94"/>
            <p:cNvGrpSpPr>
              <a:grpSpLocks noChangeAspect="1"/>
            </p:cNvGrpSpPr>
            <p:nvPr/>
          </p:nvGrpSpPr>
          <p:grpSpPr bwMode="auto">
            <a:xfrm rot="16200000" flipV="1">
              <a:off x="3384" y="1936"/>
              <a:ext cx="240" cy="192"/>
              <a:chOff x="3360" y="2544"/>
              <a:chExt cx="240" cy="192"/>
            </a:xfrm>
          </p:grpSpPr>
          <p:sp>
            <p:nvSpPr>
              <p:cNvPr id="98" name="Line 95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9" name="Line 96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0" name="Line 97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1" name="Line 98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2" name="Line 99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96" name="Rectangle 100"/>
            <p:cNvSpPr>
              <a:spLocks noChangeArrowheads="1"/>
            </p:cNvSpPr>
            <p:nvPr/>
          </p:nvSpPr>
          <p:spPr bwMode="auto">
            <a:xfrm>
              <a:off x="2016" y="2152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b="1" dirty="0">
                  <a:latin typeface="+mn-ea"/>
                </a:rPr>
                <a:t>T</a:t>
              </a:r>
              <a:r>
                <a:rPr lang="en-US" altLang="zh-CN" sz="1600" b="1" baseline="-25000" dirty="0">
                  <a:latin typeface="+mn-ea"/>
                </a:rPr>
                <a:t>5</a:t>
              </a:r>
              <a:endParaRPr lang="en-US" altLang="zh-CN" sz="1600" b="1" dirty="0">
                <a:latin typeface="+mn-ea"/>
              </a:endParaRPr>
            </a:p>
          </p:txBody>
        </p:sp>
        <p:sp>
          <p:nvSpPr>
            <p:cNvPr id="97" name="Rectangle 101"/>
            <p:cNvSpPr>
              <a:spLocks noChangeArrowheads="1"/>
            </p:cNvSpPr>
            <p:nvPr/>
          </p:nvSpPr>
          <p:spPr bwMode="auto">
            <a:xfrm>
              <a:off x="3504" y="2152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b="1" dirty="0">
                  <a:latin typeface="+mn-ea"/>
                </a:rPr>
                <a:t>T</a:t>
              </a:r>
              <a:r>
                <a:rPr lang="en-US" altLang="zh-CN" sz="1600" b="1" baseline="-25000" dirty="0">
                  <a:latin typeface="+mn-ea"/>
                </a:rPr>
                <a:t>6</a:t>
              </a:r>
              <a:endParaRPr lang="en-US" altLang="zh-CN" sz="1600" b="1" dirty="0">
                <a:latin typeface="+mn-ea"/>
              </a:endParaRPr>
            </a:p>
          </p:txBody>
        </p:sp>
      </p:grpSp>
      <p:sp>
        <p:nvSpPr>
          <p:cNvPr id="108" name="Rectangle 102"/>
          <p:cNvSpPr>
            <a:spLocks noChangeArrowheads="1"/>
          </p:cNvSpPr>
          <p:nvPr/>
        </p:nvSpPr>
        <p:spPr bwMode="auto">
          <a:xfrm>
            <a:off x="4127496" y="2221589"/>
            <a:ext cx="723900" cy="46037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V</a:t>
            </a:r>
            <a:r>
              <a:rPr lang="en-US" altLang="zh-CN" sz="1600" baseline="-25000" dirty="0">
                <a:solidFill>
                  <a:srgbClr val="FF0000"/>
                </a:solidFill>
                <a:latin typeface="+mn-ea"/>
              </a:rPr>
              <a:t>DD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(5V)</a:t>
            </a:r>
          </a:p>
        </p:txBody>
      </p:sp>
      <p:sp>
        <p:nvSpPr>
          <p:cNvPr id="109" name="Rectangle 103"/>
          <p:cNvSpPr>
            <a:spLocks noChangeArrowheads="1"/>
          </p:cNvSpPr>
          <p:nvPr/>
        </p:nvSpPr>
        <p:spPr bwMode="auto">
          <a:xfrm>
            <a:off x="2832096" y="5729963"/>
            <a:ext cx="342900" cy="2286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solidFill>
                  <a:srgbClr val="0000FF"/>
                </a:solidFill>
                <a:latin typeface="+mn-ea"/>
              </a:rPr>
              <a:t>I/O</a:t>
            </a:r>
          </a:p>
        </p:txBody>
      </p:sp>
      <p:sp>
        <p:nvSpPr>
          <p:cNvPr id="110" name="Rectangle 104"/>
          <p:cNvSpPr>
            <a:spLocks noChangeArrowheads="1"/>
          </p:cNvSpPr>
          <p:nvPr/>
        </p:nvSpPr>
        <p:spPr bwMode="auto">
          <a:xfrm flipV="1">
            <a:off x="5079996" y="5806163"/>
            <a:ext cx="342900" cy="2286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u="sng" dirty="0">
                <a:solidFill>
                  <a:srgbClr val="0000FF"/>
                </a:solidFill>
                <a:latin typeface="+mn-ea"/>
              </a:rPr>
              <a:t>O/I</a:t>
            </a:r>
          </a:p>
        </p:txBody>
      </p:sp>
      <p:sp>
        <p:nvSpPr>
          <p:cNvPr id="111" name="Rectangle 105"/>
          <p:cNvSpPr>
            <a:spLocks noChangeArrowheads="1"/>
          </p:cNvSpPr>
          <p:nvPr/>
        </p:nvSpPr>
        <p:spPr bwMode="auto">
          <a:xfrm>
            <a:off x="3327396" y="6022517"/>
            <a:ext cx="1714500" cy="2286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2000" dirty="0">
                <a:solidFill>
                  <a:srgbClr val="0000FF"/>
                </a:solidFill>
                <a:latin typeface="+mn-ea"/>
              </a:rPr>
              <a:t>Y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地址译码线</a:t>
            </a:r>
          </a:p>
        </p:txBody>
      </p:sp>
      <p:sp>
        <p:nvSpPr>
          <p:cNvPr id="112" name="Rectangle 106"/>
          <p:cNvSpPr>
            <a:spLocks noChangeArrowheads="1"/>
          </p:cNvSpPr>
          <p:nvPr/>
        </p:nvSpPr>
        <p:spPr bwMode="auto">
          <a:xfrm>
            <a:off x="1166582" y="1805663"/>
            <a:ext cx="901700" cy="6858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ctr"/>
            <a:r>
              <a:rPr lang="en-US" altLang="zh-CN" sz="2000" dirty="0">
                <a:solidFill>
                  <a:srgbClr val="0000FF"/>
                </a:solidFill>
                <a:latin typeface="+mn-ea"/>
              </a:rPr>
              <a:t>X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地址译码线</a:t>
            </a:r>
          </a:p>
        </p:txBody>
      </p:sp>
      <p:sp>
        <p:nvSpPr>
          <p:cNvPr id="114" name="Text Box 12"/>
          <p:cNvSpPr txBox="1">
            <a:spLocks noChangeArrowheads="1"/>
          </p:cNvSpPr>
          <p:nvPr/>
        </p:nvSpPr>
        <p:spPr bwMode="auto">
          <a:xfrm>
            <a:off x="6832595" y="2834472"/>
            <a:ext cx="41052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+mn-ea"/>
                <a:ea typeface="+mn-ea"/>
              </a:rPr>
              <a:t>工作管： </a:t>
            </a:r>
            <a:r>
              <a:rPr lang="en-US" altLang="zh-CN" sz="2400" b="1" dirty="0">
                <a:solidFill>
                  <a:srgbClr val="240CD2"/>
                </a:solidFill>
                <a:latin typeface="+mn-ea"/>
                <a:ea typeface="+mn-ea"/>
              </a:rPr>
              <a:t>T</a:t>
            </a:r>
            <a:r>
              <a:rPr lang="en-US" altLang="zh-CN" sz="2400" b="1" baseline="-25000" dirty="0">
                <a:solidFill>
                  <a:srgbClr val="240CD2"/>
                </a:solidFill>
                <a:latin typeface="+mn-ea"/>
                <a:ea typeface="+mn-ea"/>
              </a:rPr>
              <a:t>1</a:t>
            </a:r>
            <a:r>
              <a:rPr lang="zh-CN" altLang="en-US" sz="2400" b="1" dirty="0">
                <a:solidFill>
                  <a:srgbClr val="240CD2"/>
                </a:solidFill>
                <a:latin typeface="+mn-ea"/>
                <a:ea typeface="+mn-ea"/>
              </a:rPr>
              <a:t>、 </a:t>
            </a:r>
            <a:r>
              <a:rPr lang="en-US" altLang="zh-CN" sz="2400" b="1" dirty="0">
                <a:solidFill>
                  <a:srgbClr val="240CD2"/>
                </a:solidFill>
                <a:latin typeface="+mn-ea"/>
                <a:ea typeface="+mn-ea"/>
              </a:rPr>
              <a:t>T</a:t>
            </a:r>
            <a:r>
              <a:rPr lang="en-US" altLang="zh-CN" sz="2400" b="1" baseline="-25000" dirty="0">
                <a:solidFill>
                  <a:srgbClr val="240CD2"/>
                </a:solidFill>
                <a:latin typeface="+mn-ea"/>
                <a:ea typeface="+mn-ea"/>
              </a:rPr>
              <a:t>2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+mn-ea"/>
                <a:ea typeface="+mn-ea"/>
              </a:rPr>
              <a:t>负载管：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  <a:ea typeface="+mn-ea"/>
              </a:rPr>
              <a:t>T</a:t>
            </a:r>
            <a:r>
              <a:rPr lang="en-US" altLang="zh-CN" sz="2400" b="1" baseline="-25000" dirty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、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  <a:ea typeface="+mn-ea"/>
              </a:rPr>
              <a:t>T</a:t>
            </a:r>
            <a:r>
              <a:rPr lang="en-US" altLang="zh-CN" sz="2400" b="1" baseline="-25000" dirty="0">
                <a:solidFill>
                  <a:srgbClr val="FF0000"/>
                </a:solidFill>
                <a:latin typeface="+mn-ea"/>
                <a:ea typeface="+mn-ea"/>
              </a:rPr>
              <a:t>4</a:t>
            </a:r>
            <a:endParaRPr lang="en-US" altLang="zh-CN" sz="2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+mn-ea"/>
                <a:ea typeface="+mn-ea"/>
              </a:rPr>
              <a:t>门控管： </a:t>
            </a:r>
            <a:r>
              <a:rPr lang="en-US" altLang="zh-CN" sz="2400" b="1" dirty="0">
                <a:latin typeface="+mn-ea"/>
                <a:ea typeface="+mn-ea"/>
              </a:rPr>
              <a:t>T</a:t>
            </a:r>
            <a:r>
              <a:rPr lang="en-US" altLang="zh-CN" sz="2400" b="1" baseline="-25000" dirty="0">
                <a:latin typeface="+mn-ea"/>
                <a:ea typeface="+mn-ea"/>
              </a:rPr>
              <a:t>5</a:t>
            </a:r>
            <a:r>
              <a:rPr lang="zh-CN" altLang="en-US" sz="2400" b="1" dirty="0">
                <a:latin typeface="+mn-ea"/>
                <a:ea typeface="+mn-ea"/>
              </a:rPr>
              <a:t>、</a:t>
            </a:r>
            <a:r>
              <a:rPr lang="en-US" altLang="zh-CN" sz="2400" b="1" dirty="0">
                <a:latin typeface="+mn-ea"/>
                <a:ea typeface="+mn-ea"/>
              </a:rPr>
              <a:t>T</a:t>
            </a:r>
            <a:r>
              <a:rPr lang="en-US" altLang="zh-CN" sz="2400" b="1" baseline="-25000" dirty="0">
                <a:latin typeface="+mn-ea"/>
                <a:ea typeface="+mn-ea"/>
              </a:rPr>
              <a:t>6 </a:t>
            </a:r>
            <a:r>
              <a:rPr lang="en-US" altLang="zh-CN" sz="2400" b="1" dirty="0">
                <a:latin typeface="+mn-ea"/>
                <a:ea typeface="+mn-ea"/>
              </a:rPr>
              <a:t> </a:t>
            </a:r>
            <a:r>
              <a:rPr lang="zh-CN" altLang="en-US" sz="2400" b="1" dirty="0">
                <a:latin typeface="+mn-ea"/>
                <a:ea typeface="+mn-ea"/>
              </a:rPr>
              <a:t>、</a:t>
            </a:r>
            <a:r>
              <a:rPr lang="en-US" altLang="zh-CN" sz="2400" b="1" dirty="0">
                <a:latin typeface="+mn-ea"/>
                <a:ea typeface="+mn-ea"/>
              </a:rPr>
              <a:t>T</a:t>
            </a:r>
            <a:r>
              <a:rPr lang="en-US" altLang="zh-CN" sz="2400" b="1" baseline="-25000" dirty="0">
                <a:latin typeface="+mn-ea"/>
                <a:ea typeface="+mn-ea"/>
              </a:rPr>
              <a:t>7</a:t>
            </a:r>
            <a:r>
              <a:rPr lang="zh-CN" altLang="en-US" sz="2400" b="1" dirty="0">
                <a:latin typeface="+mn-ea"/>
                <a:ea typeface="+mn-ea"/>
              </a:rPr>
              <a:t>、</a:t>
            </a:r>
            <a:r>
              <a:rPr lang="en-US" altLang="zh-CN" sz="2400" b="1" dirty="0">
                <a:latin typeface="+mn-ea"/>
                <a:ea typeface="+mn-ea"/>
              </a:rPr>
              <a:t>T</a:t>
            </a:r>
            <a:r>
              <a:rPr lang="en-US" altLang="zh-CN" sz="2400" b="1" baseline="-25000" dirty="0">
                <a:latin typeface="+mn-ea"/>
                <a:ea typeface="+mn-ea"/>
              </a:rPr>
              <a:t>8</a:t>
            </a:r>
          </a:p>
        </p:txBody>
      </p:sp>
      <p:sp>
        <p:nvSpPr>
          <p:cNvPr id="113" name="矩形 112"/>
          <p:cNvSpPr/>
          <p:nvPr/>
        </p:nvSpPr>
        <p:spPr>
          <a:xfrm>
            <a:off x="791285" y="892606"/>
            <a:ext cx="74914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1.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六管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SRAM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存储单元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(SRAM Cell—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1 bit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)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5" y="183038"/>
            <a:ext cx="5609044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7.2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半导体存储器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791286" y="859948"/>
            <a:ext cx="7736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1.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六管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SRAM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存储单元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(SRAM Cell—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1 bit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)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164" name="Rectangle 2"/>
          <p:cNvSpPr>
            <a:spLocks noChangeArrowheads="1"/>
          </p:cNvSpPr>
          <p:nvPr/>
        </p:nvSpPr>
        <p:spPr bwMode="auto">
          <a:xfrm>
            <a:off x="2162342" y="1699976"/>
            <a:ext cx="3686008" cy="3327875"/>
          </a:xfrm>
          <a:prstGeom prst="rect">
            <a:avLst/>
          </a:prstGeom>
          <a:noFill/>
          <a:ln w="19050" algn="ctr">
            <a:solidFill>
              <a:schemeClr val="tx1"/>
            </a:solidFill>
            <a:prstDash val="dash"/>
            <a:miter lim="800000"/>
          </a:ln>
        </p:spPr>
        <p:txBody>
          <a:bodyPr wrap="none" anchor="ctr"/>
          <a:lstStyle/>
          <a:p>
            <a:pPr algn="r"/>
            <a:endParaRPr lang="zh-CN" altLang="zh-CN">
              <a:latin typeface="+mn-ea"/>
            </a:endParaRPr>
          </a:p>
        </p:txBody>
      </p:sp>
      <p:sp>
        <p:nvSpPr>
          <p:cNvPr id="165" name="Rectangle 4"/>
          <p:cNvSpPr>
            <a:spLocks noChangeArrowheads="1"/>
          </p:cNvSpPr>
          <p:nvPr/>
        </p:nvSpPr>
        <p:spPr bwMode="auto">
          <a:xfrm>
            <a:off x="4320005" y="2870187"/>
            <a:ext cx="269708" cy="359611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4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66" name="Rectangle 5"/>
          <p:cNvSpPr>
            <a:spLocks noChangeArrowheads="1"/>
          </p:cNvSpPr>
          <p:nvPr/>
        </p:nvSpPr>
        <p:spPr bwMode="auto">
          <a:xfrm>
            <a:off x="3510882" y="2870187"/>
            <a:ext cx="269708" cy="359611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3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67" name="Rectangle 6"/>
          <p:cNvSpPr>
            <a:spLocks noChangeArrowheads="1"/>
          </p:cNvSpPr>
          <p:nvPr/>
        </p:nvSpPr>
        <p:spPr bwMode="auto">
          <a:xfrm>
            <a:off x="4095249" y="4484690"/>
            <a:ext cx="854075" cy="543162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 err="1">
                <a:solidFill>
                  <a:srgbClr val="008000"/>
                </a:solidFill>
                <a:latin typeface="+mn-ea"/>
              </a:rPr>
              <a:t>V</a:t>
            </a:r>
            <a:r>
              <a:rPr lang="en-US" altLang="zh-CN" sz="1600" baseline="-25000" dirty="0" err="1">
                <a:solidFill>
                  <a:srgbClr val="008000"/>
                </a:solidFill>
                <a:latin typeface="+mn-ea"/>
              </a:rPr>
              <a:t>ss</a:t>
            </a:r>
            <a:r>
              <a:rPr lang="en-US" altLang="zh-CN" sz="1600" dirty="0">
                <a:solidFill>
                  <a:srgbClr val="008000"/>
                </a:solidFill>
                <a:latin typeface="+mn-ea"/>
              </a:rPr>
              <a:t>(0V)</a:t>
            </a:r>
          </a:p>
        </p:txBody>
      </p:sp>
      <p:sp>
        <p:nvSpPr>
          <p:cNvPr id="168" name="Line 7"/>
          <p:cNvSpPr>
            <a:spLocks noChangeShapeType="1"/>
          </p:cNvSpPr>
          <p:nvPr/>
        </p:nvSpPr>
        <p:spPr bwMode="auto">
          <a:xfrm>
            <a:off x="1712829" y="1791356"/>
            <a:ext cx="38658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69" name="Line 8"/>
          <p:cNvSpPr>
            <a:spLocks noChangeAspect="1" noChangeShapeType="1"/>
          </p:cNvSpPr>
          <p:nvPr/>
        </p:nvSpPr>
        <p:spPr bwMode="auto">
          <a:xfrm>
            <a:off x="3151271" y="2420674"/>
            <a:ext cx="17081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70" name="Group 9"/>
          <p:cNvGrpSpPr>
            <a:grpSpLocks noChangeAspect="1"/>
          </p:cNvGrpSpPr>
          <p:nvPr/>
        </p:nvGrpSpPr>
        <p:grpSpPr bwMode="auto">
          <a:xfrm>
            <a:off x="3151271" y="2690382"/>
            <a:ext cx="449513" cy="359611"/>
            <a:chOff x="3360" y="2064"/>
            <a:chExt cx="240" cy="192"/>
          </a:xfrm>
        </p:grpSpPr>
        <p:sp>
          <p:nvSpPr>
            <p:cNvPr id="171" name="Line 10"/>
            <p:cNvSpPr>
              <a:spLocks noChangeAspect="1" noChangeShapeType="1"/>
            </p:cNvSpPr>
            <p:nvPr/>
          </p:nvSpPr>
          <p:spPr bwMode="auto">
            <a:xfrm>
              <a:off x="3456" y="206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72" name="Line 11"/>
            <p:cNvSpPr>
              <a:spLocks noChangeAspect="1" noChangeShapeType="1"/>
            </p:cNvSpPr>
            <p:nvPr/>
          </p:nvSpPr>
          <p:spPr bwMode="auto">
            <a:xfrm>
              <a:off x="3504" y="211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73" name="Line 12"/>
            <p:cNvSpPr>
              <a:spLocks noChangeAspect="1" noChangeShapeType="1"/>
            </p:cNvSpPr>
            <p:nvPr/>
          </p:nvSpPr>
          <p:spPr bwMode="auto">
            <a:xfrm>
              <a:off x="3360" y="211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74" name="Line 13"/>
            <p:cNvSpPr>
              <a:spLocks noChangeAspect="1" noChangeShapeType="1"/>
            </p:cNvSpPr>
            <p:nvPr/>
          </p:nvSpPr>
          <p:spPr bwMode="auto">
            <a:xfrm>
              <a:off x="3360" y="220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75" name="Line 14"/>
            <p:cNvSpPr>
              <a:spLocks noChangeAspect="1" noChangeShapeType="1"/>
            </p:cNvSpPr>
            <p:nvPr/>
          </p:nvSpPr>
          <p:spPr bwMode="auto">
            <a:xfrm>
              <a:off x="3504" y="216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76" name="Line 15"/>
          <p:cNvSpPr>
            <a:spLocks noChangeAspect="1" noChangeShapeType="1"/>
          </p:cNvSpPr>
          <p:nvPr/>
        </p:nvSpPr>
        <p:spPr bwMode="auto">
          <a:xfrm>
            <a:off x="3600784" y="2420674"/>
            <a:ext cx="0" cy="4495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77" name="Line 16"/>
          <p:cNvSpPr>
            <a:spLocks noChangeAspect="1" noChangeShapeType="1"/>
          </p:cNvSpPr>
          <p:nvPr/>
        </p:nvSpPr>
        <p:spPr bwMode="auto">
          <a:xfrm>
            <a:off x="3151271" y="2420674"/>
            <a:ext cx="0" cy="359611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78" name="Line 17"/>
          <p:cNvSpPr>
            <a:spLocks noChangeAspect="1" noChangeShapeType="1"/>
          </p:cNvSpPr>
          <p:nvPr/>
        </p:nvSpPr>
        <p:spPr bwMode="auto">
          <a:xfrm>
            <a:off x="3151271" y="2960090"/>
            <a:ext cx="0" cy="35961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79" name="Line 19"/>
          <p:cNvSpPr>
            <a:spLocks noChangeAspect="1" noChangeShapeType="1"/>
          </p:cNvSpPr>
          <p:nvPr/>
        </p:nvSpPr>
        <p:spPr bwMode="auto">
          <a:xfrm>
            <a:off x="4859421" y="2420674"/>
            <a:ext cx="0" cy="359611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0" name="Line 20"/>
          <p:cNvSpPr>
            <a:spLocks noChangeAspect="1" noChangeShapeType="1"/>
          </p:cNvSpPr>
          <p:nvPr/>
        </p:nvSpPr>
        <p:spPr bwMode="auto">
          <a:xfrm>
            <a:off x="4409908" y="2420674"/>
            <a:ext cx="0" cy="4495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81" name="Group 21"/>
          <p:cNvGrpSpPr>
            <a:grpSpLocks noChangeAspect="1"/>
          </p:cNvGrpSpPr>
          <p:nvPr/>
        </p:nvGrpSpPr>
        <p:grpSpPr bwMode="auto">
          <a:xfrm>
            <a:off x="4409908" y="2690382"/>
            <a:ext cx="449513" cy="359611"/>
            <a:chOff x="4032" y="2064"/>
            <a:chExt cx="240" cy="192"/>
          </a:xfrm>
        </p:grpSpPr>
        <p:sp>
          <p:nvSpPr>
            <p:cNvPr id="182" name="Line 22"/>
            <p:cNvSpPr>
              <a:spLocks noChangeAspect="1" noChangeShapeType="1"/>
            </p:cNvSpPr>
            <p:nvPr/>
          </p:nvSpPr>
          <p:spPr bwMode="auto">
            <a:xfrm>
              <a:off x="4176" y="206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3" name="Line 23"/>
            <p:cNvSpPr>
              <a:spLocks noChangeAspect="1" noChangeShapeType="1"/>
            </p:cNvSpPr>
            <p:nvPr/>
          </p:nvSpPr>
          <p:spPr bwMode="auto">
            <a:xfrm>
              <a:off x="4128" y="211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4" name="Line 24"/>
            <p:cNvSpPr>
              <a:spLocks noChangeAspect="1" noChangeShapeType="1"/>
            </p:cNvSpPr>
            <p:nvPr/>
          </p:nvSpPr>
          <p:spPr bwMode="auto">
            <a:xfrm>
              <a:off x="4176" y="211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5" name="Line 25"/>
            <p:cNvSpPr>
              <a:spLocks noChangeAspect="1" noChangeShapeType="1"/>
            </p:cNvSpPr>
            <p:nvPr/>
          </p:nvSpPr>
          <p:spPr bwMode="auto">
            <a:xfrm>
              <a:off x="4176" y="220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6" name="Line 26"/>
            <p:cNvSpPr>
              <a:spLocks noChangeAspect="1" noChangeShapeType="1"/>
            </p:cNvSpPr>
            <p:nvPr/>
          </p:nvSpPr>
          <p:spPr bwMode="auto">
            <a:xfrm>
              <a:off x="4032" y="216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87" name="Group 27"/>
          <p:cNvGrpSpPr>
            <a:grpSpLocks noChangeAspect="1"/>
          </p:cNvGrpSpPr>
          <p:nvPr/>
        </p:nvGrpSpPr>
        <p:grpSpPr bwMode="auto">
          <a:xfrm>
            <a:off x="3151271" y="3589408"/>
            <a:ext cx="449513" cy="359611"/>
            <a:chOff x="3360" y="2544"/>
            <a:chExt cx="240" cy="192"/>
          </a:xfrm>
        </p:grpSpPr>
        <p:sp>
          <p:nvSpPr>
            <p:cNvPr id="188" name="Line 28"/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9" name="Line 29"/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90" name="Line 30"/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91" name="Line 31"/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92" name="Line 32"/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93" name="Line 33"/>
          <p:cNvSpPr>
            <a:spLocks noChangeAspect="1" noChangeShapeType="1"/>
          </p:cNvSpPr>
          <p:nvPr/>
        </p:nvSpPr>
        <p:spPr bwMode="auto">
          <a:xfrm>
            <a:off x="3151271" y="3319701"/>
            <a:ext cx="0" cy="35961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94" name="Line 34"/>
          <p:cNvSpPr>
            <a:spLocks noChangeAspect="1" noChangeShapeType="1"/>
          </p:cNvSpPr>
          <p:nvPr/>
        </p:nvSpPr>
        <p:spPr bwMode="auto">
          <a:xfrm>
            <a:off x="4859421" y="3319701"/>
            <a:ext cx="0" cy="35961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95" name="Group 35"/>
          <p:cNvGrpSpPr>
            <a:grpSpLocks noChangeAspect="1"/>
          </p:cNvGrpSpPr>
          <p:nvPr/>
        </p:nvGrpSpPr>
        <p:grpSpPr bwMode="auto">
          <a:xfrm>
            <a:off x="4409908" y="3589408"/>
            <a:ext cx="449513" cy="359611"/>
            <a:chOff x="4032" y="2544"/>
            <a:chExt cx="240" cy="192"/>
          </a:xfrm>
        </p:grpSpPr>
        <p:sp>
          <p:nvSpPr>
            <p:cNvPr id="196" name="Line 36"/>
            <p:cNvSpPr>
              <a:spLocks noChangeAspect="1" noChangeShapeType="1"/>
            </p:cNvSpPr>
            <p:nvPr/>
          </p:nvSpPr>
          <p:spPr bwMode="auto">
            <a:xfrm>
              <a:off x="417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97" name="Line 37"/>
            <p:cNvSpPr>
              <a:spLocks noChangeAspect="1" noChangeShapeType="1"/>
            </p:cNvSpPr>
            <p:nvPr/>
          </p:nvSpPr>
          <p:spPr bwMode="auto">
            <a:xfrm>
              <a:off x="4128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98" name="Line 38"/>
            <p:cNvSpPr>
              <a:spLocks noChangeAspect="1" noChangeShapeType="1"/>
            </p:cNvSpPr>
            <p:nvPr/>
          </p:nvSpPr>
          <p:spPr bwMode="auto">
            <a:xfrm>
              <a:off x="4176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99" name="Line 39"/>
            <p:cNvSpPr>
              <a:spLocks noChangeAspect="1" noChangeShapeType="1"/>
            </p:cNvSpPr>
            <p:nvPr/>
          </p:nvSpPr>
          <p:spPr bwMode="auto">
            <a:xfrm>
              <a:off x="4176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00" name="Line 40"/>
            <p:cNvSpPr>
              <a:spLocks noChangeAspect="1" noChangeShapeType="1"/>
            </p:cNvSpPr>
            <p:nvPr/>
          </p:nvSpPr>
          <p:spPr bwMode="auto">
            <a:xfrm>
              <a:off x="4032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201" name="Line 44"/>
          <p:cNvSpPr>
            <a:spLocks noChangeAspect="1" noChangeShapeType="1"/>
          </p:cNvSpPr>
          <p:nvPr/>
        </p:nvSpPr>
        <p:spPr bwMode="auto">
          <a:xfrm>
            <a:off x="3151271" y="4398532"/>
            <a:ext cx="1708150" cy="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02" name="Line 45"/>
          <p:cNvSpPr>
            <a:spLocks noChangeAspect="1" noChangeShapeType="1"/>
          </p:cNvSpPr>
          <p:nvPr/>
        </p:nvSpPr>
        <p:spPr bwMode="auto">
          <a:xfrm>
            <a:off x="3151271" y="3859116"/>
            <a:ext cx="0" cy="539416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03" name="Line 46"/>
          <p:cNvSpPr>
            <a:spLocks noChangeAspect="1" noChangeShapeType="1"/>
          </p:cNvSpPr>
          <p:nvPr/>
        </p:nvSpPr>
        <p:spPr bwMode="auto">
          <a:xfrm>
            <a:off x="4859421" y="3859116"/>
            <a:ext cx="0" cy="539416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04" name="Line 47"/>
          <p:cNvSpPr>
            <a:spLocks noChangeAspect="1" noChangeShapeType="1"/>
          </p:cNvSpPr>
          <p:nvPr/>
        </p:nvSpPr>
        <p:spPr bwMode="auto">
          <a:xfrm>
            <a:off x="4859421" y="2960090"/>
            <a:ext cx="0" cy="35961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205" name="组合 204"/>
          <p:cNvGrpSpPr/>
          <p:nvPr/>
        </p:nvGrpSpPr>
        <p:grpSpPr>
          <a:xfrm>
            <a:off x="2788653" y="3319701"/>
            <a:ext cx="2430379" cy="449513"/>
            <a:chOff x="2788653" y="3093453"/>
            <a:chExt cx="2430379" cy="449513"/>
          </a:xfrm>
        </p:grpSpPr>
        <p:sp>
          <p:nvSpPr>
            <p:cNvPr id="206" name="Line 18"/>
            <p:cNvSpPr>
              <a:spLocks noChangeAspect="1" noChangeShapeType="1"/>
            </p:cNvSpPr>
            <p:nvPr/>
          </p:nvSpPr>
          <p:spPr bwMode="auto">
            <a:xfrm>
              <a:off x="3151271" y="3093453"/>
              <a:ext cx="5394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07" name="Line 41"/>
            <p:cNvSpPr>
              <a:spLocks noChangeAspect="1" noChangeShapeType="1"/>
            </p:cNvSpPr>
            <p:nvPr/>
          </p:nvSpPr>
          <p:spPr bwMode="auto">
            <a:xfrm>
              <a:off x="4320005" y="3093453"/>
              <a:ext cx="5394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08" name="Line 42"/>
            <p:cNvSpPr>
              <a:spLocks noChangeAspect="1" noChangeShapeType="1"/>
            </p:cNvSpPr>
            <p:nvPr/>
          </p:nvSpPr>
          <p:spPr bwMode="auto">
            <a:xfrm flipV="1">
              <a:off x="3600784" y="3093453"/>
              <a:ext cx="719221" cy="4495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09" name="Line 43"/>
            <p:cNvSpPr>
              <a:spLocks noChangeAspect="1" noChangeShapeType="1"/>
            </p:cNvSpPr>
            <p:nvPr/>
          </p:nvSpPr>
          <p:spPr bwMode="auto">
            <a:xfrm>
              <a:off x="3690687" y="3093453"/>
              <a:ext cx="719221" cy="4495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0" name="Line 48"/>
            <p:cNvSpPr>
              <a:spLocks noChangeAspect="1" noChangeShapeType="1"/>
            </p:cNvSpPr>
            <p:nvPr/>
          </p:nvSpPr>
          <p:spPr bwMode="auto">
            <a:xfrm>
              <a:off x="2788653" y="3093453"/>
              <a:ext cx="35961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oval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1" name="Line 49"/>
            <p:cNvSpPr>
              <a:spLocks noChangeAspect="1" noChangeShapeType="1"/>
            </p:cNvSpPr>
            <p:nvPr/>
          </p:nvSpPr>
          <p:spPr bwMode="auto">
            <a:xfrm flipH="1">
              <a:off x="4859421" y="3093453"/>
              <a:ext cx="35961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oval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12" name="Group 50"/>
          <p:cNvGrpSpPr/>
          <p:nvPr/>
        </p:nvGrpSpPr>
        <p:grpSpPr bwMode="auto">
          <a:xfrm>
            <a:off x="2521953" y="2868319"/>
            <a:ext cx="2968660" cy="451387"/>
            <a:chOff x="720" y="1727"/>
            <a:chExt cx="1585" cy="241"/>
          </a:xfrm>
        </p:grpSpPr>
        <p:grpSp>
          <p:nvGrpSpPr>
            <p:cNvPr id="213" name="Group 51"/>
            <p:cNvGrpSpPr>
              <a:grpSpLocks noChangeAspect="1"/>
            </p:cNvGrpSpPr>
            <p:nvPr/>
          </p:nvGrpSpPr>
          <p:grpSpPr bwMode="auto">
            <a:xfrm rot="16200000" flipV="1">
              <a:off x="696" y="1752"/>
              <a:ext cx="240" cy="192"/>
              <a:chOff x="3360" y="2544"/>
              <a:chExt cx="240" cy="192"/>
            </a:xfrm>
          </p:grpSpPr>
          <p:sp>
            <p:nvSpPr>
              <p:cNvPr id="220" name="Line 52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1" name="Line 53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2" name="Line 54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3" name="Line 55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4" name="Line 56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14" name="Group 57"/>
            <p:cNvGrpSpPr>
              <a:grpSpLocks noChangeAspect="1"/>
            </p:cNvGrpSpPr>
            <p:nvPr/>
          </p:nvGrpSpPr>
          <p:grpSpPr bwMode="auto">
            <a:xfrm rot="16200000" flipV="1">
              <a:off x="2088" y="1752"/>
              <a:ext cx="241" cy="192"/>
              <a:chOff x="3360" y="2544"/>
              <a:chExt cx="241" cy="192"/>
            </a:xfrm>
          </p:grpSpPr>
          <p:sp>
            <p:nvSpPr>
              <p:cNvPr id="215" name="Line 58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6" name="Line 59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7" name="Line 60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8" name="Line 61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" name="Line 62"/>
              <p:cNvSpPr>
                <a:spLocks noChangeAspect="1" noChangeShapeType="1"/>
              </p:cNvSpPr>
              <p:nvPr/>
            </p:nvSpPr>
            <p:spPr bwMode="auto">
              <a:xfrm>
                <a:off x="3505" y="2641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225" name="Group 63"/>
          <p:cNvGrpSpPr/>
          <p:nvPr/>
        </p:nvGrpSpPr>
        <p:grpSpPr bwMode="auto">
          <a:xfrm>
            <a:off x="2432050" y="3319701"/>
            <a:ext cx="179805" cy="2157663"/>
            <a:chOff x="672" y="1968"/>
            <a:chExt cx="96" cy="1152"/>
          </a:xfrm>
        </p:grpSpPr>
        <p:sp>
          <p:nvSpPr>
            <p:cNvPr id="226" name="Line 64"/>
            <p:cNvSpPr>
              <a:spLocks noChangeShapeType="1"/>
            </p:cNvSpPr>
            <p:nvPr/>
          </p:nvSpPr>
          <p:spPr bwMode="auto">
            <a:xfrm>
              <a:off x="672" y="1968"/>
              <a:ext cx="0" cy="11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27" name="Line 65"/>
            <p:cNvSpPr>
              <a:spLocks noChangeShapeType="1"/>
            </p:cNvSpPr>
            <p:nvPr/>
          </p:nvSpPr>
          <p:spPr bwMode="auto">
            <a:xfrm flipH="1">
              <a:off x="672" y="196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28" name="Group 66"/>
          <p:cNvGrpSpPr/>
          <p:nvPr/>
        </p:nvGrpSpPr>
        <p:grpSpPr bwMode="auto">
          <a:xfrm>
            <a:off x="5398837" y="3319701"/>
            <a:ext cx="179805" cy="2157663"/>
            <a:chOff x="2256" y="1968"/>
            <a:chExt cx="96" cy="1152"/>
          </a:xfrm>
        </p:grpSpPr>
        <p:sp>
          <p:nvSpPr>
            <p:cNvPr id="229" name="Line 67"/>
            <p:cNvSpPr>
              <a:spLocks noChangeShapeType="1"/>
            </p:cNvSpPr>
            <p:nvPr/>
          </p:nvSpPr>
          <p:spPr bwMode="auto">
            <a:xfrm>
              <a:off x="2352" y="1968"/>
              <a:ext cx="0" cy="11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30" name="Line 68"/>
            <p:cNvSpPr>
              <a:spLocks noChangeShapeType="1"/>
            </p:cNvSpPr>
            <p:nvPr/>
          </p:nvSpPr>
          <p:spPr bwMode="auto">
            <a:xfrm flipH="1">
              <a:off x="2256" y="196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31" name="Group 69"/>
          <p:cNvGrpSpPr/>
          <p:nvPr/>
        </p:nvGrpSpPr>
        <p:grpSpPr bwMode="auto">
          <a:xfrm>
            <a:off x="3960395" y="4398532"/>
            <a:ext cx="89903" cy="269708"/>
            <a:chOff x="3744" y="2880"/>
            <a:chExt cx="96" cy="288"/>
          </a:xfrm>
        </p:grpSpPr>
        <p:sp>
          <p:nvSpPr>
            <p:cNvPr id="232" name="Line 70"/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rgbClr val="008000"/>
                </a:solidFill>
                <a:latin typeface="+mn-ea"/>
              </a:endParaRPr>
            </a:p>
          </p:txBody>
        </p:sp>
        <p:sp>
          <p:nvSpPr>
            <p:cNvPr id="233" name="Oval 71"/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noFill/>
            <a:ln w="19050" algn="ctr">
              <a:solidFill>
                <a:srgbClr val="008000"/>
              </a:solidFill>
              <a:round/>
            </a:ln>
          </p:spPr>
          <p:txBody>
            <a:bodyPr wrap="none" anchor="ctr"/>
            <a:lstStyle/>
            <a:p>
              <a:pPr algn="r"/>
              <a:endParaRPr lang="zh-CN" altLang="zh-CN">
                <a:solidFill>
                  <a:srgbClr val="008000"/>
                </a:solidFill>
                <a:latin typeface="+mn-ea"/>
              </a:endParaRPr>
            </a:p>
          </p:txBody>
        </p:sp>
      </p:grpSp>
      <p:grpSp>
        <p:nvGrpSpPr>
          <p:cNvPr id="234" name="Group 72"/>
          <p:cNvGrpSpPr/>
          <p:nvPr/>
        </p:nvGrpSpPr>
        <p:grpSpPr bwMode="auto">
          <a:xfrm flipV="1">
            <a:off x="3960395" y="2150966"/>
            <a:ext cx="89903" cy="269708"/>
            <a:chOff x="3744" y="2880"/>
            <a:chExt cx="96" cy="288"/>
          </a:xfrm>
        </p:grpSpPr>
        <p:sp>
          <p:nvSpPr>
            <p:cNvPr id="235" name="Line 73"/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36" name="Oval 74"/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rgbClr val="FF0000"/>
              </a:solidFill>
              <a:round/>
            </a:ln>
          </p:spPr>
          <p:txBody>
            <a:bodyPr rot="10800000" wrap="none" anchor="ctr"/>
            <a:lstStyle/>
            <a:p>
              <a:pPr algn="r"/>
              <a:endParaRPr lang="zh-CN" altLang="zh-CN">
                <a:latin typeface="+mn-ea"/>
              </a:endParaRPr>
            </a:p>
          </p:txBody>
        </p:sp>
      </p:grpSp>
      <p:sp>
        <p:nvSpPr>
          <p:cNvPr id="237" name="Line 75"/>
          <p:cNvSpPr>
            <a:spLocks noChangeShapeType="1"/>
          </p:cNvSpPr>
          <p:nvPr/>
        </p:nvSpPr>
        <p:spPr bwMode="auto">
          <a:xfrm>
            <a:off x="2701758" y="1791356"/>
            <a:ext cx="0" cy="107883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38" name="Line 76"/>
          <p:cNvSpPr>
            <a:spLocks noChangeShapeType="1"/>
          </p:cNvSpPr>
          <p:nvPr/>
        </p:nvSpPr>
        <p:spPr bwMode="auto">
          <a:xfrm>
            <a:off x="5308934" y="1791356"/>
            <a:ext cx="0" cy="107883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239" name="Group 77"/>
          <p:cNvGrpSpPr/>
          <p:nvPr/>
        </p:nvGrpSpPr>
        <p:grpSpPr bwMode="auto">
          <a:xfrm>
            <a:off x="2432050" y="5387461"/>
            <a:ext cx="3146592" cy="359611"/>
            <a:chOff x="672" y="3072"/>
            <a:chExt cx="1680" cy="192"/>
          </a:xfrm>
        </p:grpSpPr>
        <p:grpSp>
          <p:nvGrpSpPr>
            <p:cNvPr id="240" name="Group 78"/>
            <p:cNvGrpSpPr>
              <a:grpSpLocks noChangeAspect="1"/>
            </p:cNvGrpSpPr>
            <p:nvPr/>
          </p:nvGrpSpPr>
          <p:grpSpPr bwMode="auto">
            <a:xfrm>
              <a:off x="672" y="3072"/>
              <a:ext cx="240" cy="192"/>
              <a:chOff x="3360" y="2544"/>
              <a:chExt cx="240" cy="192"/>
            </a:xfrm>
          </p:grpSpPr>
          <p:sp>
            <p:nvSpPr>
              <p:cNvPr id="247" name="Line 79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48" name="Line 80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49" name="Line 81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50" name="Line 82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51" name="Line 83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41" name="Group 84"/>
            <p:cNvGrpSpPr>
              <a:grpSpLocks noChangeAspect="1"/>
            </p:cNvGrpSpPr>
            <p:nvPr/>
          </p:nvGrpSpPr>
          <p:grpSpPr bwMode="auto">
            <a:xfrm>
              <a:off x="2112" y="3072"/>
              <a:ext cx="240" cy="192"/>
              <a:chOff x="4032" y="2544"/>
              <a:chExt cx="240" cy="192"/>
            </a:xfrm>
          </p:grpSpPr>
          <p:sp>
            <p:nvSpPr>
              <p:cNvPr id="242" name="Line 85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43" name="Line 86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44" name="Line 87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45" name="Line 88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46" name="Line 89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252" name="Line 90"/>
          <p:cNvSpPr>
            <a:spLocks noChangeShapeType="1"/>
          </p:cNvSpPr>
          <p:nvPr/>
        </p:nvSpPr>
        <p:spPr bwMode="auto">
          <a:xfrm>
            <a:off x="2881563" y="5567266"/>
            <a:ext cx="224756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253" name="Group 91"/>
          <p:cNvGrpSpPr/>
          <p:nvPr/>
        </p:nvGrpSpPr>
        <p:grpSpPr bwMode="auto">
          <a:xfrm>
            <a:off x="2432050" y="5657181"/>
            <a:ext cx="3146592" cy="359611"/>
            <a:chOff x="672" y="3216"/>
            <a:chExt cx="1680" cy="192"/>
          </a:xfrm>
        </p:grpSpPr>
        <p:sp>
          <p:nvSpPr>
            <p:cNvPr id="254" name="Line 92"/>
            <p:cNvSpPr>
              <a:spLocks noChangeShapeType="1"/>
            </p:cNvSpPr>
            <p:nvPr/>
          </p:nvSpPr>
          <p:spPr bwMode="auto">
            <a:xfrm>
              <a:off x="672" y="321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non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55" name="Line 93"/>
            <p:cNvSpPr>
              <a:spLocks noChangeShapeType="1"/>
            </p:cNvSpPr>
            <p:nvPr/>
          </p:nvSpPr>
          <p:spPr bwMode="auto">
            <a:xfrm>
              <a:off x="2352" y="321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non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256" name="Line 94"/>
          <p:cNvSpPr>
            <a:spLocks noChangeShapeType="1"/>
          </p:cNvSpPr>
          <p:nvPr/>
        </p:nvSpPr>
        <p:spPr bwMode="auto">
          <a:xfrm>
            <a:off x="3960395" y="5567266"/>
            <a:ext cx="0" cy="43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57" name="Rectangle 95"/>
          <p:cNvSpPr>
            <a:spLocks noChangeArrowheads="1"/>
          </p:cNvSpPr>
          <p:nvPr/>
        </p:nvSpPr>
        <p:spPr bwMode="auto">
          <a:xfrm>
            <a:off x="3510882" y="3859116"/>
            <a:ext cx="269708" cy="359611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1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258" name="Rectangle 96"/>
          <p:cNvSpPr>
            <a:spLocks noChangeArrowheads="1"/>
          </p:cNvSpPr>
          <p:nvPr/>
        </p:nvSpPr>
        <p:spPr bwMode="auto">
          <a:xfrm>
            <a:off x="4320005" y="3859116"/>
            <a:ext cx="269708" cy="359611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2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259" name="Rectangle 97"/>
          <p:cNvSpPr>
            <a:spLocks noChangeArrowheads="1"/>
          </p:cNvSpPr>
          <p:nvPr/>
        </p:nvSpPr>
        <p:spPr bwMode="auto">
          <a:xfrm>
            <a:off x="2521953" y="3319701"/>
            <a:ext cx="269708" cy="359611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5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260" name="Rectangle 98"/>
          <p:cNvSpPr>
            <a:spLocks noChangeArrowheads="1"/>
          </p:cNvSpPr>
          <p:nvPr/>
        </p:nvSpPr>
        <p:spPr bwMode="auto">
          <a:xfrm>
            <a:off x="2701758" y="5117753"/>
            <a:ext cx="269708" cy="359611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7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261" name="Rectangle 99"/>
          <p:cNvSpPr>
            <a:spLocks noChangeArrowheads="1"/>
          </p:cNvSpPr>
          <p:nvPr/>
        </p:nvSpPr>
        <p:spPr bwMode="auto">
          <a:xfrm>
            <a:off x="5039226" y="5117753"/>
            <a:ext cx="269708" cy="359611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8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262" name="Rectangle 100"/>
          <p:cNvSpPr>
            <a:spLocks noChangeArrowheads="1"/>
          </p:cNvSpPr>
          <p:nvPr/>
        </p:nvSpPr>
        <p:spPr bwMode="auto">
          <a:xfrm>
            <a:off x="5308934" y="3319701"/>
            <a:ext cx="269708" cy="359611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6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263" name="Rectangle 101"/>
          <p:cNvSpPr>
            <a:spLocks noChangeArrowheads="1"/>
          </p:cNvSpPr>
          <p:nvPr/>
        </p:nvSpPr>
        <p:spPr bwMode="auto">
          <a:xfrm>
            <a:off x="4050297" y="1881260"/>
            <a:ext cx="854075" cy="543162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V</a:t>
            </a:r>
            <a:r>
              <a:rPr lang="en-US" altLang="zh-CN" sz="1600" baseline="-25000" dirty="0">
                <a:solidFill>
                  <a:srgbClr val="FF0000"/>
                </a:solidFill>
                <a:latin typeface="+mn-ea"/>
              </a:rPr>
              <a:t>DD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(5V)</a:t>
            </a:r>
          </a:p>
        </p:txBody>
      </p:sp>
      <p:sp>
        <p:nvSpPr>
          <p:cNvPr id="264" name="Rectangle 102"/>
          <p:cNvSpPr>
            <a:spLocks noChangeArrowheads="1"/>
          </p:cNvSpPr>
          <p:nvPr/>
        </p:nvSpPr>
        <p:spPr bwMode="auto">
          <a:xfrm>
            <a:off x="4019049" y="5801266"/>
            <a:ext cx="404562" cy="269708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solidFill>
                  <a:srgbClr val="0000FF"/>
                </a:solidFill>
                <a:latin typeface="+mn-ea"/>
              </a:rPr>
              <a:t>Y</a:t>
            </a:r>
          </a:p>
        </p:txBody>
      </p:sp>
      <p:sp>
        <p:nvSpPr>
          <p:cNvPr id="265" name="Rectangle 103"/>
          <p:cNvSpPr>
            <a:spLocks noChangeArrowheads="1"/>
          </p:cNvSpPr>
          <p:nvPr/>
        </p:nvSpPr>
        <p:spPr bwMode="auto">
          <a:xfrm>
            <a:off x="1311144" y="1881258"/>
            <a:ext cx="719220" cy="48130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solidFill>
                  <a:srgbClr val="0000FF"/>
                </a:solidFill>
                <a:latin typeface="+mn-ea"/>
              </a:rPr>
              <a:t>X</a:t>
            </a:r>
            <a:r>
              <a:rPr lang="zh-CN" altLang="en-US" sz="1600" dirty="0">
                <a:solidFill>
                  <a:srgbClr val="0000FF"/>
                </a:solidFill>
                <a:latin typeface="+mn-ea"/>
              </a:rPr>
              <a:t>地址译码线</a:t>
            </a:r>
          </a:p>
        </p:txBody>
      </p:sp>
      <p:sp>
        <p:nvSpPr>
          <p:cNvPr id="266" name="Rectangle 104"/>
          <p:cNvSpPr>
            <a:spLocks noChangeArrowheads="1"/>
          </p:cNvSpPr>
          <p:nvPr/>
        </p:nvSpPr>
        <p:spPr bwMode="auto">
          <a:xfrm>
            <a:off x="2477001" y="5837938"/>
            <a:ext cx="404562" cy="269708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I/O</a:t>
            </a:r>
          </a:p>
        </p:txBody>
      </p:sp>
      <p:sp>
        <p:nvSpPr>
          <p:cNvPr id="267" name="Rectangle 125"/>
          <p:cNvSpPr>
            <a:spLocks noChangeArrowheads="1"/>
          </p:cNvSpPr>
          <p:nvPr/>
        </p:nvSpPr>
        <p:spPr bwMode="auto">
          <a:xfrm>
            <a:off x="2881563" y="3319701"/>
            <a:ext cx="269708" cy="359611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latin typeface="+mn-ea"/>
              </a:rPr>
              <a:t>A</a:t>
            </a:r>
          </a:p>
        </p:txBody>
      </p:sp>
      <p:sp>
        <p:nvSpPr>
          <p:cNvPr id="268" name="Rectangle 126"/>
          <p:cNvSpPr>
            <a:spLocks noChangeArrowheads="1"/>
          </p:cNvSpPr>
          <p:nvPr/>
        </p:nvSpPr>
        <p:spPr bwMode="auto">
          <a:xfrm>
            <a:off x="4949324" y="3319701"/>
            <a:ext cx="269708" cy="359611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latin typeface="+mn-ea"/>
              </a:rPr>
              <a:t>B</a:t>
            </a:r>
          </a:p>
        </p:txBody>
      </p:sp>
      <p:sp>
        <p:nvSpPr>
          <p:cNvPr id="269" name="Rectangle 127"/>
          <p:cNvSpPr>
            <a:spLocks noChangeArrowheads="1"/>
          </p:cNvSpPr>
          <p:nvPr/>
        </p:nvSpPr>
        <p:spPr bwMode="auto">
          <a:xfrm>
            <a:off x="2521953" y="4758143"/>
            <a:ext cx="269708" cy="359611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latin typeface="+mn-ea"/>
              </a:rPr>
              <a:t>D</a:t>
            </a:r>
          </a:p>
        </p:txBody>
      </p:sp>
      <p:sp>
        <p:nvSpPr>
          <p:cNvPr id="270" name="Line 130"/>
          <p:cNvSpPr>
            <a:spLocks noChangeShapeType="1"/>
          </p:cNvSpPr>
          <p:nvPr/>
        </p:nvSpPr>
        <p:spPr bwMode="auto">
          <a:xfrm>
            <a:off x="1727813" y="1791356"/>
            <a:ext cx="3865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71" name="Line 131"/>
          <p:cNvSpPr>
            <a:spLocks noChangeShapeType="1"/>
          </p:cNvSpPr>
          <p:nvPr/>
        </p:nvSpPr>
        <p:spPr bwMode="auto">
          <a:xfrm>
            <a:off x="2701758" y="1791356"/>
            <a:ext cx="0" cy="107883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72" name="Line 132"/>
          <p:cNvSpPr>
            <a:spLocks noChangeShapeType="1"/>
          </p:cNvSpPr>
          <p:nvPr/>
        </p:nvSpPr>
        <p:spPr bwMode="auto">
          <a:xfrm>
            <a:off x="5308934" y="1791356"/>
            <a:ext cx="0" cy="107883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273" name="Group 133"/>
          <p:cNvGrpSpPr/>
          <p:nvPr/>
        </p:nvGrpSpPr>
        <p:grpSpPr bwMode="auto">
          <a:xfrm>
            <a:off x="2432050" y="3319701"/>
            <a:ext cx="179805" cy="2157663"/>
            <a:chOff x="672" y="1968"/>
            <a:chExt cx="96" cy="1152"/>
          </a:xfrm>
        </p:grpSpPr>
        <p:sp>
          <p:nvSpPr>
            <p:cNvPr id="274" name="Line 134"/>
            <p:cNvSpPr>
              <a:spLocks noChangeShapeType="1"/>
            </p:cNvSpPr>
            <p:nvPr/>
          </p:nvSpPr>
          <p:spPr bwMode="auto">
            <a:xfrm>
              <a:off x="672" y="1968"/>
              <a:ext cx="0" cy="1152"/>
            </a:xfrm>
            <a:prstGeom prst="line">
              <a:avLst/>
            </a:prstGeom>
            <a:noFill/>
            <a:ln w="38100" cap="sq">
              <a:solidFill>
                <a:srgbClr val="C00000"/>
              </a:solidFill>
              <a:miter lim="800000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75" name="Line 135"/>
            <p:cNvSpPr>
              <a:spLocks noChangeShapeType="1"/>
            </p:cNvSpPr>
            <p:nvPr/>
          </p:nvSpPr>
          <p:spPr bwMode="auto">
            <a:xfrm flipH="1">
              <a:off x="672" y="1968"/>
              <a:ext cx="96" cy="0"/>
            </a:xfrm>
            <a:prstGeom prst="line">
              <a:avLst/>
            </a:prstGeom>
            <a:noFill/>
            <a:ln w="38100" cap="sq">
              <a:solidFill>
                <a:srgbClr val="C00000"/>
              </a:solidFill>
              <a:miter lim="800000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76" name="Group 136"/>
          <p:cNvGrpSpPr/>
          <p:nvPr/>
        </p:nvGrpSpPr>
        <p:grpSpPr bwMode="auto">
          <a:xfrm>
            <a:off x="5398837" y="3319701"/>
            <a:ext cx="179805" cy="2157663"/>
            <a:chOff x="2256" y="1968"/>
            <a:chExt cx="96" cy="1152"/>
          </a:xfrm>
        </p:grpSpPr>
        <p:sp>
          <p:nvSpPr>
            <p:cNvPr id="277" name="Line 137"/>
            <p:cNvSpPr>
              <a:spLocks noChangeShapeType="1"/>
            </p:cNvSpPr>
            <p:nvPr/>
          </p:nvSpPr>
          <p:spPr bwMode="auto">
            <a:xfrm>
              <a:off x="2352" y="1968"/>
              <a:ext cx="0" cy="1152"/>
            </a:xfrm>
            <a:prstGeom prst="line">
              <a:avLst/>
            </a:prstGeom>
            <a:noFill/>
            <a:ln w="38100" cap="sq">
              <a:solidFill>
                <a:srgbClr val="240CD2"/>
              </a:solidFill>
              <a:miter lim="800000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78" name="Line 138"/>
            <p:cNvSpPr>
              <a:spLocks noChangeShapeType="1"/>
            </p:cNvSpPr>
            <p:nvPr/>
          </p:nvSpPr>
          <p:spPr bwMode="auto">
            <a:xfrm flipH="1">
              <a:off x="2256" y="1968"/>
              <a:ext cx="96" cy="0"/>
            </a:xfrm>
            <a:prstGeom prst="line">
              <a:avLst/>
            </a:prstGeom>
            <a:noFill/>
            <a:ln w="38100" cap="sq">
              <a:solidFill>
                <a:srgbClr val="240CD2"/>
              </a:solidFill>
              <a:miter lim="800000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279" name="Line 139"/>
          <p:cNvSpPr>
            <a:spLocks noChangeShapeType="1"/>
          </p:cNvSpPr>
          <p:nvPr/>
        </p:nvSpPr>
        <p:spPr bwMode="auto">
          <a:xfrm>
            <a:off x="3960395" y="5567266"/>
            <a:ext cx="0" cy="468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80" name="Line 140"/>
          <p:cNvSpPr>
            <a:spLocks noChangeShapeType="1"/>
          </p:cNvSpPr>
          <p:nvPr/>
        </p:nvSpPr>
        <p:spPr bwMode="auto">
          <a:xfrm>
            <a:off x="2881563" y="5567266"/>
            <a:ext cx="2247566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281" name="Group 141"/>
          <p:cNvGrpSpPr/>
          <p:nvPr/>
        </p:nvGrpSpPr>
        <p:grpSpPr bwMode="auto">
          <a:xfrm>
            <a:off x="2424196" y="5660343"/>
            <a:ext cx="3146592" cy="360000"/>
            <a:chOff x="672" y="3216"/>
            <a:chExt cx="1680" cy="336"/>
          </a:xfrm>
        </p:grpSpPr>
        <p:sp>
          <p:nvSpPr>
            <p:cNvPr id="282" name="Line 142"/>
            <p:cNvSpPr>
              <a:spLocks noChangeShapeType="1"/>
            </p:cNvSpPr>
            <p:nvPr/>
          </p:nvSpPr>
          <p:spPr bwMode="auto">
            <a:xfrm>
              <a:off x="672" y="3216"/>
              <a:ext cx="0" cy="336"/>
            </a:xfrm>
            <a:prstGeom prst="line">
              <a:avLst/>
            </a:prstGeom>
            <a:noFill/>
            <a:ln w="38100" cap="sq">
              <a:solidFill>
                <a:srgbClr val="C00000"/>
              </a:solidFill>
              <a:miter lim="800000"/>
              <a:headEnd type="triangle" w="med" len="med"/>
              <a:tailEnd type="non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83" name="Line 143"/>
            <p:cNvSpPr>
              <a:spLocks noChangeShapeType="1"/>
            </p:cNvSpPr>
            <p:nvPr/>
          </p:nvSpPr>
          <p:spPr bwMode="auto">
            <a:xfrm>
              <a:off x="2352" y="3216"/>
              <a:ext cx="0" cy="336"/>
            </a:xfrm>
            <a:prstGeom prst="line">
              <a:avLst/>
            </a:prstGeom>
            <a:noFill/>
            <a:ln w="38100" cap="sq">
              <a:solidFill>
                <a:srgbClr val="240CD2"/>
              </a:solidFill>
              <a:miter lim="800000"/>
              <a:headEnd type="triangle" w="med" len="med"/>
              <a:tailEnd type="non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84" name="Group 144"/>
          <p:cNvGrpSpPr/>
          <p:nvPr/>
        </p:nvGrpSpPr>
        <p:grpSpPr bwMode="auto">
          <a:xfrm>
            <a:off x="5308934" y="4758143"/>
            <a:ext cx="269708" cy="359611"/>
            <a:chOff x="5040" y="2688"/>
            <a:chExt cx="144" cy="192"/>
          </a:xfrm>
        </p:grpSpPr>
        <p:sp>
          <p:nvSpPr>
            <p:cNvPr id="285" name="Rectangle 145"/>
            <p:cNvSpPr>
              <a:spLocks noChangeArrowheads="1"/>
            </p:cNvSpPr>
            <p:nvPr/>
          </p:nvSpPr>
          <p:spPr bwMode="auto">
            <a:xfrm>
              <a:off x="5040" y="2688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dirty="0">
                  <a:latin typeface="+mn-ea"/>
                </a:rPr>
                <a:t>D</a:t>
              </a:r>
            </a:p>
          </p:txBody>
        </p:sp>
        <p:sp>
          <p:nvSpPr>
            <p:cNvPr id="286" name="Line 146"/>
            <p:cNvSpPr>
              <a:spLocks noChangeShapeType="1"/>
            </p:cNvSpPr>
            <p:nvPr/>
          </p:nvSpPr>
          <p:spPr bwMode="auto">
            <a:xfrm>
              <a:off x="504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87" name="Group 147"/>
          <p:cNvGrpSpPr/>
          <p:nvPr/>
        </p:nvGrpSpPr>
        <p:grpSpPr bwMode="auto">
          <a:xfrm>
            <a:off x="5652176" y="5790531"/>
            <a:ext cx="449513" cy="359611"/>
            <a:chOff x="5040" y="2688"/>
            <a:chExt cx="144" cy="192"/>
          </a:xfrm>
        </p:grpSpPr>
        <p:sp>
          <p:nvSpPr>
            <p:cNvPr id="288" name="Rectangle 148"/>
            <p:cNvSpPr>
              <a:spLocks noChangeArrowheads="1"/>
            </p:cNvSpPr>
            <p:nvPr/>
          </p:nvSpPr>
          <p:spPr bwMode="auto">
            <a:xfrm>
              <a:off x="5040" y="2688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dirty="0">
                  <a:solidFill>
                    <a:srgbClr val="0000FF"/>
                  </a:solidFill>
                  <a:latin typeface="+mn-ea"/>
                </a:rPr>
                <a:t>I/O</a:t>
              </a:r>
            </a:p>
          </p:txBody>
        </p:sp>
        <p:sp>
          <p:nvSpPr>
            <p:cNvPr id="289" name="Line 149"/>
            <p:cNvSpPr>
              <a:spLocks noChangeShapeType="1"/>
            </p:cNvSpPr>
            <p:nvPr/>
          </p:nvSpPr>
          <p:spPr bwMode="auto">
            <a:xfrm>
              <a:off x="5040" y="2688"/>
              <a:ext cx="96" cy="0"/>
            </a:xfrm>
            <a:prstGeom prst="line">
              <a:avLst/>
            </a:prstGeom>
            <a:noFill/>
            <a:ln w="19050">
              <a:solidFill>
                <a:srgbClr val="2513CB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90" name="Group 50"/>
          <p:cNvGrpSpPr/>
          <p:nvPr/>
        </p:nvGrpSpPr>
        <p:grpSpPr bwMode="auto">
          <a:xfrm>
            <a:off x="2520079" y="2826177"/>
            <a:ext cx="2970533" cy="496338"/>
            <a:chOff x="720" y="1703"/>
            <a:chExt cx="1586" cy="265"/>
          </a:xfrm>
        </p:grpSpPr>
        <p:grpSp>
          <p:nvGrpSpPr>
            <p:cNvPr id="291" name="Group 51"/>
            <p:cNvGrpSpPr>
              <a:grpSpLocks noChangeAspect="1"/>
            </p:cNvGrpSpPr>
            <p:nvPr/>
          </p:nvGrpSpPr>
          <p:grpSpPr bwMode="auto">
            <a:xfrm rot="16200000" flipV="1">
              <a:off x="695" y="1751"/>
              <a:ext cx="242" cy="192"/>
              <a:chOff x="3360" y="2544"/>
              <a:chExt cx="242" cy="192"/>
            </a:xfrm>
          </p:grpSpPr>
          <p:sp>
            <p:nvSpPr>
              <p:cNvPr id="298" name="Line 52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99" name="Line 53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00" name="Line 54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01" name="Line 55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02" name="Line 56"/>
              <p:cNvSpPr>
                <a:spLocks noChangeAspect="1" noChangeShapeType="1"/>
              </p:cNvSpPr>
              <p:nvPr/>
            </p:nvSpPr>
            <p:spPr bwMode="auto">
              <a:xfrm>
                <a:off x="3504" y="2641"/>
                <a:ext cx="98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92" name="Group 57"/>
            <p:cNvGrpSpPr>
              <a:grpSpLocks noChangeAspect="1"/>
            </p:cNvGrpSpPr>
            <p:nvPr/>
          </p:nvGrpSpPr>
          <p:grpSpPr bwMode="auto">
            <a:xfrm rot="16200000" flipV="1">
              <a:off x="2073" y="1736"/>
              <a:ext cx="265" cy="200"/>
              <a:chOff x="3360" y="2543"/>
              <a:chExt cx="265" cy="200"/>
            </a:xfrm>
          </p:grpSpPr>
          <p:sp>
            <p:nvSpPr>
              <p:cNvPr id="293" name="Line 58"/>
              <p:cNvSpPr>
                <a:spLocks noChangeAspect="1" noChangeShapeType="1"/>
              </p:cNvSpPr>
              <p:nvPr/>
            </p:nvSpPr>
            <p:spPr bwMode="auto">
              <a:xfrm>
                <a:off x="3456" y="2543"/>
                <a:ext cx="0" cy="2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94" name="Line 59"/>
              <p:cNvSpPr>
                <a:spLocks noChangeAspect="1" noChangeShapeType="1"/>
              </p:cNvSpPr>
              <p:nvPr/>
            </p:nvSpPr>
            <p:spPr bwMode="auto">
              <a:xfrm>
                <a:off x="3507" y="2589"/>
                <a:ext cx="0" cy="9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95" name="Line 60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96" name="Line 61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97" name="Line 62"/>
              <p:cNvSpPr>
                <a:spLocks noChangeAspect="1" noChangeShapeType="1"/>
              </p:cNvSpPr>
              <p:nvPr/>
            </p:nvSpPr>
            <p:spPr bwMode="auto">
              <a:xfrm>
                <a:off x="3505" y="2638"/>
                <a:ext cx="12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303" name="Group 77"/>
          <p:cNvGrpSpPr/>
          <p:nvPr/>
        </p:nvGrpSpPr>
        <p:grpSpPr bwMode="auto">
          <a:xfrm>
            <a:off x="2432050" y="5386889"/>
            <a:ext cx="3146592" cy="359611"/>
            <a:chOff x="672" y="3072"/>
            <a:chExt cx="1680" cy="192"/>
          </a:xfrm>
        </p:grpSpPr>
        <p:grpSp>
          <p:nvGrpSpPr>
            <p:cNvPr id="304" name="Group 78"/>
            <p:cNvGrpSpPr>
              <a:grpSpLocks noChangeAspect="1"/>
            </p:cNvGrpSpPr>
            <p:nvPr/>
          </p:nvGrpSpPr>
          <p:grpSpPr bwMode="auto">
            <a:xfrm>
              <a:off x="672" y="3072"/>
              <a:ext cx="240" cy="192"/>
              <a:chOff x="3360" y="2544"/>
              <a:chExt cx="240" cy="192"/>
            </a:xfrm>
          </p:grpSpPr>
          <p:sp>
            <p:nvSpPr>
              <p:cNvPr id="311" name="Line 79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12" name="Line 80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13" name="Line 81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14" name="Line 82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15" name="Line 83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305" name="Group 84"/>
            <p:cNvGrpSpPr>
              <a:grpSpLocks noChangeAspect="1"/>
            </p:cNvGrpSpPr>
            <p:nvPr/>
          </p:nvGrpSpPr>
          <p:grpSpPr bwMode="auto">
            <a:xfrm>
              <a:off x="2112" y="3072"/>
              <a:ext cx="240" cy="192"/>
              <a:chOff x="4032" y="2544"/>
              <a:chExt cx="240" cy="192"/>
            </a:xfrm>
          </p:grpSpPr>
          <p:sp>
            <p:nvSpPr>
              <p:cNvPr id="306" name="Line 85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07" name="Line 86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08" name="Line 87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09" name="Line 88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10" name="Line 89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316" name="组合 315"/>
          <p:cNvGrpSpPr/>
          <p:nvPr/>
        </p:nvGrpSpPr>
        <p:grpSpPr>
          <a:xfrm>
            <a:off x="2786778" y="3322509"/>
            <a:ext cx="1621255" cy="449513"/>
            <a:chOff x="2786778" y="3096261"/>
            <a:chExt cx="1621255" cy="449513"/>
          </a:xfrm>
        </p:grpSpPr>
        <p:sp>
          <p:nvSpPr>
            <p:cNvPr id="317" name="Line 18"/>
            <p:cNvSpPr>
              <a:spLocks noChangeAspect="1" noChangeShapeType="1"/>
            </p:cNvSpPr>
            <p:nvPr/>
          </p:nvSpPr>
          <p:spPr bwMode="auto">
            <a:xfrm>
              <a:off x="3149396" y="3096261"/>
              <a:ext cx="539416" cy="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18" name="Line 43"/>
            <p:cNvSpPr>
              <a:spLocks noChangeAspect="1" noChangeShapeType="1"/>
            </p:cNvSpPr>
            <p:nvPr/>
          </p:nvSpPr>
          <p:spPr bwMode="auto">
            <a:xfrm>
              <a:off x="3688812" y="3096261"/>
              <a:ext cx="719221" cy="449513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19" name="Line 48"/>
            <p:cNvSpPr>
              <a:spLocks noChangeAspect="1" noChangeShapeType="1"/>
            </p:cNvSpPr>
            <p:nvPr/>
          </p:nvSpPr>
          <p:spPr bwMode="auto">
            <a:xfrm>
              <a:off x="2786778" y="3096261"/>
              <a:ext cx="359611" cy="0"/>
            </a:xfrm>
            <a:prstGeom prst="line">
              <a:avLst/>
            </a:prstGeom>
            <a:noFill/>
            <a:ln w="38100">
              <a:solidFill>
                <a:srgbClr val="C00000"/>
              </a:solidFill>
              <a:round/>
              <a:tailEnd type="oval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320" name="组合 319"/>
          <p:cNvGrpSpPr/>
          <p:nvPr/>
        </p:nvGrpSpPr>
        <p:grpSpPr>
          <a:xfrm>
            <a:off x="3598909" y="3322509"/>
            <a:ext cx="1618248" cy="449513"/>
            <a:chOff x="3598909" y="3096261"/>
            <a:chExt cx="1618248" cy="449513"/>
          </a:xfrm>
        </p:grpSpPr>
        <p:sp>
          <p:nvSpPr>
            <p:cNvPr id="321" name="Line 41"/>
            <p:cNvSpPr>
              <a:spLocks noChangeAspect="1" noChangeShapeType="1"/>
            </p:cNvSpPr>
            <p:nvPr/>
          </p:nvSpPr>
          <p:spPr bwMode="auto">
            <a:xfrm>
              <a:off x="4318130" y="3096261"/>
              <a:ext cx="539416" cy="0"/>
            </a:xfrm>
            <a:prstGeom prst="line">
              <a:avLst/>
            </a:prstGeom>
            <a:noFill/>
            <a:ln w="38100">
              <a:solidFill>
                <a:srgbClr val="240CD2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22" name="Line 42"/>
            <p:cNvSpPr>
              <a:spLocks noChangeAspect="1" noChangeShapeType="1"/>
            </p:cNvSpPr>
            <p:nvPr/>
          </p:nvSpPr>
          <p:spPr bwMode="auto">
            <a:xfrm flipV="1">
              <a:off x="3598909" y="3096261"/>
              <a:ext cx="719221" cy="449513"/>
            </a:xfrm>
            <a:prstGeom prst="line">
              <a:avLst/>
            </a:prstGeom>
            <a:noFill/>
            <a:ln w="38100">
              <a:solidFill>
                <a:srgbClr val="240CD2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23" name="Line 49"/>
            <p:cNvSpPr>
              <a:spLocks noChangeAspect="1" noChangeShapeType="1"/>
            </p:cNvSpPr>
            <p:nvPr/>
          </p:nvSpPr>
          <p:spPr bwMode="auto">
            <a:xfrm flipH="1">
              <a:off x="4857546" y="3096261"/>
              <a:ext cx="359611" cy="0"/>
            </a:xfrm>
            <a:prstGeom prst="line">
              <a:avLst/>
            </a:prstGeom>
            <a:noFill/>
            <a:ln w="38100">
              <a:solidFill>
                <a:srgbClr val="240CD2"/>
              </a:solidFill>
              <a:round/>
              <a:tailEnd type="oval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324" name="Rectangle 166"/>
          <p:cNvSpPr>
            <a:spLocks noChangeArrowheads="1"/>
          </p:cNvSpPr>
          <p:nvPr/>
        </p:nvSpPr>
        <p:spPr bwMode="auto">
          <a:xfrm>
            <a:off x="7015208" y="1851728"/>
            <a:ext cx="4041408" cy="35496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defRPr/>
            </a:pPr>
            <a:r>
              <a:rPr lang="en-US" altLang="zh-CN" sz="2000" dirty="0">
                <a:solidFill>
                  <a:srgbClr val="3438F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</a:t>
            </a:r>
            <a:r>
              <a:rPr lang="en-US" altLang="zh-CN" sz="2400" dirty="0">
                <a:solidFill>
                  <a:srgbClr val="240C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solidFill>
                  <a:srgbClr val="240C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地址选通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管导通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点与位线相连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defRPr/>
            </a:pPr>
            <a:r>
              <a:rPr lang="en-US" altLang="zh-CN" sz="2000" dirty="0">
                <a:solidFill>
                  <a:srgbClr val="3438F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</a:t>
            </a:r>
            <a:r>
              <a:rPr lang="en-US" altLang="zh-CN" sz="2400" dirty="0">
                <a:solidFill>
                  <a:srgbClr val="3438F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400" dirty="0">
                <a:solidFill>
                  <a:srgbClr val="240C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dirty="0">
                <a:solidFill>
                  <a:srgbClr val="240C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地址选通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管导通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点电位输出到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</a:p>
        </p:txBody>
      </p:sp>
      <p:sp>
        <p:nvSpPr>
          <p:cNvPr id="325" name="文本框 324"/>
          <p:cNvSpPr txBox="1"/>
          <p:nvPr/>
        </p:nvSpPr>
        <p:spPr>
          <a:xfrm>
            <a:off x="811929" y="2628214"/>
            <a:ext cx="461665" cy="7881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写操作 </a:t>
            </a:r>
          </a:p>
        </p:txBody>
      </p:sp>
      <p:grpSp>
        <p:nvGrpSpPr>
          <p:cNvPr id="326" name="组合 325"/>
          <p:cNvGrpSpPr/>
          <p:nvPr/>
        </p:nvGrpSpPr>
        <p:grpSpPr>
          <a:xfrm>
            <a:off x="1630840" y="3695059"/>
            <a:ext cx="1340626" cy="2268000"/>
            <a:chOff x="1630840" y="3468811"/>
            <a:chExt cx="1340626" cy="2268000"/>
          </a:xfrm>
        </p:grpSpPr>
        <p:sp>
          <p:nvSpPr>
            <p:cNvPr id="327" name="Line 128"/>
            <p:cNvSpPr>
              <a:spLocks noChangeShapeType="1"/>
            </p:cNvSpPr>
            <p:nvPr/>
          </p:nvSpPr>
          <p:spPr bwMode="auto">
            <a:xfrm>
              <a:off x="1982537" y="3469105"/>
              <a:ext cx="988929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prstDash val="sysDot"/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28" name="Line 129"/>
            <p:cNvSpPr>
              <a:spLocks noChangeShapeType="1"/>
            </p:cNvSpPr>
            <p:nvPr/>
          </p:nvSpPr>
          <p:spPr bwMode="auto">
            <a:xfrm>
              <a:off x="1962409" y="3468811"/>
              <a:ext cx="0" cy="22680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prstDash val="sysDot"/>
              <a:round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29" name="文本框 328"/>
            <p:cNvSpPr txBox="1"/>
            <p:nvPr/>
          </p:nvSpPr>
          <p:spPr>
            <a:xfrm>
              <a:off x="1630840" y="5250544"/>
              <a:ext cx="5184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</a:rPr>
                <a:t>1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330" name="组合 329"/>
          <p:cNvGrpSpPr/>
          <p:nvPr/>
        </p:nvGrpSpPr>
        <p:grpSpPr>
          <a:xfrm>
            <a:off x="5160404" y="3666218"/>
            <a:ext cx="1524543" cy="2268000"/>
            <a:chOff x="964450" y="3468811"/>
            <a:chExt cx="1524543" cy="2268000"/>
          </a:xfrm>
        </p:grpSpPr>
        <p:sp>
          <p:nvSpPr>
            <p:cNvPr id="331" name="Line 128"/>
            <p:cNvSpPr>
              <a:spLocks noChangeShapeType="1"/>
            </p:cNvSpPr>
            <p:nvPr/>
          </p:nvSpPr>
          <p:spPr bwMode="auto">
            <a:xfrm>
              <a:off x="964450" y="3469105"/>
              <a:ext cx="98892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sysDot"/>
              <a:round/>
              <a:headEnd type="triangl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32" name="Line 129"/>
            <p:cNvSpPr>
              <a:spLocks noChangeShapeType="1"/>
            </p:cNvSpPr>
            <p:nvPr/>
          </p:nvSpPr>
          <p:spPr bwMode="auto">
            <a:xfrm>
              <a:off x="1962409" y="3468811"/>
              <a:ext cx="0" cy="226800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sysDot"/>
              <a:round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33" name="文本框 332"/>
            <p:cNvSpPr txBox="1"/>
            <p:nvPr/>
          </p:nvSpPr>
          <p:spPr>
            <a:xfrm>
              <a:off x="1970519" y="5252073"/>
              <a:ext cx="5184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240CD2"/>
                  </a:solidFill>
                </a:rPr>
                <a:t>0</a:t>
              </a:r>
              <a:endParaRPr lang="zh-CN" altLang="en-US" b="1" dirty="0">
                <a:solidFill>
                  <a:srgbClr val="240CD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4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animBg="1"/>
      <p:bldP spid="271" grpId="0" animBg="1"/>
      <p:bldP spid="272" grpId="0" animBg="1"/>
      <p:bldP spid="279" grpId="0" animBg="1"/>
      <p:bldP spid="280" grpId="0" animBg="1"/>
      <p:bldP spid="32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5" y="183038"/>
            <a:ext cx="5609044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7.2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半导体存储器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1286" y="859948"/>
            <a:ext cx="8236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1.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六管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SRAM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存储单元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(SRAM Cell—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1 bit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)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163" name="Rectangle 2"/>
          <p:cNvSpPr>
            <a:spLocks noChangeArrowheads="1"/>
          </p:cNvSpPr>
          <p:nvPr/>
        </p:nvSpPr>
        <p:spPr bwMode="auto">
          <a:xfrm>
            <a:off x="2262068" y="1713675"/>
            <a:ext cx="3124200" cy="2971800"/>
          </a:xfrm>
          <a:prstGeom prst="rect">
            <a:avLst/>
          </a:prstGeom>
          <a:noFill/>
          <a:ln w="9525">
            <a:solidFill>
              <a:srgbClr val="240CD2"/>
            </a:solidFill>
            <a:prstDash val="dash"/>
            <a:miter lim="800000"/>
          </a:ln>
        </p:spPr>
        <p:txBody>
          <a:bodyPr wrap="none" anchor="ctr"/>
          <a:lstStyle/>
          <a:p>
            <a:pPr algn="r"/>
            <a:endParaRPr lang="zh-CN" altLang="zh-CN">
              <a:latin typeface="+mn-ea"/>
            </a:endParaRPr>
          </a:p>
        </p:txBody>
      </p:sp>
      <p:sp>
        <p:nvSpPr>
          <p:cNvPr id="164" name="Rectangle 4"/>
          <p:cNvSpPr>
            <a:spLocks noChangeArrowheads="1"/>
          </p:cNvSpPr>
          <p:nvPr/>
        </p:nvSpPr>
        <p:spPr bwMode="auto">
          <a:xfrm>
            <a:off x="4090868" y="2800334"/>
            <a:ext cx="2286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4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65" name="Rectangle 5"/>
          <p:cNvSpPr>
            <a:spLocks noChangeArrowheads="1"/>
          </p:cNvSpPr>
          <p:nvPr/>
        </p:nvSpPr>
        <p:spPr bwMode="auto">
          <a:xfrm>
            <a:off x="3405068" y="2800334"/>
            <a:ext cx="2286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3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66" name="Rectangle 6"/>
          <p:cNvSpPr>
            <a:spLocks noChangeArrowheads="1"/>
          </p:cNvSpPr>
          <p:nvPr/>
        </p:nvSpPr>
        <p:spPr bwMode="auto">
          <a:xfrm>
            <a:off x="3900368" y="4168760"/>
            <a:ext cx="72390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 err="1">
                <a:solidFill>
                  <a:srgbClr val="008000"/>
                </a:solidFill>
                <a:latin typeface="+mn-ea"/>
              </a:rPr>
              <a:t>V</a:t>
            </a:r>
            <a:r>
              <a:rPr lang="en-US" altLang="zh-CN" sz="1600" baseline="-25000" dirty="0" err="1">
                <a:solidFill>
                  <a:srgbClr val="008000"/>
                </a:solidFill>
                <a:latin typeface="+mn-ea"/>
              </a:rPr>
              <a:t>ss</a:t>
            </a:r>
            <a:r>
              <a:rPr lang="en-US" altLang="zh-CN" sz="1600" dirty="0">
                <a:solidFill>
                  <a:srgbClr val="008000"/>
                </a:solidFill>
                <a:latin typeface="+mn-ea"/>
              </a:rPr>
              <a:t>(0V)</a:t>
            </a:r>
          </a:p>
        </p:txBody>
      </p:sp>
      <p:sp>
        <p:nvSpPr>
          <p:cNvPr id="167" name="Line 7"/>
          <p:cNvSpPr>
            <a:spLocks noChangeShapeType="1"/>
          </p:cNvSpPr>
          <p:nvPr/>
        </p:nvSpPr>
        <p:spPr bwMode="auto">
          <a:xfrm>
            <a:off x="1881068" y="1885934"/>
            <a:ext cx="3276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68" name="Line 8"/>
          <p:cNvSpPr>
            <a:spLocks noChangeAspect="1" noChangeShapeType="1"/>
          </p:cNvSpPr>
          <p:nvPr/>
        </p:nvSpPr>
        <p:spPr bwMode="auto">
          <a:xfrm>
            <a:off x="3100268" y="2419334"/>
            <a:ext cx="1447800" cy="0"/>
          </a:xfrm>
          <a:prstGeom prst="line">
            <a:avLst/>
          </a:prstGeom>
          <a:noFill/>
          <a:ln w="19050" cap="sq">
            <a:solidFill>
              <a:srgbClr val="FF0000"/>
            </a:solidFill>
            <a:miter lim="800000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69" name="Group 9"/>
          <p:cNvGrpSpPr>
            <a:grpSpLocks noChangeAspect="1"/>
          </p:cNvGrpSpPr>
          <p:nvPr/>
        </p:nvGrpSpPr>
        <p:grpSpPr bwMode="auto">
          <a:xfrm>
            <a:off x="3100268" y="2647934"/>
            <a:ext cx="381000" cy="304800"/>
            <a:chOff x="3360" y="2064"/>
            <a:chExt cx="240" cy="192"/>
          </a:xfrm>
        </p:grpSpPr>
        <p:sp>
          <p:nvSpPr>
            <p:cNvPr id="170" name="Line 10"/>
            <p:cNvSpPr>
              <a:spLocks noChangeAspect="1" noChangeShapeType="1"/>
            </p:cNvSpPr>
            <p:nvPr/>
          </p:nvSpPr>
          <p:spPr bwMode="auto">
            <a:xfrm>
              <a:off x="3456" y="206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71" name="Line 11"/>
            <p:cNvSpPr>
              <a:spLocks noChangeAspect="1" noChangeShapeType="1"/>
            </p:cNvSpPr>
            <p:nvPr/>
          </p:nvSpPr>
          <p:spPr bwMode="auto">
            <a:xfrm>
              <a:off x="3504" y="211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72" name="Line 12"/>
            <p:cNvSpPr>
              <a:spLocks noChangeAspect="1" noChangeShapeType="1"/>
            </p:cNvSpPr>
            <p:nvPr/>
          </p:nvSpPr>
          <p:spPr bwMode="auto">
            <a:xfrm>
              <a:off x="3360" y="211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73" name="Line 13"/>
            <p:cNvSpPr>
              <a:spLocks noChangeAspect="1" noChangeShapeType="1"/>
            </p:cNvSpPr>
            <p:nvPr/>
          </p:nvSpPr>
          <p:spPr bwMode="auto">
            <a:xfrm>
              <a:off x="3360" y="220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74" name="Line 14"/>
            <p:cNvSpPr>
              <a:spLocks noChangeAspect="1" noChangeShapeType="1"/>
            </p:cNvSpPr>
            <p:nvPr/>
          </p:nvSpPr>
          <p:spPr bwMode="auto">
            <a:xfrm>
              <a:off x="3504" y="216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75" name="Line 15"/>
          <p:cNvSpPr>
            <a:spLocks noChangeAspect="1" noChangeShapeType="1"/>
          </p:cNvSpPr>
          <p:nvPr/>
        </p:nvSpPr>
        <p:spPr bwMode="auto">
          <a:xfrm>
            <a:off x="3481268" y="2419334"/>
            <a:ext cx="0" cy="381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76" name="Line 16"/>
          <p:cNvSpPr>
            <a:spLocks noChangeAspect="1" noChangeShapeType="1"/>
          </p:cNvSpPr>
          <p:nvPr/>
        </p:nvSpPr>
        <p:spPr bwMode="auto">
          <a:xfrm>
            <a:off x="3100268" y="2419334"/>
            <a:ext cx="0" cy="304800"/>
          </a:xfrm>
          <a:prstGeom prst="line">
            <a:avLst/>
          </a:prstGeom>
          <a:noFill/>
          <a:ln w="19050" cap="sq">
            <a:solidFill>
              <a:srgbClr val="FF0000"/>
            </a:solidFill>
            <a:miter lim="800000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77" name="Line 17"/>
          <p:cNvSpPr>
            <a:spLocks noChangeAspect="1" noChangeShapeType="1"/>
          </p:cNvSpPr>
          <p:nvPr/>
        </p:nvSpPr>
        <p:spPr bwMode="auto">
          <a:xfrm>
            <a:off x="3100268" y="2876534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78" name="Line 18"/>
          <p:cNvSpPr>
            <a:spLocks noChangeAspect="1" noChangeShapeType="1"/>
          </p:cNvSpPr>
          <p:nvPr/>
        </p:nvSpPr>
        <p:spPr bwMode="auto">
          <a:xfrm>
            <a:off x="3100268" y="3181334"/>
            <a:ext cx="457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79" name="Line 19"/>
          <p:cNvSpPr>
            <a:spLocks noChangeAspect="1" noChangeShapeType="1"/>
          </p:cNvSpPr>
          <p:nvPr/>
        </p:nvSpPr>
        <p:spPr bwMode="auto">
          <a:xfrm>
            <a:off x="4548068" y="2419334"/>
            <a:ext cx="0" cy="304800"/>
          </a:xfrm>
          <a:prstGeom prst="line">
            <a:avLst/>
          </a:prstGeom>
          <a:noFill/>
          <a:ln w="19050" cap="sq">
            <a:solidFill>
              <a:srgbClr val="FF0000"/>
            </a:solidFill>
            <a:miter lim="800000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0" name="Line 20"/>
          <p:cNvSpPr>
            <a:spLocks noChangeAspect="1" noChangeShapeType="1"/>
          </p:cNvSpPr>
          <p:nvPr/>
        </p:nvSpPr>
        <p:spPr bwMode="auto">
          <a:xfrm>
            <a:off x="4167068" y="2419334"/>
            <a:ext cx="0" cy="381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81" name="Group 21"/>
          <p:cNvGrpSpPr>
            <a:grpSpLocks noChangeAspect="1"/>
          </p:cNvGrpSpPr>
          <p:nvPr/>
        </p:nvGrpSpPr>
        <p:grpSpPr bwMode="auto">
          <a:xfrm>
            <a:off x="4167068" y="2647934"/>
            <a:ext cx="381000" cy="304800"/>
            <a:chOff x="4032" y="2064"/>
            <a:chExt cx="240" cy="192"/>
          </a:xfrm>
        </p:grpSpPr>
        <p:sp>
          <p:nvSpPr>
            <p:cNvPr id="182" name="Line 22"/>
            <p:cNvSpPr>
              <a:spLocks noChangeAspect="1" noChangeShapeType="1"/>
            </p:cNvSpPr>
            <p:nvPr/>
          </p:nvSpPr>
          <p:spPr bwMode="auto">
            <a:xfrm>
              <a:off x="4176" y="206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3" name="Line 23"/>
            <p:cNvSpPr>
              <a:spLocks noChangeAspect="1" noChangeShapeType="1"/>
            </p:cNvSpPr>
            <p:nvPr/>
          </p:nvSpPr>
          <p:spPr bwMode="auto">
            <a:xfrm>
              <a:off x="4128" y="211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4" name="Line 24"/>
            <p:cNvSpPr>
              <a:spLocks noChangeAspect="1" noChangeShapeType="1"/>
            </p:cNvSpPr>
            <p:nvPr/>
          </p:nvSpPr>
          <p:spPr bwMode="auto">
            <a:xfrm>
              <a:off x="4176" y="211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5" name="Line 25"/>
            <p:cNvSpPr>
              <a:spLocks noChangeAspect="1" noChangeShapeType="1"/>
            </p:cNvSpPr>
            <p:nvPr/>
          </p:nvSpPr>
          <p:spPr bwMode="auto">
            <a:xfrm>
              <a:off x="4176" y="220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6" name="Line 26"/>
            <p:cNvSpPr>
              <a:spLocks noChangeAspect="1" noChangeShapeType="1"/>
            </p:cNvSpPr>
            <p:nvPr/>
          </p:nvSpPr>
          <p:spPr bwMode="auto">
            <a:xfrm>
              <a:off x="4032" y="216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87" name="Group 27"/>
          <p:cNvGrpSpPr>
            <a:grpSpLocks noChangeAspect="1"/>
          </p:cNvGrpSpPr>
          <p:nvPr/>
        </p:nvGrpSpPr>
        <p:grpSpPr bwMode="auto">
          <a:xfrm>
            <a:off x="3100268" y="3409934"/>
            <a:ext cx="381000" cy="304800"/>
            <a:chOff x="3360" y="2544"/>
            <a:chExt cx="240" cy="192"/>
          </a:xfrm>
        </p:grpSpPr>
        <p:sp>
          <p:nvSpPr>
            <p:cNvPr id="188" name="Line 28"/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9" name="Line 29"/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90" name="Line 30"/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91" name="Line 31"/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92" name="Line 32"/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93" name="Line 33"/>
          <p:cNvSpPr>
            <a:spLocks noChangeAspect="1" noChangeShapeType="1"/>
          </p:cNvSpPr>
          <p:nvPr/>
        </p:nvSpPr>
        <p:spPr bwMode="auto">
          <a:xfrm>
            <a:off x="3100268" y="3181334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94" name="Group 34"/>
          <p:cNvGrpSpPr>
            <a:grpSpLocks noChangeAspect="1"/>
          </p:cNvGrpSpPr>
          <p:nvPr/>
        </p:nvGrpSpPr>
        <p:grpSpPr bwMode="auto">
          <a:xfrm>
            <a:off x="4167068" y="3409934"/>
            <a:ext cx="381000" cy="304800"/>
            <a:chOff x="4032" y="2544"/>
            <a:chExt cx="240" cy="192"/>
          </a:xfrm>
        </p:grpSpPr>
        <p:sp>
          <p:nvSpPr>
            <p:cNvPr id="195" name="Line 35"/>
            <p:cNvSpPr>
              <a:spLocks noChangeAspect="1" noChangeShapeType="1"/>
            </p:cNvSpPr>
            <p:nvPr/>
          </p:nvSpPr>
          <p:spPr bwMode="auto">
            <a:xfrm>
              <a:off x="417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96" name="Line 36"/>
            <p:cNvSpPr>
              <a:spLocks noChangeAspect="1" noChangeShapeType="1"/>
            </p:cNvSpPr>
            <p:nvPr/>
          </p:nvSpPr>
          <p:spPr bwMode="auto">
            <a:xfrm>
              <a:off x="4128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97" name="Line 37"/>
            <p:cNvSpPr>
              <a:spLocks noChangeAspect="1" noChangeShapeType="1"/>
            </p:cNvSpPr>
            <p:nvPr/>
          </p:nvSpPr>
          <p:spPr bwMode="auto">
            <a:xfrm>
              <a:off x="4176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98" name="Line 38"/>
            <p:cNvSpPr>
              <a:spLocks noChangeAspect="1" noChangeShapeType="1"/>
            </p:cNvSpPr>
            <p:nvPr/>
          </p:nvSpPr>
          <p:spPr bwMode="auto">
            <a:xfrm>
              <a:off x="4176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99" name="Line 39"/>
            <p:cNvSpPr>
              <a:spLocks noChangeAspect="1" noChangeShapeType="1"/>
            </p:cNvSpPr>
            <p:nvPr/>
          </p:nvSpPr>
          <p:spPr bwMode="auto">
            <a:xfrm>
              <a:off x="4032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200" name="Line 40"/>
          <p:cNvSpPr>
            <a:spLocks noChangeAspect="1" noChangeShapeType="1"/>
          </p:cNvSpPr>
          <p:nvPr/>
        </p:nvSpPr>
        <p:spPr bwMode="auto">
          <a:xfrm>
            <a:off x="3557468" y="3181334"/>
            <a:ext cx="6096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01" name="Line 41"/>
          <p:cNvSpPr>
            <a:spLocks noChangeAspect="1" noChangeShapeType="1"/>
          </p:cNvSpPr>
          <p:nvPr/>
        </p:nvSpPr>
        <p:spPr bwMode="auto">
          <a:xfrm>
            <a:off x="3100268" y="4095734"/>
            <a:ext cx="1447800" cy="0"/>
          </a:xfrm>
          <a:prstGeom prst="line">
            <a:avLst/>
          </a:prstGeom>
          <a:noFill/>
          <a:ln w="28575" cap="sq">
            <a:solidFill>
              <a:srgbClr val="008000"/>
            </a:solidFill>
            <a:miter lim="800000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02" name="Line 42"/>
          <p:cNvSpPr>
            <a:spLocks noChangeAspect="1" noChangeShapeType="1"/>
          </p:cNvSpPr>
          <p:nvPr/>
        </p:nvSpPr>
        <p:spPr bwMode="auto">
          <a:xfrm>
            <a:off x="3100268" y="3638534"/>
            <a:ext cx="0" cy="457200"/>
          </a:xfrm>
          <a:prstGeom prst="line">
            <a:avLst/>
          </a:prstGeom>
          <a:noFill/>
          <a:ln w="28575" cap="sq">
            <a:solidFill>
              <a:srgbClr val="008000"/>
            </a:solidFill>
            <a:miter lim="800000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03" name="Line 43"/>
          <p:cNvSpPr>
            <a:spLocks noChangeAspect="1" noChangeShapeType="1"/>
          </p:cNvSpPr>
          <p:nvPr/>
        </p:nvSpPr>
        <p:spPr bwMode="auto">
          <a:xfrm>
            <a:off x="4548068" y="3638534"/>
            <a:ext cx="0" cy="457200"/>
          </a:xfrm>
          <a:prstGeom prst="line">
            <a:avLst/>
          </a:prstGeom>
          <a:noFill/>
          <a:ln w="28575" cap="sq">
            <a:solidFill>
              <a:srgbClr val="008000"/>
            </a:solidFill>
            <a:miter lim="800000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204" name="Group 44"/>
          <p:cNvGrpSpPr/>
          <p:nvPr/>
        </p:nvGrpSpPr>
        <p:grpSpPr bwMode="auto">
          <a:xfrm>
            <a:off x="4548068" y="2876534"/>
            <a:ext cx="0" cy="609600"/>
            <a:chOff x="1968" y="1776"/>
            <a:chExt cx="0" cy="384"/>
          </a:xfrm>
        </p:grpSpPr>
        <p:sp>
          <p:nvSpPr>
            <p:cNvPr id="205" name="Line 45"/>
            <p:cNvSpPr>
              <a:spLocks noChangeAspect="1" noChangeShapeType="1"/>
            </p:cNvSpPr>
            <p:nvPr/>
          </p:nvSpPr>
          <p:spPr bwMode="auto">
            <a:xfrm>
              <a:off x="1968" y="1968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06" name="Line 46"/>
            <p:cNvSpPr>
              <a:spLocks noChangeAspect="1" noChangeShapeType="1"/>
            </p:cNvSpPr>
            <p:nvPr/>
          </p:nvSpPr>
          <p:spPr bwMode="auto">
            <a:xfrm>
              <a:off x="1968" y="17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07" name="Group 47"/>
          <p:cNvGrpSpPr>
            <a:grpSpLocks noChangeAspect="1"/>
          </p:cNvGrpSpPr>
          <p:nvPr/>
        </p:nvGrpSpPr>
        <p:grpSpPr bwMode="auto">
          <a:xfrm rot="16200000" flipV="1">
            <a:off x="2528768" y="2838434"/>
            <a:ext cx="381000" cy="304800"/>
            <a:chOff x="3360" y="2544"/>
            <a:chExt cx="240" cy="192"/>
          </a:xfrm>
        </p:grpSpPr>
        <p:sp>
          <p:nvSpPr>
            <p:cNvPr id="208" name="Line 48"/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09" name="Line 49"/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0" name="Line 50"/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1" name="Line 51"/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2" name="Line 52"/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213" name="Line 53"/>
          <p:cNvSpPr>
            <a:spLocks noChangeAspect="1" noChangeShapeType="1"/>
          </p:cNvSpPr>
          <p:nvPr/>
        </p:nvSpPr>
        <p:spPr bwMode="auto">
          <a:xfrm>
            <a:off x="2795468" y="3181334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214" name="Group 54"/>
          <p:cNvGrpSpPr/>
          <p:nvPr/>
        </p:nvGrpSpPr>
        <p:grpSpPr bwMode="auto">
          <a:xfrm>
            <a:off x="3481268" y="3181334"/>
            <a:ext cx="1371600" cy="381000"/>
            <a:chOff x="1296" y="1968"/>
            <a:chExt cx="864" cy="240"/>
          </a:xfrm>
        </p:grpSpPr>
        <p:sp>
          <p:nvSpPr>
            <p:cNvPr id="215" name="Line 55"/>
            <p:cNvSpPr>
              <a:spLocks noChangeAspect="1" noChangeShapeType="1"/>
            </p:cNvSpPr>
            <p:nvPr/>
          </p:nvSpPr>
          <p:spPr bwMode="auto">
            <a:xfrm>
              <a:off x="1680" y="1968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6" name="Line 56"/>
            <p:cNvSpPr>
              <a:spLocks noChangeAspect="1" noChangeShapeType="1"/>
            </p:cNvSpPr>
            <p:nvPr/>
          </p:nvSpPr>
          <p:spPr bwMode="auto">
            <a:xfrm flipV="1">
              <a:off x="1296" y="1968"/>
              <a:ext cx="384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7" name="Line 57"/>
            <p:cNvSpPr>
              <a:spLocks noChangeAspect="1" noChangeShapeType="1"/>
            </p:cNvSpPr>
            <p:nvPr/>
          </p:nvSpPr>
          <p:spPr bwMode="auto">
            <a:xfrm>
              <a:off x="1968" y="1968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18" name="Group 58"/>
          <p:cNvGrpSpPr>
            <a:grpSpLocks noChangeAspect="1"/>
          </p:cNvGrpSpPr>
          <p:nvPr/>
        </p:nvGrpSpPr>
        <p:grpSpPr bwMode="auto">
          <a:xfrm rot="16200000" flipV="1">
            <a:off x="4738568" y="2838434"/>
            <a:ext cx="381000" cy="304800"/>
            <a:chOff x="3360" y="2544"/>
            <a:chExt cx="240" cy="192"/>
          </a:xfrm>
        </p:grpSpPr>
        <p:sp>
          <p:nvSpPr>
            <p:cNvPr id="219" name="Line 59"/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20" name="Line 60"/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21" name="Line 61"/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22" name="Line 62"/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23" name="Line 63"/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224" name="Line 64"/>
          <p:cNvSpPr>
            <a:spLocks noChangeShapeType="1"/>
          </p:cNvSpPr>
          <p:nvPr/>
        </p:nvSpPr>
        <p:spPr bwMode="auto">
          <a:xfrm>
            <a:off x="2490668" y="3181334"/>
            <a:ext cx="0" cy="1828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25" name="Line 65"/>
          <p:cNvSpPr>
            <a:spLocks noChangeShapeType="1"/>
          </p:cNvSpPr>
          <p:nvPr/>
        </p:nvSpPr>
        <p:spPr bwMode="auto">
          <a:xfrm flipH="1">
            <a:off x="2490668" y="3181334"/>
            <a:ext cx="152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26" name="Line 66"/>
          <p:cNvSpPr>
            <a:spLocks noChangeShapeType="1"/>
          </p:cNvSpPr>
          <p:nvPr/>
        </p:nvSpPr>
        <p:spPr bwMode="auto">
          <a:xfrm>
            <a:off x="5157668" y="3181334"/>
            <a:ext cx="0" cy="1828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27" name="Line 67"/>
          <p:cNvSpPr>
            <a:spLocks noChangeShapeType="1"/>
          </p:cNvSpPr>
          <p:nvPr/>
        </p:nvSpPr>
        <p:spPr bwMode="auto">
          <a:xfrm flipH="1">
            <a:off x="5005268" y="3181334"/>
            <a:ext cx="152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228" name="Group 68"/>
          <p:cNvGrpSpPr/>
          <p:nvPr/>
        </p:nvGrpSpPr>
        <p:grpSpPr bwMode="auto">
          <a:xfrm>
            <a:off x="3786068" y="4095734"/>
            <a:ext cx="76200" cy="228600"/>
            <a:chOff x="3744" y="2880"/>
            <a:chExt cx="96" cy="288"/>
          </a:xfrm>
        </p:grpSpPr>
        <p:sp>
          <p:nvSpPr>
            <p:cNvPr id="229" name="Line 69"/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30" name="Oval 70"/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noFill/>
            <a:ln w="19050" algn="ctr">
              <a:solidFill>
                <a:srgbClr val="008000"/>
              </a:solidFill>
              <a:round/>
            </a:ln>
          </p:spPr>
          <p:txBody>
            <a:bodyPr wrap="none" anchor="ctr"/>
            <a:lstStyle/>
            <a:p>
              <a:pPr algn="r"/>
              <a:endParaRPr lang="zh-CN" altLang="zh-CN">
                <a:latin typeface="+mn-ea"/>
              </a:endParaRPr>
            </a:p>
          </p:txBody>
        </p:sp>
      </p:grpSp>
      <p:grpSp>
        <p:nvGrpSpPr>
          <p:cNvPr id="231" name="Group 71"/>
          <p:cNvGrpSpPr/>
          <p:nvPr/>
        </p:nvGrpSpPr>
        <p:grpSpPr bwMode="auto">
          <a:xfrm flipV="1">
            <a:off x="3786068" y="2190734"/>
            <a:ext cx="76200" cy="228600"/>
            <a:chOff x="3744" y="2880"/>
            <a:chExt cx="96" cy="288"/>
          </a:xfrm>
        </p:grpSpPr>
        <p:sp>
          <p:nvSpPr>
            <p:cNvPr id="232" name="Line 72"/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33" name="Oval 73"/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</a:ln>
          </p:spPr>
          <p:txBody>
            <a:bodyPr wrap="none" anchor="ctr"/>
            <a:lstStyle/>
            <a:p>
              <a:pPr algn="r"/>
              <a:endParaRPr lang="zh-CN" altLang="zh-CN">
                <a:latin typeface="+mn-ea"/>
              </a:endParaRPr>
            </a:p>
          </p:txBody>
        </p:sp>
      </p:grpSp>
      <p:sp>
        <p:nvSpPr>
          <p:cNvPr id="234" name="Line 74"/>
          <p:cNvSpPr>
            <a:spLocks noChangeShapeType="1"/>
          </p:cNvSpPr>
          <p:nvPr/>
        </p:nvSpPr>
        <p:spPr bwMode="auto">
          <a:xfrm>
            <a:off x="2719268" y="1885934"/>
            <a:ext cx="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35" name="Line 75"/>
          <p:cNvSpPr>
            <a:spLocks noChangeShapeType="1"/>
          </p:cNvSpPr>
          <p:nvPr/>
        </p:nvSpPr>
        <p:spPr bwMode="auto">
          <a:xfrm>
            <a:off x="4929068" y="1885934"/>
            <a:ext cx="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236" name="Group 76"/>
          <p:cNvGrpSpPr>
            <a:grpSpLocks noChangeAspect="1"/>
          </p:cNvGrpSpPr>
          <p:nvPr/>
        </p:nvGrpSpPr>
        <p:grpSpPr bwMode="auto">
          <a:xfrm>
            <a:off x="2490668" y="4933934"/>
            <a:ext cx="381000" cy="304800"/>
            <a:chOff x="3360" y="2544"/>
            <a:chExt cx="240" cy="192"/>
          </a:xfrm>
        </p:grpSpPr>
        <p:sp>
          <p:nvSpPr>
            <p:cNvPr id="237" name="Line 77"/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38" name="Line 78"/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39" name="Line 79"/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40" name="Line 80"/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41" name="Line 81"/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42" name="Group 82"/>
          <p:cNvGrpSpPr>
            <a:grpSpLocks noChangeAspect="1"/>
          </p:cNvGrpSpPr>
          <p:nvPr/>
        </p:nvGrpSpPr>
        <p:grpSpPr bwMode="auto">
          <a:xfrm>
            <a:off x="4776668" y="4933934"/>
            <a:ext cx="381000" cy="304800"/>
            <a:chOff x="4032" y="2544"/>
            <a:chExt cx="240" cy="192"/>
          </a:xfrm>
        </p:grpSpPr>
        <p:sp>
          <p:nvSpPr>
            <p:cNvPr id="243" name="Line 83"/>
            <p:cNvSpPr>
              <a:spLocks noChangeAspect="1" noChangeShapeType="1"/>
            </p:cNvSpPr>
            <p:nvPr/>
          </p:nvSpPr>
          <p:spPr bwMode="auto">
            <a:xfrm>
              <a:off x="417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44" name="Line 84"/>
            <p:cNvSpPr>
              <a:spLocks noChangeAspect="1" noChangeShapeType="1"/>
            </p:cNvSpPr>
            <p:nvPr/>
          </p:nvSpPr>
          <p:spPr bwMode="auto">
            <a:xfrm>
              <a:off x="4128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45" name="Line 85"/>
            <p:cNvSpPr>
              <a:spLocks noChangeAspect="1" noChangeShapeType="1"/>
            </p:cNvSpPr>
            <p:nvPr/>
          </p:nvSpPr>
          <p:spPr bwMode="auto">
            <a:xfrm>
              <a:off x="4176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46" name="Line 86"/>
            <p:cNvSpPr>
              <a:spLocks noChangeAspect="1" noChangeShapeType="1"/>
            </p:cNvSpPr>
            <p:nvPr/>
          </p:nvSpPr>
          <p:spPr bwMode="auto">
            <a:xfrm>
              <a:off x="4176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47" name="Line 87"/>
            <p:cNvSpPr>
              <a:spLocks noChangeAspect="1" noChangeShapeType="1"/>
            </p:cNvSpPr>
            <p:nvPr/>
          </p:nvSpPr>
          <p:spPr bwMode="auto">
            <a:xfrm>
              <a:off x="4032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248" name="Line 88"/>
          <p:cNvSpPr>
            <a:spLocks noChangeShapeType="1"/>
          </p:cNvSpPr>
          <p:nvPr/>
        </p:nvSpPr>
        <p:spPr bwMode="auto">
          <a:xfrm>
            <a:off x="2871668" y="5086334"/>
            <a:ext cx="1905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49" name="Line 89"/>
          <p:cNvSpPr>
            <a:spLocks noChangeShapeType="1"/>
          </p:cNvSpPr>
          <p:nvPr/>
        </p:nvSpPr>
        <p:spPr bwMode="auto">
          <a:xfrm>
            <a:off x="2490668" y="5162534"/>
            <a:ext cx="0" cy="360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50" name="Line 90"/>
          <p:cNvSpPr>
            <a:spLocks noChangeShapeType="1"/>
          </p:cNvSpPr>
          <p:nvPr/>
        </p:nvSpPr>
        <p:spPr bwMode="auto">
          <a:xfrm>
            <a:off x="5157668" y="5162534"/>
            <a:ext cx="0" cy="360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51" name="Line 91"/>
          <p:cNvSpPr>
            <a:spLocks noChangeShapeType="1"/>
          </p:cNvSpPr>
          <p:nvPr/>
        </p:nvSpPr>
        <p:spPr bwMode="auto">
          <a:xfrm>
            <a:off x="3786068" y="5086334"/>
            <a:ext cx="0" cy="360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52" name="Rectangle 92"/>
          <p:cNvSpPr>
            <a:spLocks noChangeArrowheads="1"/>
          </p:cNvSpPr>
          <p:nvPr/>
        </p:nvSpPr>
        <p:spPr bwMode="auto">
          <a:xfrm>
            <a:off x="3405068" y="3638534"/>
            <a:ext cx="2286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1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253" name="Rectangle 93"/>
          <p:cNvSpPr>
            <a:spLocks noChangeArrowheads="1"/>
          </p:cNvSpPr>
          <p:nvPr/>
        </p:nvSpPr>
        <p:spPr bwMode="auto">
          <a:xfrm>
            <a:off x="4090868" y="3638534"/>
            <a:ext cx="2286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2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254" name="Rectangle 94"/>
          <p:cNvSpPr>
            <a:spLocks noChangeArrowheads="1"/>
          </p:cNvSpPr>
          <p:nvPr/>
        </p:nvSpPr>
        <p:spPr bwMode="auto">
          <a:xfrm>
            <a:off x="2566868" y="3181334"/>
            <a:ext cx="2286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solidFill>
                  <a:schemeClr val="folHlink"/>
                </a:solidFill>
                <a:latin typeface="+mn-ea"/>
              </a:rPr>
              <a:t>T</a:t>
            </a:r>
            <a:r>
              <a:rPr lang="en-US" altLang="zh-CN" sz="1600" baseline="-25000" dirty="0">
                <a:solidFill>
                  <a:schemeClr val="folHlink"/>
                </a:solidFill>
                <a:latin typeface="+mn-ea"/>
              </a:rPr>
              <a:t>5</a:t>
            </a:r>
            <a:endParaRPr lang="en-US" altLang="zh-CN" sz="1600" dirty="0">
              <a:solidFill>
                <a:schemeClr val="folHlink"/>
              </a:solidFill>
              <a:latin typeface="+mn-ea"/>
            </a:endParaRPr>
          </a:p>
        </p:txBody>
      </p:sp>
      <p:sp>
        <p:nvSpPr>
          <p:cNvPr id="255" name="Rectangle 95"/>
          <p:cNvSpPr>
            <a:spLocks noChangeArrowheads="1"/>
          </p:cNvSpPr>
          <p:nvPr/>
        </p:nvSpPr>
        <p:spPr bwMode="auto">
          <a:xfrm>
            <a:off x="2719268" y="4705334"/>
            <a:ext cx="2286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7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256" name="Rectangle 96"/>
          <p:cNvSpPr>
            <a:spLocks noChangeArrowheads="1"/>
          </p:cNvSpPr>
          <p:nvPr/>
        </p:nvSpPr>
        <p:spPr bwMode="auto">
          <a:xfrm>
            <a:off x="4700468" y="4705334"/>
            <a:ext cx="2286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solidFill>
                  <a:schemeClr val="folHlink"/>
                </a:solidFill>
                <a:latin typeface="+mn-ea"/>
              </a:rPr>
              <a:t>T</a:t>
            </a:r>
            <a:r>
              <a:rPr lang="en-US" altLang="zh-CN" sz="1600" baseline="-25000">
                <a:solidFill>
                  <a:schemeClr val="folHlink"/>
                </a:solidFill>
                <a:latin typeface="+mn-ea"/>
              </a:rPr>
              <a:t>8</a:t>
            </a:r>
            <a:endParaRPr lang="en-US" altLang="zh-CN" sz="1600">
              <a:solidFill>
                <a:schemeClr val="folHlink"/>
              </a:solidFill>
              <a:latin typeface="+mn-ea"/>
            </a:endParaRPr>
          </a:p>
        </p:txBody>
      </p:sp>
      <p:sp>
        <p:nvSpPr>
          <p:cNvPr id="257" name="Rectangle 97"/>
          <p:cNvSpPr>
            <a:spLocks noChangeArrowheads="1"/>
          </p:cNvSpPr>
          <p:nvPr/>
        </p:nvSpPr>
        <p:spPr bwMode="auto">
          <a:xfrm>
            <a:off x="4929068" y="3181334"/>
            <a:ext cx="2286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6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258" name="Rectangle 98"/>
          <p:cNvSpPr>
            <a:spLocks noChangeArrowheads="1"/>
          </p:cNvSpPr>
          <p:nvPr/>
        </p:nvSpPr>
        <p:spPr bwMode="auto">
          <a:xfrm>
            <a:off x="3824168" y="1958960"/>
            <a:ext cx="72390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V</a:t>
            </a:r>
            <a:r>
              <a:rPr lang="en-US" altLang="zh-CN" sz="1600" baseline="-25000" dirty="0">
                <a:solidFill>
                  <a:srgbClr val="FF0000"/>
                </a:solidFill>
                <a:latin typeface="+mn-ea"/>
              </a:rPr>
              <a:t>DD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(5V)</a:t>
            </a:r>
          </a:p>
        </p:txBody>
      </p:sp>
      <p:sp>
        <p:nvSpPr>
          <p:cNvPr id="259" name="Rectangle 99"/>
          <p:cNvSpPr>
            <a:spLocks noChangeArrowheads="1"/>
          </p:cNvSpPr>
          <p:nvPr/>
        </p:nvSpPr>
        <p:spPr bwMode="auto">
          <a:xfrm>
            <a:off x="3130590" y="5492948"/>
            <a:ext cx="1371600" cy="228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Y</a:t>
            </a:r>
            <a:r>
              <a:rPr lang="zh-CN" altLang="en-US" sz="1600" b="1" dirty="0">
                <a:latin typeface="+mn-ea"/>
              </a:rPr>
              <a:t>地址译码线</a:t>
            </a:r>
          </a:p>
        </p:txBody>
      </p:sp>
      <p:sp>
        <p:nvSpPr>
          <p:cNvPr id="260" name="Rectangle 100"/>
          <p:cNvSpPr>
            <a:spLocks noChangeArrowheads="1"/>
          </p:cNvSpPr>
          <p:nvPr/>
        </p:nvSpPr>
        <p:spPr bwMode="auto">
          <a:xfrm>
            <a:off x="2557641" y="5332034"/>
            <a:ext cx="342900" cy="228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I/O</a:t>
            </a:r>
          </a:p>
        </p:txBody>
      </p:sp>
      <p:sp>
        <p:nvSpPr>
          <p:cNvPr id="261" name="Rectangle 121"/>
          <p:cNvSpPr>
            <a:spLocks noChangeArrowheads="1"/>
          </p:cNvSpPr>
          <p:nvPr/>
        </p:nvSpPr>
        <p:spPr bwMode="auto">
          <a:xfrm>
            <a:off x="2871668" y="3181334"/>
            <a:ext cx="2286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solidFill>
                  <a:srgbClr val="FF0000"/>
                </a:solidFill>
                <a:latin typeface="+mn-ea"/>
              </a:rPr>
              <a:t>A</a:t>
            </a:r>
          </a:p>
        </p:txBody>
      </p:sp>
      <p:sp>
        <p:nvSpPr>
          <p:cNvPr id="262" name="Rectangle 122"/>
          <p:cNvSpPr>
            <a:spLocks noChangeArrowheads="1"/>
          </p:cNvSpPr>
          <p:nvPr/>
        </p:nvSpPr>
        <p:spPr bwMode="auto">
          <a:xfrm>
            <a:off x="4624268" y="3181334"/>
            <a:ext cx="2286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solidFill>
                  <a:srgbClr val="008000"/>
                </a:solidFill>
                <a:latin typeface="+mn-ea"/>
              </a:rPr>
              <a:t>B</a:t>
            </a:r>
          </a:p>
        </p:txBody>
      </p:sp>
      <p:sp>
        <p:nvSpPr>
          <p:cNvPr id="263" name="Rectangle 123"/>
          <p:cNvSpPr>
            <a:spLocks noChangeArrowheads="1"/>
          </p:cNvSpPr>
          <p:nvPr/>
        </p:nvSpPr>
        <p:spPr bwMode="auto">
          <a:xfrm>
            <a:off x="1500068" y="1962133"/>
            <a:ext cx="723901" cy="5934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X</a:t>
            </a:r>
            <a:r>
              <a:rPr lang="zh-CN" altLang="en-US" sz="1600" b="1" dirty="0">
                <a:latin typeface="+mn-ea"/>
              </a:rPr>
              <a:t>地址译码线</a:t>
            </a:r>
          </a:p>
        </p:txBody>
      </p:sp>
      <p:sp>
        <p:nvSpPr>
          <p:cNvPr id="264" name="Line 124"/>
          <p:cNvSpPr>
            <a:spLocks noChangeAspect="1" noChangeShapeType="1"/>
          </p:cNvSpPr>
          <p:nvPr/>
        </p:nvSpPr>
        <p:spPr bwMode="auto">
          <a:xfrm>
            <a:off x="2795468" y="3181334"/>
            <a:ext cx="304800" cy="0"/>
          </a:xfrm>
          <a:prstGeom prst="line">
            <a:avLst/>
          </a:prstGeom>
          <a:noFill/>
          <a:ln w="28575" cap="sq">
            <a:solidFill>
              <a:srgbClr val="FF0000"/>
            </a:solidFill>
            <a:miter lim="800000"/>
            <a:tail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65" name="Line 126"/>
          <p:cNvSpPr>
            <a:spLocks noChangeAspect="1" noChangeShapeType="1"/>
          </p:cNvSpPr>
          <p:nvPr/>
        </p:nvSpPr>
        <p:spPr bwMode="auto">
          <a:xfrm>
            <a:off x="3100268" y="2876534"/>
            <a:ext cx="0" cy="304800"/>
          </a:xfrm>
          <a:prstGeom prst="line">
            <a:avLst/>
          </a:prstGeom>
          <a:noFill/>
          <a:ln w="28575" cap="sq">
            <a:solidFill>
              <a:srgbClr val="FF0000"/>
            </a:solidFill>
            <a:miter lim="800000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66" name="Line 127"/>
          <p:cNvSpPr>
            <a:spLocks noChangeAspect="1" noChangeShapeType="1"/>
          </p:cNvSpPr>
          <p:nvPr/>
        </p:nvSpPr>
        <p:spPr bwMode="auto">
          <a:xfrm>
            <a:off x="3100268" y="3181334"/>
            <a:ext cx="457200" cy="0"/>
          </a:xfrm>
          <a:prstGeom prst="line">
            <a:avLst/>
          </a:prstGeom>
          <a:noFill/>
          <a:ln w="28575" cap="sq">
            <a:solidFill>
              <a:srgbClr val="FF0000"/>
            </a:solidFill>
            <a:miter lim="800000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67" name="Line 128"/>
          <p:cNvSpPr>
            <a:spLocks noChangeAspect="1" noChangeShapeType="1"/>
          </p:cNvSpPr>
          <p:nvPr/>
        </p:nvSpPr>
        <p:spPr bwMode="auto">
          <a:xfrm>
            <a:off x="3557468" y="3181334"/>
            <a:ext cx="609600" cy="381000"/>
          </a:xfrm>
          <a:prstGeom prst="line">
            <a:avLst/>
          </a:prstGeom>
          <a:noFill/>
          <a:ln w="28575" cap="sq">
            <a:solidFill>
              <a:srgbClr val="FF0000"/>
            </a:solidFill>
            <a:miter lim="800000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268" name="Group 129"/>
          <p:cNvGrpSpPr/>
          <p:nvPr/>
        </p:nvGrpSpPr>
        <p:grpSpPr bwMode="auto">
          <a:xfrm>
            <a:off x="4548068" y="2876534"/>
            <a:ext cx="0" cy="609600"/>
            <a:chOff x="1968" y="1776"/>
            <a:chExt cx="0" cy="384"/>
          </a:xfrm>
        </p:grpSpPr>
        <p:sp>
          <p:nvSpPr>
            <p:cNvPr id="269" name="Line 130"/>
            <p:cNvSpPr>
              <a:spLocks noChangeAspect="1" noChangeShapeType="1"/>
            </p:cNvSpPr>
            <p:nvPr/>
          </p:nvSpPr>
          <p:spPr bwMode="auto">
            <a:xfrm>
              <a:off x="1968" y="1968"/>
              <a:ext cx="0" cy="19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70" name="Line 131"/>
            <p:cNvSpPr>
              <a:spLocks noChangeAspect="1" noChangeShapeType="1"/>
            </p:cNvSpPr>
            <p:nvPr/>
          </p:nvSpPr>
          <p:spPr bwMode="auto">
            <a:xfrm>
              <a:off x="1968" y="1776"/>
              <a:ext cx="0" cy="19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71" name="Group 132"/>
          <p:cNvGrpSpPr/>
          <p:nvPr/>
        </p:nvGrpSpPr>
        <p:grpSpPr bwMode="auto">
          <a:xfrm>
            <a:off x="3481268" y="3181334"/>
            <a:ext cx="1371600" cy="381000"/>
            <a:chOff x="1296" y="1968"/>
            <a:chExt cx="864" cy="240"/>
          </a:xfrm>
        </p:grpSpPr>
        <p:sp>
          <p:nvSpPr>
            <p:cNvPr id="272" name="Line 133"/>
            <p:cNvSpPr>
              <a:spLocks noChangeAspect="1" noChangeShapeType="1"/>
            </p:cNvSpPr>
            <p:nvPr/>
          </p:nvSpPr>
          <p:spPr bwMode="auto">
            <a:xfrm>
              <a:off x="1680" y="1968"/>
              <a:ext cx="288" cy="0"/>
            </a:xfrm>
            <a:prstGeom prst="line">
              <a:avLst/>
            </a:prstGeom>
            <a:noFill/>
            <a:ln w="28575" cap="sq">
              <a:solidFill>
                <a:srgbClr val="008000"/>
              </a:solidFill>
              <a:miter lim="800000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73" name="Line 134"/>
            <p:cNvSpPr>
              <a:spLocks noChangeAspect="1" noChangeShapeType="1"/>
            </p:cNvSpPr>
            <p:nvPr/>
          </p:nvSpPr>
          <p:spPr bwMode="auto">
            <a:xfrm flipV="1">
              <a:off x="1296" y="1968"/>
              <a:ext cx="384" cy="24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miter lim="800000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74" name="Line 135"/>
            <p:cNvSpPr>
              <a:spLocks noChangeAspect="1" noChangeShapeType="1"/>
            </p:cNvSpPr>
            <p:nvPr/>
          </p:nvSpPr>
          <p:spPr bwMode="auto">
            <a:xfrm>
              <a:off x="1968" y="1968"/>
              <a:ext cx="192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75" name="Group 136"/>
          <p:cNvGrpSpPr/>
          <p:nvPr/>
        </p:nvGrpSpPr>
        <p:grpSpPr bwMode="auto">
          <a:xfrm>
            <a:off x="4774400" y="5348909"/>
            <a:ext cx="381000" cy="304800"/>
            <a:chOff x="5040" y="2688"/>
            <a:chExt cx="144" cy="192"/>
          </a:xfrm>
        </p:grpSpPr>
        <p:sp>
          <p:nvSpPr>
            <p:cNvPr id="276" name="Rectangle 137"/>
            <p:cNvSpPr>
              <a:spLocks noChangeArrowheads="1"/>
            </p:cNvSpPr>
            <p:nvPr/>
          </p:nvSpPr>
          <p:spPr bwMode="auto">
            <a:xfrm>
              <a:off x="5040" y="2688"/>
              <a:ext cx="144" cy="19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b="1" dirty="0">
                  <a:latin typeface="+mn-ea"/>
                </a:rPr>
                <a:t>I/O</a:t>
              </a:r>
            </a:p>
          </p:txBody>
        </p:sp>
        <p:sp>
          <p:nvSpPr>
            <p:cNvPr id="277" name="Line 138"/>
            <p:cNvSpPr>
              <a:spLocks noChangeShapeType="1"/>
            </p:cNvSpPr>
            <p:nvPr/>
          </p:nvSpPr>
          <p:spPr bwMode="auto">
            <a:xfrm>
              <a:off x="504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395" name="Group 27"/>
          <p:cNvGrpSpPr>
            <a:grpSpLocks noChangeAspect="1"/>
          </p:cNvGrpSpPr>
          <p:nvPr/>
        </p:nvGrpSpPr>
        <p:grpSpPr bwMode="auto">
          <a:xfrm>
            <a:off x="3100267" y="3405172"/>
            <a:ext cx="384175" cy="304800"/>
            <a:chOff x="3360" y="2544"/>
            <a:chExt cx="242" cy="192"/>
          </a:xfrm>
        </p:grpSpPr>
        <p:sp>
          <p:nvSpPr>
            <p:cNvPr id="396" name="Line 28"/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97" name="Line 29"/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98" name="Line 30"/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99" name="Line 31"/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00" name="Line 32"/>
            <p:cNvSpPr>
              <a:spLocks noChangeAspect="1" noChangeShapeType="1"/>
            </p:cNvSpPr>
            <p:nvPr/>
          </p:nvSpPr>
          <p:spPr bwMode="auto">
            <a:xfrm>
              <a:off x="3506" y="2642"/>
              <a:ext cx="96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401" name="Group 34"/>
          <p:cNvGrpSpPr>
            <a:grpSpLocks noChangeAspect="1"/>
          </p:cNvGrpSpPr>
          <p:nvPr/>
        </p:nvGrpSpPr>
        <p:grpSpPr bwMode="auto">
          <a:xfrm>
            <a:off x="4167067" y="3409667"/>
            <a:ext cx="381000" cy="304800"/>
            <a:chOff x="4032" y="2544"/>
            <a:chExt cx="240" cy="192"/>
          </a:xfrm>
        </p:grpSpPr>
        <p:sp>
          <p:nvSpPr>
            <p:cNvPr id="402" name="Line 35"/>
            <p:cNvSpPr>
              <a:spLocks noChangeAspect="1" noChangeShapeType="1"/>
            </p:cNvSpPr>
            <p:nvPr/>
          </p:nvSpPr>
          <p:spPr bwMode="auto">
            <a:xfrm>
              <a:off x="4176" y="2544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03" name="Line 36"/>
            <p:cNvSpPr>
              <a:spLocks noChangeAspect="1" noChangeShapeType="1"/>
            </p:cNvSpPr>
            <p:nvPr/>
          </p:nvSpPr>
          <p:spPr bwMode="auto">
            <a:xfrm>
              <a:off x="4128" y="2592"/>
              <a:ext cx="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04" name="Line 37"/>
            <p:cNvSpPr>
              <a:spLocks noChangeAspect="1" noChangeShapeType="1"/>
            </p:cNvSpPr>
            <p:nvPr/>
          </p:nvSpPr>
          <p:spPr bwMode="auto">
            <a:xfrm>
              <a:off x="4176" y="2592"/>
              <a:ext cx="9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05" name="Line 38"/>
            <p:cNvSpPr>
              <a:spLocks noChangeAspect="1" noChangeShapeType="1"/>
            </p:cNvSpPr>
            <p:nvPr/>
          </p:nvSpPr>
          <p:spPr bwMode="auto">
            <a:xfrm>
              <a:off x="4176" y="2688"/>
              <a:ext cx="9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06" name="Line 39"/>
            <p:cNvSpPr>
              <a:spLocks noChangeAspect="1" noChangeShapeType="1"/>
            </p:cNvSpPr>
            <p:nvPr/>
          </p:nvSpPr>
          <p:spPr bwMode="auto">
            <a:xfrm>
              <a:off x="4032" y="2640"/>
              <a:ext cx="9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407" name="Line 125"/>
          <p:cNvSpPr>
            <a:spLocks noChangeAspect="1" noChangeShapeType="1"/>
          </p:cNvSpPr>
          <p:nvPr/>
        </p:nvSpPr>
        <p:spPr bwMode="auto">
          <a:xfrm>
            <a:off x="3100268" y="3181334"/>
            <a:ext cx="0" cy="304800"/>
          </a:xfrm>
          <a:prstGeom prst="line">
            <a:avLst/>
          </a:prstGeom>
          <a:noFill/>
          <a:ln w="28575" cap="sq">
            <a:solidFill>
              <a:srgbClr val="FF0000"/>
            </a:solidFill>
            <a:miter lim="800000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9235" y="5313900"/>
            <a:ext cx="5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08" name="文本框 407"/>
          <p:cNvSpPr txBox="1"/>
          <p:nvPr/>
        </p:nvSpPr>
        <p:spPr>
          <a:xfrm>
            <a:off x="5211750" y="5308282"/>
            <a:ext cx="50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242095" y="1733534"/>
            <a:ext cx="4286131" cy="3994150"/>
            <a:chOff x="6242095" y="1670779"/>
            <a:chExt cx="4286131" cy="3994150"/>
          </a:xfrm>
        </p:grpSpPr>
        <p:grpSp>
          <p:nvGrpSpPr>
            <p:cNvPr id="3" name="组合 2"/>
            <p:cNvGrpSpPr/>
            <p:nvPr/>
          </p:nvGrpSpPr>
          <p:grpSpPr>
            <a:xfrm>
              <a:off x="6242095" y="1670779"/>
              <a:ext cx="4286131" cy="3994150"/>
              <a:chOff x="6242095" y="1888497"/>
              <a:chExt cx="4286131" cy="3994150"/>
            </a:xfrm>
          </p:grpSpPr>
          <p:grpSp>
            <p:nvGrpSpPr>
              <p:cNvPr id="278" name="Group 139"/>
              <p:cNvGrpSpPr/>
              <p:nvPr/>
            </p:nvGrpSpPr>
            <p:grpSpPr bwMode="auto">
              <a:xfrm>
                <a:off x="6242095" y="1888497"/>
                <a:ext cx="3852863" cy="3994150"/>
                <a:chOff x="2805" y="1104"/>
                <a:chExt cx="2427" cy="2516"/>
              </a:xfrm>
            </p:grpSpPr>
            <p:sp>
              <p:nvSpPr>
                <p:cNvPr id="279" name="Rectangle 140"/>
                <p:cNvSpPr>
                  <a:spLocks noChangeArrowheads="1"/>
                </p:cNvSpPr>
                <p:nvPr/>
              </p:nvSpPr>
              <p:spPr bwMode="auto">
                <a:xfrm>
                  <a:off x="3264" y="1104"/>
                  <a:ext cx="1968" cy="1872"/>
                </a:xfrm>
                <a:prstGeom prst="rect">
                  <a:avLst/>
                </a:prstGeom>
                <a:noFill/>
                <a:ln w="9525">
                  <a:solidFill>
                    <a:srgbClr val="3438F6"/>
                  </a:solidFill>
                  <a:prstDash val="dash"/>
                  <a:miter lim="800000"/>
                </a:ln>
              </p:spPr>
              <p:txBody>
                <a:bodyPr wrap="none" anchor="ctr"/>
                <a:lstStyle/>
                <a:p>
                  <a:pPr algn="r"/>
                  <a:endParaRPr lang="zh-CN" altLang="zh-CN">
                    <a:latin typeface="+mn-ea"/>
                  </a:endParaRPr>
                </a:p>
              </p:txBody>
            </p:sp>
            <p:sp>
              <p:nvSpPr>
                <p:cNvPr id="280" name="Rectangle 141"/>
                <p:cNvSpPr>
                  <a:spLocks noChangeArrowheads="1"/>
                </p:cNvSpPr>
                <p:nvPr/>
              </p:nvSpPr>
              <p:spPr bwMode="auto">
                <a:xfrm>
                  <a:off x="4416" y="1776"/>
                  <a:ext cx="144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12700" tIns="12700" rIns="12700" bIns="12700"/>
                <a:lstStyle/>
                <a:p>
                  <a:pPr algn="just"/>
                  <a:r>
                    <a:rPr lang="en-US" altLang="zh-CN" sz="1600">
                      <a:solidFill>
                        <a:schemeClr val="folHlink"/>
                      </a:solidFill>
                      <a:latin typeface="+mn-ea"/>
                    </a:rPr>
                    <a:t>T</a:t>
                  </a:r>
                  <a:r>
                    <a:rPr lang="en-US" altLang="zh-CN" sz="1600" baseline="-25000">
                      <a:solidFill>
                        <a:schemeClr val="folHlink"/>
                      </a:solidFill>
                      <a:latin typeface="+mn-ea"/>
                    </a:rPr>
                    <a:t>4</a:t>
                  </a:r>
                  <a:endParaRPr lang="en-US" altLang="zh-CN" sz="1600">
                    <a:solidFill>
                      <a:schemeClr val="folHlink"/>
                    </a:solidFill>
                    <a:latin typeface="+mn-ea"/>
                  </a:endParaRPr>
                </a:p>
              </p:txBody>
            </p:sp>
            <p:sp>
              <p:nvSpPr>
                <p:cNvPr id="281" name="Rectangle 142"/>
                <p:cNvSpPr>
                  <a:spLocks noChangeArrowheads="1"/>
                </p:cNvSpPr>
                <p:nvPr/>
              </p:nvSpPr>
              <p:spPr bwMode="auto">
                <a:xfrm>
                  <a:off x="3984" y="1776"/>
                  <a:ext cx="144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12700" tIns="12700" rIns="12700" bIns="12700"/>
                <a:lstStyle/>
                <a:p>
                  <a:pPr algn="just"/>
                  <a:r>
                    <a:rPr lang="en-US" altLang="zh-CN" sz="1600">
                      <a:solidFill>
                        <a:schemeClr val="folHlink"/>
                      </a:solidFill>
                      <a:latin typeface="+mn-ea"/>
                    </a:rPr>
                    <a:t>T</a:t>
                  </a:r>
                  <a:r>
                    <a:rPr lang="en-US" altLang="zh-CN" sz="1600" baseline="-25000">
                      <a:solidFill>
                        <a:schemeClr val="folHlink"/>
                      </a:solidFill>
                      <a:latin typeface="+mn-ea"/>
                    </a:rPr>
                    <a:t>3</a:t>
                  </a:r>
                  <a:endParaRPr lang="en-US" altLang="zh-CN" sz="1600">
                    <a:solidFill>
                      <a:schemeClr val="folHlink"/>
                    </a:solidFill>
                    <a:latin typeface="+mn-ea"/>
                  </a:endParaRPr>
                </a:p>
              </p:txBody>
            </p:sp>
            <p:sp>
              <p:nvSpPr>
                <p:cNvPr id="282" name="Rectangle 143"/>
                <p:cNvSpPr>
                  <a:spLocks noChangeArrowheads="1"/>
                </p:cNvSpPr>
                <p:nvPr/>
              </p:nvSpPr>
              <p:spPr bwMode="auto">
                <a:xfrm>
                  <a:off x="4296" y="2638"/>
                  <a:ext cx="456" cy="2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12700" tIns="12700" rIns="12700" bIns="12700"/>
                <a:lstStyle/>
                <a:p>
                  <a:pPr algn="just"/>
                  <a:r>
                    <a:rPr lang="en-US" altLang="zh-CN" sz="1600" dirty="0" err="1">
                      <a:solidFill>
                        <a:srgbClr val="008000"/>
                      </a:solidFill>
                      <a:latin typeface="+mn-ea"/>
                    </a:rPr>
                    <a:t>V</a:t>
                  </a:r>
                  <a:r>
                    <a:rPr lang="en-US" altLang="zh-CN" sz="1600" baseline="-25000" dirty="0" err="1">
                      <a:solidFill>
                        <a:srgbClr val="008000"/>
                      </a:solidFill>
                      <a:latin typeface="+mn-ea"/>
                    </a:rPr>
                    <a:t>ss</a:t>
                  </a:r>
                  <a:r>
                    <a:rPr lang="en-US" altLang="zh-CN" sz="1600" dirty="0">
                      <a:solidFill>
                        <a:srgbClr val="008000"/>
                      </a:solidFill>
                      <a:latin typeface="+mn-ea"/>
                    </a:rPr>
                    <a:t>(0V)</a:t>
                  </a:r>
                </a:p>
              </p:txBody>
            </p:sp>
            <p:sp>
              <p:nvSpPr>
                <p:cNvPr id="283" name="Line 144"/>
                <p:cNvSpPr>
                  <a:spLocks noChangeShapeType="1"/>
                </p:cNvSpPr>
                <p:nvPr/>
              </p:nvSpPr>
              <p:spPr bwMode="auto">
                <a:xfrm>
                  <a:off x="3024" y="1200"/>
                  <a:ext cx="2064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84" name="Line 145"/>
                <p:cNvSpPr>
                  <a:spLocks noChangeAspect="1" noChangeShapeType="1"/>
                </p:cNvSpPr>
                <p:nvPr/>
              </p:nvSpPr>
              <p:spPr bwMode="auto">
                <a:xfrm>
                  <a:off x="3792" y="1536"/>
                  <a:ext cx="912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grpSp>
              <p:nvGrpSpPr>
                <p:cNvPr id="285" name="Group 146"/>
                <p:cNvGrpSpPr>
                  <a:grpSpLocks noChangeAspect="1"/>
                </p:cNvGrpSpPr>
                <p:nvPr/>
              </p:nvGrpSpPr>
              <p:grpSpPr bwMode="auto">
                <a:xfrm>
                  <a:off x="3792" y="1680"/>
                  <a:ext cx="240" cy="192"/>
                  <a:chOff x="3360" y="2064"/>
                  <a:chExt cx="240" cy="192"/>
                </a:xfrm>
              </p:grpSpPr>
              <p:sp>
                <p:nvSpPr>
                  <p:cNvPr id="390" name="Line 147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456" y="2064"/>
                    <a:ext cx="0" cy="19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91" name="Line 148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504" y="2112"/>
                    <a:ext cx="0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92" name="Line 149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360" y="2112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93" name="Line 150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360" y="2208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94" name="Line 151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504" y="2160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</p:grpSp>
            <p:sp>
              <p:nvSpPr>
                <p:cNvPr id="286" name="Line 152"/>
                <p:cNvSpPr>
                  <a:spLocks noChangeAspect="1" noChangeShapeType="1"/>
                </p:cNvSpPr>
                <p:nvPr/>
              </p:nvSpPr>
              <p:spPr bwMode="auto">
                <a:xfrm>
                  <a:off x="4032" y="1536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 type="oval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87" name="Line 153"/>
                <p:cNvSpPr>
                  <a:spLocks noChangeAspect="1" noChangeShapeType="1"/>
                </p:cNvSpPr>
                <p:nvPr/>
              </p:nvSpPr>
              <p:spPr bwMode="auto">
                <a:xfrm>
                  <a:off x="3792" y="1536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88" name="Line 154"/>
                <p:cNvSpPr>
                  <a:spLocks noChangeAspect="1" noChangeShapeType="1"/>
                </p:cNvSpPr>
                <p:nvPr/>
              </p:nvSpPr>
              <p:spPr bwMode="auto">
                <a:xfrm>
                  <a:off x="3792" y="1824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89" name="Line 155"/>
                <p:cNvSpPr>
                  <a:spLocks noChangeAspect="1" noChangeShapeType="1"/>
                </p:cNvSpPr>
                <p:nvPr/>
              </p:nvSpPr>
              <p:spPr bwMode="auto">
                <a:xfrm>
                  <a:off x="3792" y="2016"/>
                  <a:ext cx="28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90" name="Line 156"/>
                <p:cNvSpPr>
                  <a:spLocks noChangeAspect="1" noChangeShapeType="1"/>
                </p:cNvSpPr>
                <p:nvPr/>
              </p:nvSpPr>
              <p:spPr bwMode="auto">
                <a:xfrm>
                  <a:off x="4704" y="1536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91" name="Line 157"/>
                <p:cNvSpPr>
                  <a:spLocks noChangeAspect="1" noChangeShapeType="1"/>
                </p:cNvSpPr>
                <p:nvPr/>
              </p:nvSpPr>
              <p:spPr bwMode="auto">
                <a:xfrm>
                  <a:off x="4464" y="1536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 type="oval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grpSp>
              <p:nvGrpSpPr>
                <p:cNvPr id="292" name="Group 158"/>
                <p:cNvGrpSpPr>
                  <a:grpSpLocks noChangeAspect="1"/>
                </p:cNvGrpSpPr>
                <p:nvPr/>
              </p:nvGrpSpPr>
              <p:grpSpPr bwMode="auto">
                <a:xfrm>
                  <a:off x="4464" y="1680"/>
                  <a:ext cx="240" cy="192"/>
                  <a:chOff x="4032" y="2064"/>
                  <a:chExt cx="240" cy="192"/>
                </a:xfrm>
              </p:grpSpPr>
              <p:sp>
                <p:nvSpPr>
                  <p:cNvPr id="385" name="Line 159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76" y="2064"/>
                    <a:ext cx="0" cy="19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86" name="Line 160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28" y="2112"/>
                    <a:ext cx="0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87" name="Line 161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76" y="2112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88" name="Line 162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76" y="2208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89" name="Line 163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032" y="2160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</p:grpSp>
            <p:grpSp>
              <p:nvGrpSpPr>
                <p:cNvPr id="293" name="Group 164"/>
                <p:cNvGrpSpPr>
                  <a:grpSpLocks noChangeAspect="1"/>
                </p:cNvGrpSpPr>
                <p:nvPr/>
              </p:nvGrpSpPr>
              <p:grpSpPr bwMode="auto">
                <a:xfrm>
                  <a:off x="3792" y="2160"/>
                  <a:ext cx="240" cy="192"/>
                  <a:chOff x="3360" y="2544"/>
                  <a:chExt cx="240" cy="192"/>
                </a:xfrm>
              </p:grpSpPr>
              <p:sp>
                <p:nvSpPr>
                  <p:cNvPr id="380" name="Line 165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456" y="2544"/>
                    <a:ext cx="0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81" name="Line 166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504" y="2592"/>
                    <a:ext cx="0" cy="96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82" name="Line 167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360" y="2592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83" name="Line 168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360" y="2688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84" name="Line 169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504" y="2640"/>
                    <a:ext cx="96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</p:grpSp>
            <p:sp>
              <p:nvSpPr>
                <p:cNvPr id="294" name="Line 170"/>
                <p:cNvSpPr>
                  <a:spLocks noChangeAspect="1" noChangeShapeType="1"/>
                </p:cNvSpPr>
                <p:nvPr/>
              </p:nvSpPr>
              <p:spPr bwMode="auto">
                <a:xfrm>
                  <a:off x="3792" y="2016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grpSp>
              <p:nvGrpSpPr>
                <p:cNvPr id="295" name="Group 171"/>
                <p:cNvGrpSpPr>
                  <a:grpSpLocks noChangeAspect="1"/>
                </p:cNvGrpSpPr>
                <p:nvPr/>
              </p:nvGrpSpPr>
              <p:grpSpPr bwMode="auto">
                <a:xfrm>
                  <a:off x="4464" y="2160"/>
                  <a:ext cx="240" cy="192"/>
                  <a:chOff x="4032" y="2544"/>
                  <a:chExt cx="240" cy="192"/>
                </a:xfrm>
              </p:grpSpPr>
              <p:sp>
                <p:nvSpPr>
                  <p:cNvPr id="375" name="Line 172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76" y="2544"/>
                    <a:ext cx="0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008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76" name="Line 173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28" y="2592"/>
                    <a:ext cx="0" cy="96"/>
                  </a:xfrm>
                  <a:prstGeom prst="line">
                    <a:avLst/>
                  </a:prstGeom>
                  <a:noFill/>
                  <a:ln w="28575">
                    <a:solidFill>
                      <a:srgbClr val="008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77" name="Line 174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76" y="2592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8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78" name="Line 175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76" y="2688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8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79" name="Line 176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032" y="2640"/>
                    <a:ext cx="96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8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</p:grpSp>
            <p:sp>
              <p:nvSpPr>
                <p:cNvPr id="296" name="Line 177"/>
                <p:cNvSpPr>
                  <a:spLocks noChangeAspect="1" noChangeShapeType="1"/>
                </p:cNvSpPr>
                <p:nvPr/>
              </p:nvSpPr>
              <p:spPr bwMode="auto">
                <a:xfrm>
                  <a:off x="4080" y="2016"/>
                  <a:ext cx="384" cy="24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97" name="Line 178"/>
                <p:cNvSpPr>
                  <a:spLocks noChangeAspect="1" noChangeShapeType="1"/>
                </p:cNvSpPr>
                <p:nvPr/>
              </p:nvSpPr>
              <p:spPr bwMode="auto">
                <a:xfrm>
                  <a:off x="3792" y="2592"/>
                  <a:ext cx="912" cy="0"/>
                </a:xfrm>
                <a:prstGeom prst="line">
                  <a:avLst/>
                </a:prstGeom>
                <a:noFill/>
                <a:ln w="28575" cap="sq">
                  <a:solidFill>
                    <a:srgbClr val="008000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98" name="Line 179"/>
                <p:cNvSpPr>
                  <a:spLocks noChangeAspect="1" noChangeShapeType="1"/>
                </p:cNvSpPr>
                <p:nvPr/>
              </p:nvSpPr>
              <p:spPr bwMode="auto">
                <a:xfrm>
                  <a:off x="3792" y="2304"/>
                  <a:ext cx="0" cy="288"/>
                </a:xfrm>
                <a:prstGeom prst="line">
                  <a:avLst/>
                </a:prstGeom>
                <a:noFill/>
                <a:ln w="28575" cap="sq">
                  <a:solidFill>
                    <a:srgbClr val="008000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99" name="Line 180"/>
                <p:cNvSpPr>
                  <a:spLocks noChangeAspect="1" noChangeShapeType="1"/>
                </p:cNvSpPr>
                <p:nvPr/>
              </p:nvSpPr>
              <p:spPr bwMode="auto">
                <a:xfrm>
                  <a:off x="4704" y="2304"/>
                  <a:ext cx="0" cy="288"/>
                </a:xfrm>
                <a:prstGeom prst="line">
                  <a:avLst/>
                </a:prstGeom>
                <a:noFill/>
                <a:ln w="28575" cap="sq">
                  <a:solidFill>
                    <a:srgbClr val="008000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grpSp>
              <p:nvGrpSpPr>
                <p:cNvPr id="300" name="Group 181"/>
                <p:cNvGrpSpPr/>
                <p:nvPr/>
              </p:nvGrpSpPr>
              <p:grpSpPr bwMode="auto">
                <a:xfrm>
                  <a:off x="4704" y="1824"/>
                  <a:ext cx="0" cy="384"/>
                  <a:chOff x="1968" y="1776"/>
                  <a:chExt cx="0" cy="384"/>
                </a:xfrm>
              </p:grpSpPr>
              <p:sp>
                <p:nvSpPr>
                  <p:cNvPr id="373" name="Line 182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968" y="1968"/>
                    <a:ext cx="0" cy="19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74" name="Line 183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968" y="1776"/>
                    <a:ext cx="0" cy="19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</p:grpSp>
            <p:grpSp>
              <p:nvGrpSpPr>
                <p:cNvPr id="301" name="Group 184"/>
                <p:cNvGrpSpPr>
                  <a:grpSpLocks noChangeAspect="1"/>
                </p:cNvGrpSpPr>
                <p:nvPr/>
              </p:nvGrpSpPr>
              <p:grpSpPr bwMode="auto">
                <a:xfrm rot="16200000" flipV="1">
                  <a:off x="3432" y="1800"/>
                  <a:ext cx="240" cy="192"/>
                  <a:chOff x="3360" y="2544"/>
                  <a:chExt cx="240" cy="192"/>
                </a:xfrm>
              </p:grpSpPr>
              <p:sp>
                <p:nvSpPr>
                  <p:cNvPr id="368" name="Line 185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456" y="2544"/>
                    <a:ext cx="0" cy="19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69" name="Line 186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504" y="2592"/>
                    <a:ext cx="0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70" name="Line 187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360" y="2592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71" name="Line 188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360" y="2688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72" name="Line 189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504" y="2640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</p:grpSp>
            <p:sp>
              <p:nvSpPr>
                <p:cNvPr id="302" name="Line 190"/>
                <p:cNvSpPr>
                  <a:spLocks noChangeAspect="1" noChangeShapeType="1"/>
                </p:cNvSpPr>
                <p:nvPr/>
              </p:nvSpPr>
              <p:spPr bwMode="auto">
                <a:xfrm>
                  <a:off x="3600" y="2016"/>
                  <a:ext cx="19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oval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grpSp>
              <p:nvGrpSpPr>
                <p:cNvPr id="303" name="Group 191"/>
                <p:cNvGrpSpPr/>
                <p:nvPr/>
              </p:nvGrpSpPr>
              <p:grpSpPr bwMode="auto">
                <a:xfrm>
                  <a:off x="4032" y="2016"/>
                  <a:ext cx="864" cy="240"/>
                  <a:chOff x="1296" y="1968"/>
                  <a:chExt cx="864" cy="240"/>
                </a:xfrm>
              </p:grpSpPr>
              <p:sp>
                <p:nvSpPr>
                  <p:cNvPr id="365" name="Line 192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680" y="1968"/>
                    <a:ext cx="288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66" name="Line 193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296" y="1968"/>
                    <a:ext cx="384" cy="24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67" name="Line 194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968" y="1968"/>
                    <a:ext cx="192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 type="oval" w="med" len="med"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</p:grpSp>
            <p:grpSp>
              <p:nvGrpSpPr>
                <p:cNvPr id="304" name="Group 195"/>
                <p:cNvGrpSpPr>
                  <a:grpSpLocks noChangeAspect="1"/>
                </p:cNvGrpSpPr>
                <p:nvPr/>
              </p:nvGrpSpPr>
              <p:grpSpPr bwMode="auto">
                <a:xfrm rot="16200000" flipV="1">
                  <a:off x="4824" y="1800"/>
                  <a:ext cx="240" cy="192"/>
                  <a:chOff x="3360" y="2544"/>
                  <a:chExt cx="240" cy="192"/>
                </a:xfrm>
              </p:grpSpPr>
              <p:sp>
                <p:nvSpPr>
                  <p:cNvPr id="360" name="Line 196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456" y="2544"/>
                    <a:ext cx="0" cy="19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61" name="Line 197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504" y="2592"/>
                    <a:ext cx="0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62" name="Line 198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360" y="2592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63" name="Line 199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360" y="2688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64" name="Line 200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504" y="2640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</p:grpSp>
            <p:sp>
              <p:nvSpPr>
                <p:cNvPr id="305" name="Line 201"/>
                <p:cNvSpPr>
                  <a:spLocks noChangeShapeType="1"/>
                </p:cNvSpPr>
                <p:nvPr/>
              </p:nvSpPr>
              <p:spPr bwMode="auto">
                <a:xfrm>
                  <a:off x="3408" y="2016"/>
                  <a:ext cx="0" cy="115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06" name="Line 202"/>
                <p:cNvSpPr>
                  <a:spLocks noChangeShapeType="1"/>
                </p:cNvSpPr>
                <p:nvPr/>
              </p:nvSpPr>
              <p:spPr bwMode="auto">
                <a:xfrm flipH="1">
                  <a:off x="3408" y="2016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07" name="Line 203"/>
                <p:cNvSpPr>
                  <a:spLocks noChangeShapeType="1"/>
                </p:cNvSpPr>
                <p:nvPr/>
              </p:nvSpPr>
              <p:spPr bwMode="auto">
                <a:xfrm>
                  <a:off x="5088" y="2016"/>
                  <a:ext cx="0" cy="115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08" name="Line 204"/>
                <p:cNvSpPr>
                  <a:spLocks noChangeShapeType="1"/>
                </p:cNvSpPr>
                <p:nvPr/>
              </p:nvSpPr>
              <p:spPr bwMode="auto">
                <a:xfrm flipH="1">
                  <a:off x="4992" y="2016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grpSp>
              <p:nvGrpSpPr>
                <p:cNvPr id="309" name="Group 205"/>
                <p:cNvGrpSpPr/>
                <p:nvPr/>
              </p:nvGrpSpPr>
              <p:grpSpPr bwMode="auto">
                <a:xfrm>
                  <a:off x="4224" y="2592"/>
                  <a:ext cx="48" cy="144"/>
                  <a:chOff x="3744" y="2880"/>
                  <a:chExt cx="96" cy="288"/>
                </a:xfrm>
              </p:grpSpPr>
              <p:sp>
                <p:nvSpPr>
                  <p:cNvPr id="358" name="Line 206"/>
                  <p:cNvSpPr>
                    <a:spLocks noChangeShapeType="1"/>
                  </p:cNvSpPr>
                  <p:nvPr/>
                </p:nvSpPr>
                <p:spPr bwMode="auto">
                  <a:xfrm>
                    <a:off x="3792" y="2880"/>
                    <a:ext cx="0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008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59" name="Oval 207"/>
                  <p:cNvSpPr>
                    <a:spLocks noChangeArrowheads="1"/>
                  </p:cNvSpPr>
                  <p:nvPr/>
                </p:nvSpPr>
                <p:spPr bwMode="auto">
                  <a:xfrm>
                    <a:off x="3744" y="3072"/>
                    <a:ext cx="96" cy="96"/>
                  </a:xfrm>
                  <a:prstGeom prst="ellipse">
                    <a:avLst/>
                  </a:prstGeom>
                  <a:noFill/>
                  <a:ln w="28575" algn="ctr">
                    <a:solidFill>
                      <a:srgbClr val="008000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pPr algn="r"/>
                    <a:endParaRPr lang="zh-CN" altLang="zh-CN">
                      <a:latin typeface="+mn-ea"/>
                    </a:endParaRPr>
                  </a:p>
                </p:txBody>
              </p:sp>
            </p:grpSp>
            <p:grpSp>
              <p:nvGrpSpPr>
                <p:cNvPr id="310" name="Group 208"/>
                <p:cNvGrpSpPr/>
                <p:nvPr/>
              </p:nvGrpSpPr>
              <p:grpSpPr bwMode="auto">
                <a:xfrm flipV="1">
                  <a:off x="4224" y="1392"/>
                  <a:ext cx="48" cy="144"/>
                  <a:chOff x="3744" y="2880"/>
                  <a:chExt cx="96" cy="288"/>
                </a:xfrm>
              </p:grpSpPr>
              <p:sp>
                <p:nvSpPr>
                  <p:cNvPr id="356" name="Line 209"/>
                  <p:cNvSpPr>
                    <a:spLocks noChangeShapeType="1"/>
                  </p:cNvSpPr>
                  <p:nvPr/>
                </p:nvSpPr>
                <p:spPr bwMode="auto">
                  <a:xfrm>
                    <a:off x="3792" y="2880"/>
                    <a:ext cx="0" cy="19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57" name="Oval 210"/>
                  <p:cNvSpPr>
                    <a:spLocks noChangeArrowheads="1"/>
                  </p:cNvSpPr>
                  <p:nvPr/>
                </p:nvSpPr>
                <p:spPr bwMode="auto">
                  <a:xfrm>
                    <a:off x="3744" y="3072"/>
                    <a:ext cx="96" cy="96"/>
                  </a:xfrm>
                  <a:prstGeom prst="ellipse">
                    <a:avLst/>
                  </a:prstGeom>
                  <a:noFill/>
                  <a:ln w="19050" algn="ctr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/>
                  <a:p>
                    <a:pPr algn="r"/>
                    <a:endParaRPr lang="zh-CN" altLang="zh-CN">
                      <a:latin typeface="+mn-ea"/>
                    </a:endParaRPr>
                  </a:p>
                </p:txBody>
              </p:sp>
            </p:grpSp>
            <p:sp>
              <p:nvSpPr>
                <p:cNvPr id="311" name="Line 211"/>
                <p:cNvSpPr>
                  <a:spLocks noChangeShapeType="1"/>
                </p:cNvSpPr>
                <p:nvPr/>
              </p:nvSpPr>
              <p:spPr bwMode="auto">
                <a:xfrm>
                  <a:off x="3552" y="1200"/>
                  <a:ext cx="0" cy="57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oval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12" name="Line 212"/>
                <p:cNvSpPr>
                  <a:spLocks noChangeShapeType="1"/>
                </p:cNvSpPr>
                <p:nvPr/>
              </p:nvSpPr>
              <p:spPr bwMode="auto">
                <a:xfrm>
                  <a:off x="4944" y="1200"/>
                  <a:ext cx="0" cy="57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oval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grpSp>
              <p:nvGrpSpPr>
                <p:cNvPr id="313" name="Group 213"/>
                <p:cNvGrpSpPr>
                  <a:grpSpLocks noChangeAspect="1"/>
                </p:cNvGrpSpPr>
                <p:nvPr/>
              </p:nvGrpSpPr>
              <p:grpSpPr bwMode="auto">
                <a:xfrm>
                  <a:off x="3408" y="3120"/>
                  <a:ext cx="240" cy="192"/>
                  <a:chOff x="3360" y="2544"/>
                  <a:chExt cx="240" cy="192"/>
                </a:xfrm>
              </p:grpSpPr>
              <p:sp>
                <p:nvSpPr>
                  <p:cNvPr id="351" name="Line 214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456" y="2544"/>
                    <a:ext cx="0" cy="19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52" name="Line 215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504" y="2592"/>
                    <a:ext cx="0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53" name="Line 216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360" y="2592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54" name="Line 217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360" y="2688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55" name="Line 218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504" y="2640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</p:grpSp>
            <p:grpSp>
              <p:nvGrpSpPr>
                <p:cNvPr id="314" name="Group 219"/>
                <p:cNvGrpSpPr>
                  <a:grpSpLocks noChangeAspect="1"/>
                </p:cNvGrpSpPr>
                <p:nvPr/>
              </p:nvGrpSpPr>
              <p:grpSpPr bwMode="auto">
                <a:xfrm>
                  <a:off x="4848" y="3120"/>
                  <a:ext cx="240" cy="192"/>
                  <a:chOff x="4032" y="2544"/>
                  <a:chExt cx="240" cy="192"/>
                </a:xfrm>
              </p:grpSpPr>
              <p:sp>
                <p:nvSpPr>
                  <p:cNvPr id="346" name="Line 220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76" y="2544"/>
                    <a:ext cx="0" cy="19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47" name="Line 221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28" y="2592"/>
                    <a:ext cx="0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48" name="Line 222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76" y="2592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49" name="Line 223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76" y="2688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50" name="Line 224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032" y="2640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</p:grpSp>
            <p:sp>
              <p:nvSpPr>
                <p:cNvPr id="315" name="Line 225"/>
                <p:cNvSpPr>
                  <a:spLocks noChangeShapeType="1"/>
                </p:cNvSpPr>
                <p:nvPr/>
              </p:nvSpPr>
              <p:spPr bwMode="auto">
                <a:xfrm>
                  <a:off x="3648" y="3216"/>
                  <a:ext cx="120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16" name="Line 226"/>
                <p:cNvSpPr>
                  <a:spLocks noChangeShapeType="1"/>
                </p:cNvSpPr>
                <p:nvPr/>
              </p:nvSpPr>
              <p:spPr bwMode="auto">
                <a:xfrm>
                  <a:off x="3408" y="3264"/>
                  <a:ext cx="0" cy="2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triangl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17" name="Line 227"/>
                <p:cNvSpPr>
                  <a:spLocks noChangeShapeType="1"/>
                </p:cNvSpPr>
                <p:nvPr/>
              </p:nvSpPr>
              <p:spPr bwMode="auto">
                <a:xfrm>
                  <a:off x="5088" y="3264"/>
                  <a:ext cx="0" cy="2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triangl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18" name="Line 228"/>
                <p:cNvSpPr>
                  <a:spLocks noChangeShapeType="1"/>
                </p:cNvSpPr>
                <p:nvPr/>
              </p:nvSpPr>
              <p:spPr bwMode="auto">
                <a:xfrm>
                  <a:off x="4224" y="3216"/>
                  <a:ext cx="0" cy="2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triangl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19" name="Rectangle 229"/>
                <p:cNvSpPr>
                  <a:spLocks noChangeArrowheads="1"/>
                </p:cNvSpPr>
                <p:nvPr/>
              </p:nvSpPr>
              <p:spPr bwMode="auto">
                <a:xfrm>
                  <a:off x="3984" y="2304"/>
                  <a:ext cx="144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12700" tIns="12700" rIns="12700" bIns="12700"/>
                <a:lstStyle/>
                <a:p>
                  <a:pPr algn="just"/>
                  <a:r>
                    <a:rPr lang="en-US" altLang="zh-CN" sz="1600">
                      <a:solidFill>
                        <a:schemeClr val="folHlink"/>
                      </a:solidFill>
                      <a:latin typeface="+mn-ea"/>
                    </a:rPr>
                    <a:t>T</a:t>
                  </a:r>
                  <a:r>
                    <a:rPr lang="en-US" altLang="zh-CN" sz="1600" baseline="-25000">
                      <a:solidFill>
                        <a:schemeClr val="folHlink"/>
                      </a:solidFill>
                      <a:latin typeface="+mn-ea"/>
                    </a:rPr>
                    <a:t>1</a:t>
                  </a:r>
                  <a:endParaRPr lang="en-US" altLang="zh-CN" sz="1600">
                    <a:solidFill>
                      <a:schemeClr val="folHlink"/>
                    </a:solidFill>
                    <a:latin typeface="+mn-ea"/>
                  </a:endParaRPr>
                </a:p>
              </p:txBody>
            </p:sp>
            <p:sp>
              <p:nvSpPr>
                <p:cNvPr id="320" name="Rectangle 230"/>
                <p:cNvSpPr>
                  <a:spLocks noChangeArrowheads="1"/>
                </p:cNvSpPr>
                <p:nvPr/>
              </p:nvSpPr>
              <p:spPr bwMode="auto">
                <a:xfrm>
                  <a:off x="4416" y="2304"/>
                  <a:ext cx="144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12700" tIns="12700" rIns="12700" bIns="12700"/>
                <a:lstStyle/>
                <a:p>
                  <a:pPr algn="just"/>
                  <a:r>
                    <a:rPr lang="en-US" altLang="zh-CN" sz="1600">
                      <a:solidFill>
                        <a:schemeClr val="folHlink"/>
                      </a:solidFill>
                      <a:latin typeface="+mn-ea"/>
                    </a:rPr>
                    <a:t>T</a:t>
                  </a:r>
                  <a:r>
                    <a:rPr lang="en-US" altLang="zh-CN" sz="1600" baseline="-25000">
                      <a:solidFill>
                        <a:schemeClr val="folHlink"/>
                      </a:solidFill>
                      <a:latin typeface="+mn-ea"/>
                    </a:rPr>
                    <a:t>2</a:t>
                  </a:r>
                  <a:endParaRPr lang="en-US" altLang="zh-CN" sz="1600">
                    <a:solidFill>
                      <a:schemeClr val="folHlink"/>
                    </a:solidFill>
                    <a:latin typeface="+mn-ea"/>
                  </a:endParaRPr>
                </a:p>
              </p:txBody>
            </p:sp>
            <p:sp>
              <p:nvSpPr>
                <p:cNvPr id="321" name="Rectangle 231"/>
                <p:cNvSpPr>
                  <a:spLocks noChangeArrowheads="1"/>
                </p:cNvSpPr>
                <p:nvPr/>
              </p:nvSpPr>
              <p:spPr bwMode="auto">
                <a:xfrm>
                  <a:off x="3456" y="2016"/>
                  <a:ext cx="144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12700" tIns="12700" rIns="12700" bIns="12700"/>
                <a:lstStyle/>
                <a:p>
                  <a:pPr algn="just"/>
                  <a:r>
                    <a:rPr lang="en-US" altLang="zh-CN" sz="1600">
                      <a:solidFill>
                        <a:schemeClr val="folHlink"/>
                      </a:solidFill>
                      <a:latin typeface="+mn-ea"/>
                    </a:rPr>
                    <a:t>T</a:t>
                  </a:r>
                  <a:r>
                    <a:rPr lang="en-US" altLang="zh-CN" sz="1600" baseline="-25000">
                      <a:solidFill>
                        <a:schemeClr val="folHlink"/>
                      </a:solidFill>
                      <a:latin typeface="+mn-ea"/>
                    </a:rPr>
                    <a:t>5</a:t>
                  </a:r>
                  <a:endParaRPr lang="en-US" altLang="zh-CN" sz="1600">
                    <a:solidFill>
                      <a:schemeClr val="folHlink"/>
                    </a:solidFill>
                    <a:latin typeface="+mn-ea"/>
                  </a:endParaRPr>
                </a:p>
              </p:txBody>
            </p:sp>
            <p:sp>
              <p:nvSpPr>
                <p:cNvPr id="322" name="Rectangle 232"/>
                <p:cNvSpPr>
                  <a:spLocks noChangeArrowheads="1"/>
                </p:cNvSpPr>
                <p:nvPr/>
              </p:nvSpPr>
              <p:spPr bwMode="auto">
                <a:xfrm>
                  <a:off x="3552" y="2976"/>
                  <a:ext cx="144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12700" tIns="12700" rIns="12700" bIns="12700"/>
                <a:lstStyle/>
                <a:p>
                  <a:pPr algn="just"/>
                  <a:r>
                    <a:rPr lang="en-US" altLang="zh-CN" sz="1600">
                      <a:solidFill>
                        <a:schemeClr val="folHlink"/>
                      </a:solidFill>
                      <a:latin typeface="+mn-ea"/>
                    </a:rPr>
                    <a:t>T</a:t>
                  </a:r>
                  <a:r>
                    <a:rPr lang="en-US" altLang="zh-CN" sz="1600" baseline="-25000">
                      <a:solidFill>
                        <a:schemeClr val="folHlink"/>
                      </a:solidFill>
                      <a:latin typeface="+mn-ea"/>
                    </a:rPr>
                    <a:t>7</a:t>
                  </a:r>
                  <a:endParaRPr lang="en-US" altLang="zh-CN" sz="1600">
                    <a:solidFill>
                      <a:schemeClr val="folHlink"/>
                    </a:solidFill>
                    <a:latin typeface="+mn-ea"/>
                  </a:endParaRPr>
                </a:p>
              </p:txBody>
            </p:sp>
            <p:sp>
              <p:nvSpPr>
                <p:cNvPr id="323" name="Rectangle 233"/>
                <p:cNvSpPr>
                  <a:spLocks noChangeArrowheads="1"/>
                </p:cNvSpPr>
                <p:nvPr/>
              </p:nvSpPr>
              <p:spPr bwMode="auto">
                <a:xfrm>
                  <a:off x="4800" y="2976"/>
                  <a:ext cx="144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12700" tIns="12700" rIns="12700" bIns="12700"/>
                <a:lstStyle/>
                <a:p>
                  <a:pPr algn="just"/>
                  <a:r>
                    <a:rPr lang="en-US" altLang="zh-CN" sz="1600">
                      <a:solidFill>
                        <a:schemeClr val="folHlink"/>
                      </a:solidFill>
                      <a:latin typeface="+mn-ea"/>
                    </a:rPr>
                    <a:t>T</a:t>
                  </a:r>
                  <a:r>
                    <a:rPr lang="en-US" altLang="zh-CN" sz="1600" baseline="-25000">
                      <a:solidFill>
                        <a:schemeClr val="folHlink"/>
                      </a:solidFill>
                      <a:latin typeface="+mn-ea"/>
                    </a:rPr>
                    <a:t>8</a:t>
                  </a:r>
                  <a:endParaRPr lang="en-US" altLang="zh-CN" sz="1600">
                    <a:solidFill>
                      <a:schemeClr val="folHlink"/>
                    </a:solidFill>
                    <a:latin typeface="+mn-ea"/>
                  </a:endParaRPr>
                </a:p>
              </p:txBody>
            </p:sp>
            <p:sp>
              <p:nvSpPr>
                <p:cNvPr id="324" name="Rectangle 234"/>
                <p:cNvSpPr>
                  <a:spLocks noChangeArrowheads="1"/>
                </p:cNvSpPr>
                <p:nvPr/>
              </p:nvSpPr>
              <p:spPr bwMode="auto">
                <a:xfrm>
                  <a:off x="4944" y="2016"/>
                  <a:ext cx="144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12700" tIns="12700" rIns="12700" bIns="12700"/>
                <a:lstStyle/>
                <a:p>
                  <a:pPr algn="just"/>
                  <a:r>
                    <a:rPr lang="en-US" altLang="zh-CN" sz="1600">
                      <a:solidFill>
                        <a:schemeClr val="folHlink"/>
                      </a:solidFill>
                      <a:latin typeface="+mn-ea"/>
                    </a:rPr>
                    <a:t>T</a:t>
                  </a:r>
                  <a:r>
                    <a:rPr lang="en-US" altLang="zh-CN" sz="1600" baseline="-25000">
                      <a:solidFill>
                        <a:schemeClr val="folHlink"/>
                      </a:solidFill>
                      <a:latin typeface="+mn-ea"/>
                    </a:rPr>
                    <a:t>6</a:t>
                  </a:r>
                  <a:endParaRPr lang="en-US" altLang="zh-CN" sz="1600">
                    <a:solidFill>
                      <a:schemeClr val="folHlink"/>
                    </a:solidFill>
                    <a:latin typeface="+mn-ea"/>
                  </a:endParaRPr>
                </a:p>
              </p:txBody>
            </p:sp>
            <p:sp>
              <p:nvSpPr>
                <p:cNvPr id="325" name="Rectangle 235"/>
                <p:cNvSpPr>
                  <a:spLocks noChangeArrowheads="1"/>
                </p:cNvSpPr>
                <p:nvPr/>
              </p:nvSpPr>
              <p:spPr bwMode="auto">
                <a:xfrm>
                  <a:off x="4248" y="1246"/>
                  <a:ext cx="456" cy="2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12700" tIns="12700" rIns="12700" bIns="12700"/>
                <a:lstStyle/>
                <a:p>
                  <a:pPr algn="just"/>
                  <a:r>
                    <a:rPr lang="en-US" altLang="zh-CN" sz="1600" dirty="0">
                      <a:solidFill>
                        <a:srgbClr val="FF0000"/>
                      </a:solidFill>
                      <a:latin typeface="+mn-ea"/>
                    </a:rPr>
                    <a:t>V</a:t>
                  </a:r>
                  <a:r>
                    <a:rPr lang="en-US" altLang="zh-CN" sz="1600" baseline="-25000" dirty="0">
                      <a:solidFill>
                        <a:srgbClr val="FF0000"/>
                      </a:solidFill>
                      <a:latin typeface="+mn-ea"/>
                    </a:rPr>
                    <a:t>DD</a:t>
                  </a:r>
                  <a:r>
                    <a:rPr lang="en-US" altLang="zh-CN" sz="1600" dirty="0">
                      <a:solidFill>
                        <a:srgbClr val="FF0000"/>
                      </a:solidFill>
                      <a:latin typeface="+mn-ea"/>
                    </a:rPr>
                    <a:t>(5V)</a:t>
                  </a:r>
                </a:p>
              </p:txBody>
            </p:sp>
            <p:sp>
              <p:nvSpPr>
                <p:cNvPr id="326" name="Rectangle 236"/>
                <p:cNvSpPr>
                  <a:spLocks noChangeArrowheads="1"/>
                </p:cNvSpPr>
                <p:nvPr/>
              </p:nvSpPr>
              <p:spPr bwMode="auto">
                <a:xfrm>
                  <a:off x="3889" y="3476"/>
                  <a:ext cx="864" cy="1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12700" tIns="12700" rIns="12700" bIns="12700"/>
                <a:lstStyle/>
                <a:p>
                  <a:pPr algn="just"/>
                  <a:r>
                    <a:rPr lang="en-US" altLang="zh-CN" sz="1600" b="1" dirty="0">
                      <a:latin typeface="+mn-ea"/>
                    </a:rPr>
                    <a:t>Y</a:t>
                  </a:r>
                  <a:r>
                    <a:rPr lang="zh-CN" altLang="en-US" sz="1600" b="1" dirty="0">
                      <a:latin typeface="+mn-ea"/>
                    </a:rPr>
                    <a:t>地址译码线</a:t>
                  </a:r>
                </a:p>
              </p:txBody>
            </p:sp>
            <p:sp>
              <p:nvSpPr>
                <p:cNvPr id="327" name="Rectangle 237"/>
                <p:cNvSpPr>
                  <a:spLocks noChangeArrowheads="1"/>
                </p:cNvSpPr>
                <p:nvPr/>
              </p:nvSpPr>
              <p:spPr bwMode="auto">
                <a:xfrm>
                  <a:off x="3432" y="3360"/>
                  <a:ext cx="216" cy="1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12700" tIns="12700" rIns="12700" bIns="12700"/>
                <a:lstStyle/>
                <a:p>
                  <a:pPr algn="just"/>
                  <a:r>
                    <a:rPr lang="en-US" altLang="zh-CN" sz="1600" b="1" dirty="0">
                      <a:latin typeface="+mn-ea"/>
                    </a:rPr>
                    <a:t>I/O</a:t>
                  </a:r>
                </a:p>
              </p:txBody>
            </p:sp>
            <p:sp>
              <p:nvSpPr>
                <p:cNvPr id="328" name="Rectangle 238"/>
                <p:cNvSpPr>
                  <a:spLocks noChangeArrowheads="1"/>
                </p:cNvSpPr>
                <p:nvPr/>
              </p:nvSpPr>
              <p:spPr bwMode="auto">
                <a:xfrm>
                  <a:off x="3648" y="2016"/>
                  <a:ext cx="144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12700" tIns="12700" rIns="12700" bIns="12700"/>
                <a:lstStyle/>
                <a:p>
                  <a:pPr algn="just"/>
                  <a:r>
                    <a:rPr lang="en-US" altLang="zh-CN" sz="1600">
                      <a:solidFill>
                        <a:srgbClr val="0D7157"/>
                      </a:solidFill>
                      <a:latin typeface="+mn-ea"/>
                    </a:rPr>
                    <a:t>A</a:t>
                  </a:r>
                </a:p>
              </p:txBody>
            </p:sp>
            <p:sp>
              <p:nvSpPr>
                <p:cNvPr id="329" name="Rectangle 239"/>
                <p:cNvSpPr>
                  <a:spLocks noChangeArrowheads="1"/>
                </p:cNvSpPr>
                <p:nvPr/>
              </p:nvSpPr>
              <p:spPr bwMode="auto">
                <a:xfrm>
                  <a:off x="4752" y="2016"/>
                  <a:ext cx="144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12700" tIns="12700" rIns="12700" bIns="12700"/>
                <a:lstStyle/>
                <a:p>
                  <a:pPr algn="just"/>
                  <a:r>
                    <a:rPr lang="en-US" altLang="zh-CN" sz="1600">
                      <a:solidFill>
                        <a:srgbClr val="FF0000"/>
                      </a:solidFill>
                      <a:latin typeface="+mn-ea"/>
                    </a:rPr>
                    <a:t>B</a:t>
                  </a:r>
                </a:p>
              </p:txBody>
            </p:sp>
            <p:sp>
              <p:nvSpPr>
                <p:cNvPr id="330" name="Rectangle 240"/>
                <p:cNvSpPr>
                  <a:spLocks noChangeArrowheads="1"/>
                </p:cNvSpPr>
                <p:nvPr/>
              </p:nvSpPr>
              <p:spPr bwMode="auto">
                <a:xfrm>
                  <a:off x="2805" y="1272"/>
                  <a:ext cx="446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12700" tIns="12700" rIns="12700" bIns="12700"/>
                <a:lstStyle/>
                <a:p>
                  <a:pPr algn="just"/>
                  <a:r>
                    <a:rPr lang="en-US" altLang="zh-CN" sz="1600" b="1" dirty="0">
                      <a:latin typeface="+mn-ea"/>
                    </a:rPr>
                    <a:t>X</a:t>
                  </a:r>
                  <a:r>
                    <a:rPr lang="zh-CN" altLang="en-US" sz="1600" b="1" dirty="0">
                      <a:latin typeface="+mn-ea"/>
                    </a:rPr>
                    <a:t>地址译码线</a:t>
                  </a:r>
                </a:p>
              </p:txBody>
            </p:sp>
            <p:sp>
              <p:nvSpPr>
                <p:cNvPr id="331" name="Line 241"/>
                <p:cNvSpPr>
                  <a:spLocks noChangeAspect="1" noChangeShapeType="1"/>
                </p:cNvSpPr>
                <p:nvPr/>
              </p:nvSpPr>
              <p:spPr bwMode="auto">
                <a:xfrm>
                  <a:off x="3600" y="2016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  <a:tailEnd type="oval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32" name="Line 242"/>
                <p:cNvSpPr>
                  <a:spLocks noChangeAspect="1" noChangeShapeType="1"/>
                </p:cNvSpPr>
                <p:nvPr/>
              </p:nvSpPr>
              <p:spPr bwMode="auto">
                <a:xfrm>
                  <a:off x="3792" y="2016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33" name="Line 243"/>
                <p:cNvSpPr>
                  <a:spLocks noChangeAspect="1" noChangeShapeType="1"/>
                </p:cNvSpPr>
                <p:nvPr/>
              </p:nvSpPr>
              <p:spPr bwMode="auto">
                <a:xfrm>
                  <a:off x="3792" y="182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34" name="Line 244"/>
                <p:cNvSpPr>
                  <a:spLocks noChangeAspect="1" noChangeShapeType="1"/>
                </p:cNvSpPr>
                <p:nvPr/>
              </p:nvSpPr>
              <p:spPr bwMode="auto">
                <a:xfrm>
                  <a:off x="3792" y="2016"/>
                  <a:ext cx="288" cy="0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35" name="Line 245"/>
                <p:cNvSpPr>
                  <a:spLocks noChangeAspect="1" noChangeShapeType="1"/>
                </p:cNvSpPr>
                <p:nvPr/>
              </p:nvSpPr>
              <p:spPr bwMode="auto">
                <a:xfrm>
                  <a:off x="4080" y="2016"/>
                  <a:ext cx="384" cy="240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grpSp>
              <p:nvGrpSpPr>
                <p:cNvPr id="336" name="Group 246"/>
                <p:cNvGrpSpPr/>
                <p:nvPr/>
              </p:nvGrpSpPr>
              <p:grpSpPr bwMode="auto">
                <a:xfrm>
                  <a:off x="4704" y="1824"/>
                  <a:ext cx="0" cy="384"/>
                  <a:chOff x="1968" y="1776"/>
                  <a:chExt cx="0" cy="384"/>
                </a:xfrm>
              </p:grpSpPr>
              <p:sp>
                <p:nvSpPr>
                  <p:cNvPr id="344" name="Line 247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968" y="1968"/>
                    <a:ext cx="0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45" name="Line 248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968" y="1776"/>
                    <a:ext cx="0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</p:grpSp>
            <p:grpSp>
              <p:nvGrpSpPr>
                <p:cNvPr id="337" name="Group 249"/>
                <p:cNvGrpSpPr/>
                <p:nvPr/>
              </p:nvGrpSpPr>
              <p:grpSpPr bwMode="auto">
                <a:xfrm>
                  <a:off x="4032" y="2016"/>
                  <a:ext cx="864" cy="240"/>
                  <a:chOff x="1296" y="1968"/>
                  <a:chExt cx="864" cy="240"/>
                </a:xfrm>
              </p:grpSpPr>
              <p:sp>
                <p:nvSpPr>
                  <p:cNvPr id="341" name="Line 250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680" y="1968"/>
                    <a:ext cx="288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42" name="Line 251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296" y="1968"/>
                    <a:ext cx="384" cy="240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343" name="Line 252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968" y="1968"/>
                    <a:ext cx="192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 type="oval" w="med" len="med"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</p:grpSp>
            <p:grpSp>
              <p:nvGrpSpPr>
                <p:cNvPr id="338" name="Group 253"/>
                <p:cNvGrpSpPr/>
                <p:nvPr/>
              </p:nvGrpSpPr>
              <p:grpSpPr bwMode="auto">
                <a:xfrm>
                  <a:off x="4854" y="3390"/>
                  <a:ext cx="240" cy="192"/>
                  <a:chOff x="5014" y="2622"/>
                  <a:chExt cx="144" cy="192"/>
                </a:xfrm>
              </p:grpSpPr>
              <p:sp>
                <p:nvSpPr>
                  <p:cNvPr id="339" name="Rectangle 254"/>
                  <p:cNvSpPr>
                    <a:spLocks noChangeArrowheads="1"/>
                  </p:cNvSpPr>
                  <p:nvPr/>
                </p:nvSpPr>
                <p:spPr bwMode="auto">
                  <a:xfrm>
                    <a:off x="5014" y="2622"/>
                    <a:ext cx="144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lIns="12700" tIns="12700" rIns="12700" bIns="12700"/>
                  <a:lstStyle/>
                  <a:p>
                    <a:pPr algn="just"/>
                    <a:r>
                      <a:rPr lang="en-US" altLang="zh-CN" sz="1600" b="1" dirty="0">
                        <a:latin typeface="+mn-ea"/>
                      </a:rPr>
                      <a:t>I/O</a:t>
                    </a:r>
                  </a:p>
                </p:txBody>
              </p:sp>
              <p:sp>
                <p:nvSpPr>
                  <p:cNvPr id="340" name="Line 255"/>
                  <p:cNvSpPr>
                    <a:spLocks noChangeShapeType="1"/>
                  </p:cNvSpPr>
                  <p:nvPr/>
                </p:nvSpPr>
                <p:spPr bwMode="auto">
                  <a:xfrm>
                    <a:off x="5020" y="2639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</p:grpSp>
          </p:grpSp>
          <p:sp>
            <p:nvSpPr>
              <p:cNvPr id="409" name="文本框 408"/>
              <p:cNvSpPr txBox="1"/>
              <p:nvPr/>
            </p:nvSpPr>
            <p:spPr>
              <a:xfrm>
                <a:off x="10018758" y="5463245"/>
                <a:ext cx="5094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1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10" name="文本框 409"/>
            <p:cNvSpPr txBox="1"/>
            <p:nvPr/>
          </p:nvSpPr>
          <p:spPr>
            <a:xfrm>
              <a:off x="6789486" y="5191837"/>
              <a:ext cx="509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6">
                      <a:lumMod val="75000"/>
                    </a:schemeClr>
                  </a:solidFill>
                </a:rPr>
                <a:t>0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413" name="文本框 412"/>
          <p:cNvSpPr txBox="1"/>
          <p:nvPr/>
        </p:nvSpPr>
        <p:spPr>
          <a:xfrm>
            <a:off x="2627056" y="6044768"/>
            <a:ext cx="72085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rgbClr val="3333CC"/>
                </a:solidFill>
                <a:latin typeface="+mn-ea"/>
              </a:rPr>
              <a:t>T</a:t>
            </a:r>
            <a:r>
              <a:rPr lang="en-US" altLang="zh-CN" sz="2200" b="1" baseline="-25000" dirty="0">
                <a:solidFill>
                  <a:srgbClr val="3333CC"/>
                </a:solidFill>
                <a:latin typeface="+mn-ea"/>
              </a:rPr>
              <a:t>1</a:t>
            </a:r>
            <a:r>
              <a:rPr lang="zh-CN" altLang="en-US" sz="2200" b="1" dirty="0">
                <a:solidFill>
                  <a:srgbClr val="3333CC"/>
                </a:solidFill>
                <a:latin typeface="+mn-ea"/>
              </a:rPr>
              <a:t>、</a:t>
            </a:r>
            <a:r>
              <a:rPr lang="en-US" altLang="zh-CN" sz="2200" b="1" dirty="0">
                <a:solidFill>
                  <a:srgbClr val="3333CC"/>
                </a:solidFill>
                <a:latin typeface="+mn-ea"/>
              </a:rPr>
              <a:t> T</a:t>
            </a:r>
            <a:r>
              <a:rPr lang="en-US" altLang="zh-CN" sz="2200" b="1" baseline="-25000" dirty="0">
                <a:solidFill>
                  <a:srgbClr val="3333CC"/>
                </a:solidFill>
                <a:latin typeface="+mn-ea"/>
              </a:rPr>
              <a:t>2</a:t>
            </a:r>
            <a:r>
              <a:rPr lang="en-US" altLang="zh-CN" sz="2200" b="1" dirty="0">
                <a:solidFill>
                  <a:srgbClr val="3333CC"/>
                </a:solidFill>
                <a:latin typeface="+mn-ea"/>
              </a:rPr>
              <a:t> </a:t>
            </a:r>
            <a:r>
              <a:rPr lang="zh-CN" altLang="en-US" sz="2200" b="1" dirty="0">
                <a:solidFill>
                  <a:srgbClr val="3333CC"/>
                </a:solidFill>
                <a:latin typeface="+mn-ea"/>
              </a:rPr>
              <a:t>构成的稳定互锁状态来保存</a:t>
            </a:r>
            <a:r>
              <a:rPr lang="en-US" altLang="zh-CN" sz="2200" b="1" dirty="0">
                <a:solidFill>
                  <a:srgbClr val="3333CC"/>
                </a:solidFill>
                <a:latin typeface="+mn-ea"/>
              </a:rPr>
              <a:t>1 bit </a:t>
            </a:r>
            <a:r>
              <a:rPr lang="zh-CN" altLang="en-US" sz="2200" b="1" dirty="0">
                <a:solidFill>
                  <a:srgbClr val="3333CC"/>
                </a:solidFill>
                <a:latin typeface="+mn-ea"/>
              </a:rPr>
              <a:t>信息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repeatCount="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repeatCount="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repeatCount="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0" dur="500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0"/>
      <p:bldP spid="264" grpId="0" animBg="1"/>
      <p:bldP spid="265" grpId="0" animBg="1"/>
      <p:bldP spid="266" grpId="0" animBg="1"/>
      <p:bldP spid="267" grpId="0" animBg="1"/>
      <p:bldP spid="40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5" y="183038"/>
            <a:ext cx="5609044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7.2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半导体存储器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8" name="Rectangle 166"/>
          <p:cNvSpPr>
            <a:spLocks noChangeArrowheads="1"/>
          </p:cNvSpPr>
          <p:nvPr/>
        </p:nvSpPr>
        <p:spPr bwMode="auto">
          <a:xfrm>
            <a:off x="7017083" y="1868147"/>
            <a:ext cx="4041408" cy="35496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defRPr/>
            </a:pPr>
            <a:r>
              <a:rPr lang="en-US" altLang="zh-CN" sz="2000" dirty="0">
                <a:solidFill>
                  <a:srgbClr val="3438F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</a:t>
            </a:r>
            <a:r>
              <a:rPr lang="en-US" altLang="zh-CN" sz="2400" dirty="0">
                <a:solidFill>
                  <a:srgbClr val="240C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solidFill>
                  <a:srgbClr val="240C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地址选通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管导通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点与位线相连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defRPr/>
            </a:pPr>
            <a:r>
              <a:rPr lang="en-US" altLang="zh-CN" sz="2000" dirty="0">
                <a:solidFill>
                  <a:srgbClr val="3438F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</a:t>
            </a:r>
            <a:r>
              <a:rPr lang="en-US" altLang="zh-CN" sz="2400" dirty="0">
                <a:solidFill>
                  <a:srgbClr val="3438F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400" dirty="0">
                <a:solidFill>
                  <a:srgbClr val="240C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dirty="0">
                <a:solidFill>
                  <a:srgbClr val="240C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地址选通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管导通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点电位输出到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162342" y="1699705"/>
            <a:ext cx="3686008" cy="3305560"/>
          </a:xfrm>
          <a:prstGeom prst="rect">
            <a:avLst/>
          </a:prstGeom>
          <a:noFill/>
          <a:ln w="19050" algn="ctr">
            <a:solidFill>
              <a:srgbClr val="240CD2"/>
            </a:solidFill>
            <a:prstDash val="dash"/>
            <a:miter lim="800000"/>
          </a:ln>
        </p:spPr>
        <p:txBody>
          <a:bodyPr wrap="none" anchor="ctr"/>
          <a:lstStyle/>
          <a:p>
            <a:pPr algn="r"/>
            <a:endParaRPr lang="zh-CN" altLang="zh-CN">
              <a:latin typeface="+mn-ea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320005" y="2850773"/>
            <a:ext cx="269708" cy="359611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4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3510882" y="2850773"/>
            <a:ext cx="269708" cy="359611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3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4095249" y="4465276"/>
            <a:ext cx="854075" cy="543162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 err="1">
                <a:solidFill>
                  <a:srgbClr val="008000"/>
                </a:solidFill>
                <a:latin typeface="+mn-ea"/>
              </a:rPr>
              <a:t>V</a:t>
            </a:r>
            <a:r>
              <a:rPr lang="en-US" altLang="zh-CN" sz="1600" baseline="-25000" dirty="0" err="1">
                <a:solidFill>
                  <a:srgbClr val="008000"/>
                </a:solidFill>
                <a:latin typeface="+mn-ea"/>
              </a:rPr>
              <a:t>ss</a:t>
            </a:r>
            <a:r>
              <a:rPr lang="en-US" altLang="zh-CN" sz="1600" dirty="0">
                <a:solidFill>
                  <a:srgbClr val="008000"/>
                </a:solidFill>
                <a:latin typeface="+mn-ea"/>
              </a:rPr>
              <a:t>(0V)</a:t>
            </a:r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>
            <a:off x="1712829" y="1771942"/>
            <a:ext cx="38658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4" name="Line 8"/>
          <p:cNvSpPr>
            <a:spLocks noChangeAspect="1" noChangeShapeType="1"/>
          </p:cNvSpPr>
          <p:nvPr/>
        </p:nvSpPr>
        <p:spPr bwMode="auto">
          <a:xfrm>
            <a:off x="3151271" y="2401260"/>
            <a:ext cx="17081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5" name="Group 9"/>
          <p:cNvGrpSpPr>
            <a:grpSpLocks noChangeAspect="1"/>
          </p:cNvGrpSpPr>
          <p:nvPr/>
        </p:nvGrpSpPr>
        <p:grpSpPr bwMode="auto">
          <a:xfrm>
            <a:off x="3151271" y="2670968"/>
            <a:ext cx="449513" cy="359611"/>
            <a:chOff x="3360" y="2064"/>
            <a:chExt cx="240" cy="192"/>
          </a:xfrm>
        </p:grpSpPr>
        <p:sp>
          <p:nvSpPr>
            <p:cNvPr id="16" name="Line 10"/>
            <p:cNvSpPr>
              <a:spLocks noChangeAspect="1" noChangeShapeType="1"/>
            </p:cNvSpPr>
            <p:nvPr/>
          </p:nvSpPr>
          <p:spPr bwMode="auto">
            <a:xfrm>
              <a:off x="3456" y="206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7" name="Line 11"/>
            <p:cNvSpPr>
              <a:spLocks noChangeAspect="1" noChangeShapeType="1"/>
            </p:cNvSpPr>
            <p:nvPr/>
          </p:nvSpPr>
          <p:spPr bwMode="auto">
            <a:xfrm>
              <a:off x="3504" y="211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" name="Line 12"/>
            <p:cNvSpPr>
              <a:spLocks noChangeAspect="1" noChangeShapeType="1"/>
            </p:cNvSpPr>
            <p:nvPr/>
          </p:nvSpPr>
          <p:spPr bwMode="auto">
            <a:xfrm>
              <a:off x="3360" y="211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9" name="Line 13"/>
            <p:cNvSpPr>
              <a:spLocks noChangeAspect="1" noChangeShapeType="1"/>
            </p:cNvSpPr>
            <p:nvPr/>
          </p:nvSpPr>
          <p:spPr bwMode="auto">
            <a:xfrm>
              <a:off x="3360" y="220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0" name="Line 14"/>
            <p:cNvSpPr>
              <a:spLocks noChangeAspect="1" noChangeShapeType="1"/>
            </p:cNvSpPr>
            <p:nvPr/>
          </p:nvSpPr>
          <p:spPr bwMode="auto">
            <a:xfrm>
              <a:off x="3504" y="216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21" name="Line 15"/>
          <p:cNvSpPr>
            <a:spLocks noChangeAspect="1" noChangeShapeType="1"/>
          </p:cNvSpPr>
          <p:nvPr/>
        </p:nvSpPr>
        <p:spPr bwMode="auto">
          <a:xfrm>
            <a:off x="3600784" y="2401260"/>
            <a:ext cx="0" cy="4495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2" name="Line 16"/>
          <p:cNvSpPr>
            <a:spLocks noChangeAspect="1" noChangeShapeType="1"/>
          </p:cNvSpPr>
          <p:nvPr/>
        </p:nvSpPr>
        <p:spPr bwMode="auto">
          <a:xfrm>
            <a:off x="3151271" y="2401260"/>
            <a:ext cx="0" cy="359611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3" name="Line 17"/>
          <p:cNvSpPr>
            <a:spLocks noChangeAspect="1" noChangeShapeType="1"/>
          </p:cNvSpPr>
          <p:nvPr/>
        </p:nvSpPr>
        <p:spPr bwMode="auto">
          <a:xfrm>
            <a:off x="3151271" y="2940676"/>
            <a:ext cx="0" cy="35961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4" name="Line 18"/>
          <p:cNvSpPr>
            <a:spLocks noChangeAspect="1" noChangeShapeType="1"/>
          </p:cNvSpPr>
          <p:nvPr/>
        </p:nvSpPr>
        <p:spPr bwMode="auto">
          <a:xfrm>
            <a:off x="3151271" y="3300287"/>
            <a:ext cx="53941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5" name="Line 19"/>
          <p:cNvSpPr>
            <a:spLocks noChangeAspect="1" noChangeShapeType="1"/>
          </p:cNvSpPr>
          <p:nvPr/>
        </p:nvSpPr>
        <p:spPr bwMode="auto">
          <a:xfrm>
            <a:off x="4859421" y="2401260"/>
            <a:ext cx="0" cy="359611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6" name="Line 20"/>
          <p:cNvSpPr>
            <a:spLocks noChangeAspect="1" noChangeShapeType="1"/>
          </p:cNvSpPr>
          <p:nvPr/>
        </p:nvSpPr>
        <p:spPr bwMode="auto">
          <a:xfrm>
            <a:off x="4409908" y="2401260"/>
            <a:ext cx="0" cy="4495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27" name="Group 21"/>
          <p:cNvGrpSpPr>
            <a:grpSpLocks noChangeAspect="1"/>
          </p:cNvGrpSpPr>
          <p:nvPr/>
        </p:nvGrpSpPr>
        <p:grpSpPr bwMode="auto">
          <a:xfrm>
            <a:off x="4409908" y="2670968"/>
            <a:ext cx="449513" cy="359611"/>
            <a:chOff x="4032" y="2064"/>
            <a:chExt cx="240" cy="192"/>
          </a:xfrm>
        </p:grpSpPr>
        <p:sp>
          <p:nvSpPr>
            <p:cNvPr id="28" name="Line 22"/>
            <p:cNvSpPr>
              <a:spLocks noChangeAspect="1" noChangeShapeType="1"/>
            </p:cNvSpPr>
            <p:nvPr/>
          </p:nvSpPr>
          <p:spPr bwMode="auto">
            <a:xfrm>
              <a:off x="4176" y="206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9" name="Line 23"/>
            <p:cNvSpPr>
              <a:spLocks noChangeAspect="1" noChangeShapeType="1"/>
            </p:cNvSpPr>
            <p:nvPr/>
          </p:nvSpPr>
          <p:spPr bwMode="auto">
            <a:xfrm>
              <a:off x="4128" y="211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0" name="Line 24"/>
            <p:cNvSpPr>
              <a:spLocks noChangeAspect="1" noChangeShapeType="1"/>
            </p:cNvSpPr>
            <p:nvPr/>
          </p:nvSpPr>
          <p:spPr bwMode="auto">
            <a:xfrm>
              <a:off x="4176" y="211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1" name="Line 25"/>
            <p:cNvSpPr>
              <a:spLocks noChangeAspect="1" noChangeShapeType="1"/>
            </p:cNvSpPr>
            <p:nvPr/>
          </p:nvSpPr>
          <p:spPr bwMode="auto">
            <a:xfrm>
              <a:off x="4176" y="220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2" name="Line 26"/>
            <p:cNvSpPr>
              <a:spLocks noChangeAspect="1" noChangeShapeType="1"/>
            </p:cNvSpPr>
            <p:nvPr/>
          </p:nvSpPr>
          <p:spPr bwMode="auto">
            <a:xfrm>
              <a:off x="4032" y="216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33" name="Group 27"/>
          <p:cNvGrpSpPr>
            <a:grpSpLocks noChangeAspect="1"/>
          </p:cNvGrpSpPr>
          <p:nvPr/>
        </p:nvGrpSpPr>
        <p:grpSpPr bwMode="auto">
          <a:xfrm>
            <a:off x="3151271" y="3569994"/>
            <a:ext cx="449513" cy="359611"/>
            <a:chOff x="3360" y="2544"/>
            <a:chExt cx="240" cy="192"/>
          </a:xfrm>
        </p:grpSpPr>
        <p:sp>
          <p:nvSpPr>
            <p:cNvPr id="34" name="Line 28"/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5" name="Line 29"/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6" name="Line 30"/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7" name="Line 31"/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8" name="Line 32"/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39" name="Line 33"/>
          <p:cNvSpPr>
            <a:spLocks noChangeAspect="1" noChangeShapeType="1"/>
          </p:cNvSpPr>
          <p:nvPr/>
        </p:nvSpPr>
        <p:spPr bwMode="auto">
          <a:xfrm>
            <a:off x="3151271" y="3300287"/>
            <a:ext cx="0" cy="35961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0" name="Line 34"/>
          <p:cNvSpPr>
            <a:spLocks noChangeAspect="1" noChangeShapeType="1"/>
          </p:cNvSpPr>
          <p:nvPr/>
        </p:nvSpPr>
        <p:spPr bwMode="auto">
          <a:xfrm>
            <a:off x="4859421" y="3300287"/>
            <a:ext cx="0" cy="35961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41" name="Group 35"/>
          <p:cNvGrpSpPr>
            <a:grpSpLocks noChangeAspect="1"/>
          </p:cNvGrpSpPr>
          <p:nvPr/>
        </p:nvGrpSpPr>
        <p:grpSpPr bwMode="auto">
          <a:xfrm>
            <a:off x="4409908" y="3569994"/>
            <a:ext cx="449513" cy="359611"/>
            <a:chOff x="4032" y="2544"/>
            <a:chExt cx="240" cy="192"/>
          </a:xfrm>
        </p:grpSpPr>
        <p:sp>
          <p:nvSpPr>
            <p:cNvPr id="42" name="Line 36"/>
            <p:cNvSpPr>
              <a:spLocks noChangeAspect="1" noChangeShapeType="1"/>
            </p:cNvSpPr>
            <p:nvPr/>
          </p:nvSpPr>
          <p:spPr bwMode="auto">
            <a:xfrm>
              <a:off x="417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3" name="Line 37"/>
            <p:cNvSpPr>
              <a:spLocks noChangeAspect="1" noChangeShapeType="1"/>
            </p:cNvSpPr>
            <p:nvPr/>
          </p:nvSpPr>
          <p:spPr bwMode="auto">
            <a:xfrm>
              <a:off x="4128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4" name="Line 38"/>
            <p:cNvSpPr>
              <a:spLocks noChangeAspect="1" noChangeShapeType="1"/>
            </p:cNvSpPr>
            <p:nvPr/>
          </p:nvSpPr>
          <p:spPr bwMode="auto">
            <a:xfrm>
              <a:off x="4176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5" name="Line 39"/>
            <p:cNvSpPr>
              <a:spLocks noChangeAspect="1" noChangeShapeType="1"/>
            </p:cNvSpPr>
            <p:nvPr/>
          </p:nvSpPr>
          <p:spPr bwMode="auto">
            <a:xfrm>
              <a:off x="4176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6" name="Line 40"/>
            <p:cNvSpPr>
              <a:spLocks noChangeAspect="1" noChangeShapeType="1"/>
            </p:cNvSpPr>
            <p:nvPr/>
          </p:nvSpPr>
          <p:spPr bwMode="auto">
            <a:xfrm>
              <a:off x="4032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47" name="Line 41"/>
          <p:cNvSpPr>
            <a:spLocks noChangeAspect="1" noChangeShapeType="1"/>
          </p:cNvSpPr>
          <p:nvPr/>
        </p:nvSpPr>
        <p:spPr bwMode="auto">
          <a:xfrm>
            <a:off x="4320005" y="3300287"/>
            <a:ext cx="53941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8" name="Line 42"/>
          <p:cNvSpPr>
            <a:spLocks noChangeAspect="1" noChangeShapeType="1"/>
          </p:cNvSpPr>
          <p:nvPr/>
        </p:nvSpPr>
        <p:spPr bwMode="auto">
          <a:xfrm flipV="1">
            <a:off x="3600784" y="3300287"/>
            <a:ext cx="719221" cy="4495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9" name="Line 43"/>
          <p:cNvSpPr>
            <a:spLocks noChangeAspect="1" noChangeShapeType="1"/>
          </p:cNvSpPr>
          <p:nvPr/>
        </p:nvSpPr>
        <p:spPr bwMode="auto">
          <a:xfrm>
            <a:off x="3690687" y="3300287"/>
            <a:ext cx="719221" cy="4495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0" name="Line 44"/>
          <p:cNvSpPr>
            <a:spLocks noChangeAspect="1" noChangeShapeType="1"/>
          </p:cNvSpPr>
          <p:nvPr/>
        </p:nvSpPr>
        <p:spPr bwMode="auto">
          <a:xfrm>
            <a:off x="3151271" y="4379118"/>
            <a:ext cx="1708150" cy="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1" name="Line 45"/>
          <p:cNvSpPr>
            <a:spLocks noChangeAspect="1" noChangeShapeType="1"/>
          </p:cNvSpPr>
          <p:nvPr/>
        </p:nvSpPr>
        <p:spPr bwMode="auto">
          <a:xfrm>
            <a:off x="3151271" y="3839702"/>
            <a:ext cx="0" cy="539416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2" name="Line 46"/>
          <p:cNvSpPr>
            <a:spLocks noChangeAspect="1" noChangeShapeType="1"/>
          </p:cNvSpPr>
          <p:nvPr/>
        </p:nvSpPr>
        <p:spPr bwMode="auto">
          <a:xfrm>
            <a:off x="4859421" y="3839702"/>
            <a:ext cx="0" cy="539416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3" name="Line 47"/>
          <p:cNvSpPr>
            <a:spLocks noChangeAspect="1" noChangeShapeType="1"/>
          </p:cNvSpPr>
          <p:nvPr/>
        </p:nvSpPr>
        <p:spPr bwMode="auto">
          <a:xfrm>
            <a:off x="4859421" y="2940676"/>
            <a:ext cx="0" cy="35961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56" name="Group 50"/>
          <p:cNvGrpSpPr/>
          <p:nvPr/>
        </p:nvGrpSpPr>
        <p:grpSpPr bwMode="auto">
          <a:xfrm>
            <a:off x="2521953" y="2848905"/>
            <a:ext cx="2968660" cy="451387"/>
            <a:chOff x="720" y="1727"/>
            <a:chExt cx="1585" cy="241"/>
          </a:xfrm>
        </p:grpSpPr>
        <p:grpSp>
          <p:nvGrpSpPr>
            <p:cNvPr id="57" name="Group 51"/>
            <p:cNvGrpSpPr>
              <a:grpSpLocks noChangeAspect="1"/>
            </p:cNvGrpSpPr>
            <p:nvPr/>
          </p:nvGrpSpPr>
          <p:grpSpPr bwMode="auto">
            <a:xfrm rot="16200000" flipV="1">
              <a:off x="696" y="1752"/>
              <a:ext cx="240" cy="192"/>
              <a:chOff x="3360" y="2544"/>
              <a:chExt cx="240" cy="192"/>
            </a:xfrm>
          </p:grpSpPr>
          <p:sp>
            <p:nvSpPr>
              <p:cNvPr id="64" name="Line 52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5" name="Line 53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6" name="Line 54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7" name="Line 55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8" name="Line 56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58" name="Group 57"/>
            <p:cNvGrpSpPr>
              <a:grpSpLocks noChangeAspect="1"/>
            </p:cNvGrpSpPr>
            <p:nvPr/>
          </p:nvGrpSpPr>
          <p:grpSpPr bwMode="auto">
            <a:xfrm rot="16200000" flipV="1">
              <a:off x="2088" y="1752"/>
              <a:ext cx="241" cy="192"/>
              <a:chOff x="3360" y="2544"/>
              <a:chExt cx="241" cy="192"/>
            </a:xfrm>
          </p:grpSpPr>
          <p:sp>
            <p:nvSpPr>
              <p:cNvPr id="59" name="Line 58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0" name="Line 59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1" name="Line 60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2" name="Line 61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3" name="Line 62"/>
              <p:cNvSpPr>
                <a:spLocks noChangeAspect="1" noChangeShapeType="1"/>
              </p:cNvSpPr>
              <p:nvPr/>
            </p:nvSpPr>
            <p:spPr bwMode="auto">
              <a:xfrm>
                <a:off x="3505" y="2641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69" name="Group 63"/>
          <p:cNvGrpSpPr/>
          <p:nvPr/>
        </p:nvGrpSpPr>
        <p:grpSpPr bwMode="auto">
          <a:xfrm>
            <a:off x="2432050" y="3300287"/>
            <a:ext cx="179805" cy="2157663"/>
            <a:chOff x="672" y="1968"/>
            <a:chExt cx="96" cy="1152"/>
          </a:xfrm>
        </p:grpSpPr>
        <p:sp>
          <p:nvSpPr>
            <p:cNvPr id="70" name="Line 64"/>
            <p:cNvSpPr>
              <a:spLocks noChangeShapeType="1"/>
            </p:cNvSpPr>
            <p:nvPr/>
          </p:nvSpPr>
          <p:spPr bwMode="auto">
            <a:xfrm>
              <a:off x="672" y="1968"/>
              <a:ext cx="0" cy="11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1" name="Line 65"/>
            <p:cNvSpPr>
              <a:spLocks noChangeShapeType="1"/>
            </p:cNvSpPr>
            <p:nvPr/>
          </p:nvSpPr>
          <p:spPr bwMode="auto">
            <a:xfrm flipH="1">
              <a:off x="672" y="196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72" name="Group 66"/>
          <p:cNvGrpSpPr/>
          <p:nvPr/>
        </p:nvGrpSpPr>
        <p:grpSpPr bwMode="auto">
          <a:xfrm>
            <a:off x="5398837" y="3300287"/>
            <a:ext cx="179805" cy="2157663"/>
            <a:chOff x="2256" y="1968"/>
            <a:chExt cx="96" cy="1152"/>
          </a:xfrm>
        </p:grpSpPr>
        <p:sp>
          <p:nvSpPr>
            <p:cNvPr id="73" name="Line 67"/>
            <p:cNvSpPr>
              <a:spLocks noChangeShapeType="1"/>
            </p:cNvSpPr>
            <p:nvPr/>
          </p:nvSpPr>
          <p:spPr bwMode="auto">
            <a:xfrm>
              <a:off x="2352" y="1968"/>
              <a:ext cx="0" cy="11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4" name="Line 68"/>
            <p:cNvSpPr>
              <a:spLocks noChangeShapeType="1"/>
            </p:cNvSpPr>
            <p:nvPr/>
          </p:nvSpPr>
          <p:spPr bwMode="auto">
            <a:xfrm flipH="1">
              <a:off x="2256" y="196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75" name="Group 69"/>
          <p:cNvGrpSpPr/>
          <p:nvPr/>
        </p:nvGrpSpPr>
        <p:grpSpPr bwMode="auto">
          <a:xfrm>
            <a:off x="3960395" y="4379118"/>
            <a:ext cx="89903" cy="269708"/>
            <a:chOff x="3744" y="2880"/>
            <a:chExt cx="96" cy="288"/>
          </a:xfrm>
        </p:grpSpPr>
        <p:sp>
          <p:nvSpPr>
            <p:cNvPr id="76" name="Line 70"/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rgbClr val="008000"/>
                </a:solidFill>
                <a:latin typeface="+mn-ea"/>
              </a:endParaRPr>
            </a:p>
          </p:txBody>
        </p:sp>
        <p:sp>
          <p:nvSpPr>
            <p:cNvPr id="77" name="Oval 71"/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noFill/>
            <a:ln w="19050" algn="ctr">
              <a:solidFill>
                <a:srgbClr val="008000"/>
              </a:solidFill>
              <a:round/>
            </a:ln>
          </p:spPr>
          <p:txBody>
            <a:bodyPr wrap="none" anchor="ctr"/>
            <a:lstStyle/>
            <a:p>
              <a:pPr algn="r"/>
              <a:endParaRPr lang="zh-CN" altLang="zh-CN">
                <a:solidFill>
                  <a:srgbClr val="008000"/>
                </a:solidFill>
                <a:latin typeface="+mn-ea"/>
              </a:endParaRPr>
            </a:p>
          </p:txBody>
        </p:sp>
      </p:grpSp>
      <p:grpSp>
        <p:nvGrpSpPr>
          <p:cNvPr id="78" name="Group 72"/>
          <p:cNvGrpSpPr/>
          <p:nvPr/>
        </p:nvGrpSpPr>
        <p:grpSpPr bwMode="auto">
          <a:xfrm flipV="1">
            <a:off x="3960395" y="2131552"/>
            <a:ext cx="89903" cy="269708"/>
            <a:chOff x="3744" y="2880"/>
            <a:chExt cx="96" cy="288"/>
          </a:xfrm>
        </p:grpSpPr>
        <p:sp>
          <p:nvSpPr>
            <p:cNvPr id="79" name="Line 73"/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80" name="Oval 74"/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rgbClr val="FF0000"/>
              </a:solidFill>
              <a:round/>
            </a:ln>
          </p:spPr>
          <p:txBody>
            <a:bodyPr rot="10800000" wrap="none" anchor="ctr"/>
            <a:lstStyle/>
            <a:p>
              <a:pPr algn="r"/>
              <a:endParaRPr lang="zh-CN" altLang="zh-CN">
                <a:latin typeface="+mn-ea"/>
              </a:endParaRPr>
            </a:p>
          </p:txBody>
        </p:sp>
      </p:grpSp>
      <p:sp>
        <p:nvSpPr>
          <p:cNvPr id="81" name="Line 75"/>
          <p:cNvSpPr>
            <a:spLocks noChangeShapeType="1"/>
          </p:cNvSpPr>
          <p:nvPr/>
        </p:nvSpPr>
        <p:spPr bwMode="auto">
          <a:xfrm>
            <a:off x="2701758" y="1771942"/>
            <a:ext cx="0" cy="107883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82" name="Line 76"/>
          <p:cNvSpPr>
            <a:spLocks noChangeShapeType="1"/>
          </p:cNvSpPr>
          <p:nvPr/>
        </p:nvSpPr>
        <p:spPr bwMode="auto">
          <a:xfrm>
            <a:off x="5308934" y="1771942"/>
            <a:ext cx="0" cy="107883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83" name="Group 77"/>
          <p:cNvGrpSpPr/>
          <p:nvPr/>
        </p:nvGrpSpPr>
        <p:grpSpPr bwMode="auto">
          <a:xfrm>
            <a:off x="2432050" y="5368047"/>
            <a:ext cx="3146592" cy="359611"/>
            <a:chOff x="672" y="3072"/>
            <a:chExt cx="1680" cy="192"/>
          </a:xfrm>
        </p:grpSpPr>
        <p:grpSp>
          <p:nvGrpSpPr>
            <p:cNvPr id="84" name="Group 78"/>
            <p:cNvGrpSpPr>
              <a:grpSpLocks noChangeAspect="1"/>
            </p:cNvGrpSpPr>
            <p:nvPr/>
          </p:nvGrpSpPr>
          <p:grpSpPr bwMode="auto">
            <a:xfrm>
              <a:off x="672" y="3072"/>
              <a:ext cx="240" cy="192"/>
              <a:chOff x="3360" y="2544"/>
              <a:chExt cx="240" cy="192"/>
            </a:xfrm>
          </p:grpSpPr>
          <p:sp>
            <p:nvSpPr>
              <p:cNvPr id="91" name="Line 79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2" name="Line 80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3" name="Line 81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4" name="Line 82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5" name="Line 83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85" name="Group 84"/>
            <p:cNvGrpSpPr>
              <a:grpSpLocks noChangeAspect="1"/>
            </p:cNvGrpSpPr>
            <p:nvPr/>
          </p:nvGrpSpPr>
          <p:grpSpPr bwMode="auto">
            <a:xfrm>
              <a:off x="2112" y="3072"/>
              <a:ext cx="240" cy="192"/>
              <a:chOff x="4032" y="2544"/>
              <a:chExt cx="240" cy="192"/>
            </a:xfrm>
          </p:grpSpPr>
          <p:sp>
            <p:nvSpPr>
              <p:cNvPr id="86" name="Line 85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7" name="Line 86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8" name="Line 87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9" name="Line 88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0" name="Line 89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96" name="Line 90"/>
          <p:cNvSpPr>
            <a:spLocks noChangeShapeType="1"/>
          </p:cNvSpPr>
          <p:nvPr/>
        </p:nvSpPr>
        <p:spPr bwMode="auto">
          <a:xfrm>
            <a:off x="2881563" y="5547852"/>
            <a:ext cx="224756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97" name="Group 91"/>
          <p:cNvGrpSpPr/>
          <p:nvPr/>
        </p:nvGrpSpPr>
        <p:grpSpPr bwMode="auto">
          <a:xfrm>
            <a:off x="2432050" y="5637755"/>
            <a:ext cx="3146592" cy="629318"/>
            <a:chOff x="672" y="3216"/>
            <a:chExt cx="1680" cy="336"/>
          </a:xfrm>
        </p:grpSpPr>
        <p:sp>
          <p:nvSpPr>
            <p:cNvPr id="98" name="Line 92"/>
            <p:cNvSpPr>
              <a:spLocks noChangeShapeType="1"/>
            </p:cNvSpPr>
            <p:nvPr/>
          </p:nvSpPr>
          <p:spPr bwMode="auto">
            <a:xfrm>
              <a:off x="672" y="3216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99" name="Line 93"/>
            <p:cNvSpPr>
              <a:spLocks noChangeShapeType="1"/>
            </p:cNvSpPr>
            <p:nvPr/>
          </p:nvSpPr>
          <p:spPr bwMode="auto">
            <a:xfrm>
              <a:off x="2352" y="3216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00" name="Line 94"/>
          <p:cNvSpPr>
            <a:spLocks noChangeShapeType="1"/>
          </p:cNvSpPr>
          <p:nvPr/>
        </p:nvSpPr>
        <p:spPr bwMode="auto">
          <a:xfrm>
            <a:off x="3960395" y="5547852"/>
            <a:ext cx="0" cy="71922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01" name="Rectangle 95"/>
          <p:cNvSpPr>
            <a:spLocks noChangeArrowheads="1"/>
          </p:cNvSpPr>
          <p:nvPr/>
        </p:nvSpPr>
        <p:spPr bwMode="auto">
          <a:xfrm>
            <a:off x="3510882" y="3839702"/>
            <a:ext cx="269708" cy="359611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1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02" name="Rectangle 96"/>
          <p:cNvSpPr>
            <a:spLocks noChangeArrowheads="1"/>
          </p:cNvSpPr>
          <p:nvPr/>
        </p:nvSpPr>
        <p:spPr bwMode="auto">
          <a:xfrm>
            <a:off x="4320005" y="3839702"/>
            <a:ext cx="269708" cy="359611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2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03" name="Rectangle 97"/>
          <p:cNvSpPr>
            <a:spLocks noChangeArrowheads="1"/>
          </p:cNvSpPr>
          <p:nvPr/>
        </p:nvSpPr>
        <p:spPr bwMode="auto">
          <a:xfrm>
            <a:off x="2521953" y="3300287"/>
            <a:ext cx="269708" cy="359611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5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04" name="Rectangle 98"/>
          <p:cNvSpPr>
            <a:spLocks noChangeArrowheads="1"/>
          </p:cNvSpPr>
          <p:nvPr/>
        </p:nvSpPr>
        <p:spPr bwMode="auto">
          <a:xfrm>
            <a:off x="2701758" y="5098339"/>
            <a:ext cx="269708" cy="359611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latin typeface="+mn-ea"/>
              </a:rPr>
              <a:t>T</a:t>
            </a:r>
            <a:r>
              <a:rPr lang="en-US" altLang="zh-CN" sz="1600" baseline="-25000" dirty="0">
                <a:latin typeface="+mn-ea"/>
              </a:rPr>
              <a:t>7</a:t>
            </a:r>
            <a:endParaRPr lang="en-US" altLang="zh-CN" sz="1600" dirty="0">
              <a:latin typeface="+mn-ea"/>
            </a:endParaRPr>
          </a:p>
        </p:txBody>
      </p:sp>
      <p:sp>
        <p:nvSpPr>
          <p:cNvPr id="105" name="Rectangle 99"/>
          <p:cNvSpPr>
            <a:spLocks noChangeArrowheads="1"/>
          </p:cNvSpPr>
          <p:nvPr/>
        </p:nvSpPr>
        <p:spPr bwMode="auto">
          <a:xfrm>
            <a:off x="5039226" y="5098339"/>
            <a:ext cx="269708" cy="359611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latin typeface="+mn-ea"/>
              </a:rPr>
              <a:t>T</a:t>
            </a:r>
            <a:r>
              <a:rPr lang="en-US" altLang="zh-CN" sz="1600" baseline="-25000" dirty="0">
                <a:latin typeface="+mn-ea"/>
              </a:rPr>
              <a:t>8</a:t>
            </a:r>
            <a:endParaRPr lang="en-US" altLang="zh-CN" sz="1600" dirty="0">
              <a:latin typeface="+mn-ea"/>
            </a:endParaRPr>
          </a:p>
        </p:txBody>
      </p:sp>
      <p:sp>
        <p:nvSpPr>
          <p:cNvPr id="106" name="Rectangle 100"/>
          <p:cNvSpPr>
            <a:spLocks noChangeArrowheads="1"/>
          </p:cNvSpPr>
          <p:nvPr/>
        </p:nvSpPr>
        <p:spPr bwMode="auto">
          <a:xfrm>
            <a:off x="5308934" y="3300287"/>
            <a:ext cx="269708" cy="359611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6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07" name="Rectangle 101"/>
          <p:cNvSpPr>
            <a:spLocks noChangeArrowheads="1"/>
          </p:cNvSpPr>
          <p:nvPr/>
        </p:nvSpPr>
        <p:spPr bwMode="auto">
          <a:xfrm>
            <a:off x="4050297" y="1861846"/>
            <a:ext cx="854075" cy="543162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V</a:t>
            </a:r>
            <a:r>
              <a:rPr lang="en-US" altLang="zh-CN" sz="1600" baseline="-25000" dirty="0">
                <a:solidFill>
                  <a:srgbClr val="FF0000"/>
                </a:solidFill>
                <a:latin typeface="+mn-ea"/>
              </a:rPr>
              <a:t>DD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(5V)</a:t>
            </a:r>
          </a:p>
        </p:txBody>
      </p:sp>
      <p:sp>
        <p:nvSpPr>
          <p:cNvPr id="108" name="Rectangle 102"/>
          <p:cNvSpPr>
            <a:spLocks noChangeArrowheads="1"/>
          </p:cNvSpPr>
          <p:nvPr/>
        </p:nvSpPr>
        <p:spPr bwMode="auto">
          <a:xfrm>
            <a:off x="4050297" y="5997365"/>
            <a:ext cx="404562" cy="269708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solidFill>
                  <a:srgbClr val="0000FF"/>
                </a:solidFill>
                <a:latin typeface="+mn-ea"/>
              </a:rPr>
              <a:t>Y</a:t>
            </a:r>
          </a:p>
        </p:txBody>
      </p:sp>
      <p:sp>
        <p:nvSpPr>
          <p:cNvPr id="109" name="Rectangle 103"/>
          <p:cNvSpPr>
            <a:spLocks noChangeArrowheads="1"/>
          </p:cNvSpPr>
          <p:nvPr/>
        </p:nvSpPr>
        <p:spPr bwMode="auto">
          <a:xfrm>
            <a:off x="1216825" y="1947449"/>
            <a:ext cx="719222" cy="53941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solidFill>
                  <a:srgbClr val="0000FF"/>
                </a:solidFill>
                <a:latin typeface="+mn-ea"/>
              </a:rPr>
              <a:t>X</a:t>
            </a:r>
            <a:r>
              <a:rPr lang="zh-CN" altLang="en-US" sz="1600" dirty="0">
                <a:solidFill>
                  <a:srgbClr val="0000FF"/>
                </a:solidFill>
                <a:latin typeface="+mn-ea"/>
              </a:rPr>
              <a:t>地址译码线</a:t>
            </a:r>
          </a:p>
        </p:txBody>
      </p:sp>
      <p:sp>
        <p:nvSpPr>
          <p:cNvPr id="110" name="Rectangle 104"/>
          <p:cNvSpPr>
            <a:spLocks noChangeArrowheads="1"/>
          </p:cNvSpPr>
          <p:nvPr/>
        </p:nvSpPr>
        <p:spPr bwMode="auto">
          <a:xfrm>
            <a:off x="2477001" y="5997365"/>
            <a:ext cx="404562" cy="269708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solidFill>
                  <a:srgbClr val="0000FF"/>
                </a:solidFill>
                <a:latin typeface="+mn-ea"/>
              </a:rPr>
              <a:t>I/O</a:t>
            </a:r>
          </a:p>
        </p:txBody>
      </p:sp>
      <p:sp>
        <p:nvSpPr>
          <p:cNvPr id="111" name="Rectangle 125"/>
          <p:cNvSpPr>
            <a:spLocks noChangeArrowheads="1"/>
          </p:cNvSpPr>
          <p:nvPr/>
        </p:nvSpPr>
        <p:spPr bwMode="auto">
          <a:xfrm>
            <a:off x="2881563" y="3300287"/>
            <a:ext cx="269708" cy="359611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solidFill>
                  <a:srgbClr val="C00000"/>
                </a:solidFill>
                <a:latin typeface="+mn-ea"/>
              </a:rPr>
              <a:t>A</a:t>
            </a:r>
          </a:p>
        </p:txBody>
      </p:sp>
      <p:sp>
        <p:nvSpPr>
          <p:cNvPr id="112" name="Rectangle 126"/>
          <p:cNvSpPr>
            <a:spLocks noChangeArrowheads="1"/>
          </p:cNvSpPr>
          <p:nvPr/>
        </p:nvSpPr>
        <p:spPr bwMode="auto">
          <a:xfrm>
            <a:off x="4949324" y="3300287"/>
            <a:ext cx="269708" cy="359611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solidFill>
                  <a:srgbClr val="240CD2"/>
                </a:solidFill>
                <a:latin typeface="+mn-ea"/>
              </a:rPr>
              <a:t>B</a:t>
            </a:r>
          </a:p>
        </p:txBody>
      </p:sp>
      <p:sp>
        <p:nvSpPr>
          <p:cNvPr id="113" name="Rectangle 127"/>
          <p:cNvSpPr>
            <a:spLocks noChangeArrowheads="1"/>
          </p:cNvSpPr>
          <p:nvPr/>
        </p:nvSpPr>
        <p:spPr bwMode="auto">
          <a:xfrm>
            <a:off x="2521953" y="4738729"/>
            <a:ext cx="269708" cy="359611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latin typeface="+mn-ea"/>
              </a:rPr>
              <a:t>D</a:t>
            </a:r>
          </a:p>
        </p:txBody>
      </p:sp>
      <p:grpSp>
        <p:nvGrpSpPr>
          <p:cNvPr id="114" name="组合 113"/>
          <p:cNvGrpSpPr/>
          <p:nvPr/>
        </p:nvGrpSpPr>
        <p:grpSpPr>
          <a:xfrm>
            <a:off x="1940600" y="3656889"/>
            <a:ext cx="1030866" cy="2610184"/>
            <a:chOff x="1940600" y="3450055"/>
            <a:chExt cx="1030866" cy="2610184"/>
          </a:xfrm>
        </p:grpSpPr>
        <p:sp>
          <p:nvSpPr>
            <p:cNvPr id="115" name="Line 128"/>
            <p:cNvSpPr>
              <a:spLocks noChangeShapeType="1"/>
            </p:cNvSpPr>
            <p:nvPr/>
          </p:nvSpPr>
          <p:spPr bwMode="auto">
            <a:xfrm flipH="1">
              <a:off x="1982537" y="3469105"/>
              <a:ext cx="98892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sysDot"/>
              <a:round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16" name="Line 129"/>
            <p:cNvSpPr>
              <a:spLocks noChangeShapeType="1"/>
            </p:cNvSpPr>
            <p:nvPr/>
          </p:nvSpPr>
          <p:spPr bwMode="auto">
            <a:xfrm>
              <a:off x="1940600" y="3450055"/>
              <a:ext cx="0" cy="261018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sysDot"/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17" name="Line 130"/>
          <p:cNvSpPr>
            <a:spLocks noChangeShapeType="1"/>
          </p:cNvSpPr>
          <p:nvPr/>
        </p:nvSpPr>
        <p:spPr bwMode="auto">
          <a:xfrm>
            <a:off x="1727813" y="1771942"/>
            <a:ext cx="3865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18" name="Line 131"/>
          <p:cNvSpPr>
            <a:spLocks noChangeShapeType="1"/>
          </p:cNvSpPr>
          <p:nvPr/>
        </p:nvSpPr>
        <p:spPr bwMode="auto">
          <a:xfrm>
            <a:off x="2701758" y="1771942"/>
            <a:ext cx="0" cy="107883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19" name="Line 132"/>
          <p:cNvSpPr>
            <a:spLocks noChangeShapeType="1"/>
          </p:cNvSpPr>
          <p:nvPr/>
        </p:nvSpPr>
        <p:spPr bwMode="auto">
          <a:xfrm>
            <a:off x="5308934" y="1771942"/>
            <a:ext cx="0" cy="107883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432050" y="3286353"/>
            <a:ext cx="3146592" cy="2167088"/>
            <a:chOff x="2432050" y="3290862"/>
            <a:chExt cx="3146592" cy="2167088"/>
          </a:xfrm>
        </p:grpSpPr>
        <p:grpSp>
          <p:nvGrpSpPr>
            <p:cNvPr id="3" name="组合 2"/>
            <p:cNvGrpSpPr/>
            <p:nvPr/>
          </p:nvGrpSpPr>
          <p:grpSpPr>
            <a:xfrm>
              <a:off x="2432050" y="3300287"/>
              <a:ext cx="706689" cy="2157663"/>
              <a:chOff x="2432050" y="3300287"/>
              <a:chExt cx="706689" cy="2157663"/>
            </a:xfrm>
          </p:grpSpPr>
          <p:sp>
            <p:nvSpPr>
              <p:cNvPr id="54" name="Line 48"/>
              <p:cNvSpPr>
                <a:spLocks noChangeAspect="1" noChangeShapeType="1"/>
              </p:cNvSpPr>
              <p:nvPr/>
            </p:nvSpPr>
            <p:spPr bwMode="auto">
              <a:xfrm>
                <a:off x="2779128" y="3300287"/>
                <a:ext cx="359611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round/>
                <a:tailEnd type="oval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grpSp>
            <p:nvGrpSpPr>
              <p:cNvPr id="120" name="Group 133"/>
              <p:cNvGrpSpPr/>
              <p:nvPr/>
            </p:nvGrpSpPr>
            <p:grpSpPr bwMode="auto">
              <a:xfrm>
                <a:off x="2432050" y="3300287"/>
                <a:ext cx="179805" cy="2157663"/>
                <a:chOff x="672" y="1968"/>
                <a:chExt cx="96" cy="1152"/>
              </a:xfrm>
            </p:grpSpPr>
            <p:sp>
              <p:nvSpPr>
                <p:cNvPr id="121" name="Line 134"/>
                <p:cNvSpPr>
                  <a:spLocks noChangeShapeType="1"/>
                </p:cNvSpPr>
                <p:nvPr/>
              </p:nvSpPr>
              <p:spPr bwMode="auto">
                <a:xfrm>
                  <a:off x="672" y="1968"/>
                  <a:ext cx="0" cy="1152"/>
                </a:xfrm>
                <a:prstGeom prst="line">
                  <a:avLst/>
                </a:prstGeom>
                <a:noFill/>
                <a:ln w="38100" cap="sq">
                  <a:solidFill>
                    <a:srgbClr val="C00000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22" name="Line 135"/>
                <p:cNvSpPr>
                  <a:spLocks noChangeShapeType="1"/>
                </p:cNvSpPr>
                <p:nvPr/>
              </p:nvSpPr>
              <p:spPr bwMode="auto">
                <a:xfrm flipH="1">
                  <a:off x="672" y="1968"/>
                  <a:ext cx="96" cy="0"/>
                </a:xfrm>
                <a:prstGeom prst="line">
                  <a:avLst/>
                </a:prstGeom>
                <a:noFill/>
                <a:ln w="38100" cap="sq">
                  <a:solidFill>
                    <a:srgbClr val="C00000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grpSp>
          <p:nvGrpSpPr>
            <p:cNvPr id="4" name="组合 3"/>
            <p:cNvGrpSpPr/>
            <p:nvPr/>
          </p:nvGrpSpPr>
          <p:grpSpPr>
            <a:xfrm>
              <a:off x="4859421" y="3290862"/>
              <a:ext cx="719221" cy="2167088"/>
              <a:chOff x="4859421" y="3290862"/>
              <a:chExt cx="719221" cy="2167088"/>
            </a:xfrm>
          </p:grpSpPr>
          <p:sp>
            <p:nvSpPr>
              <p:cNvPr id="55" name="Line 49"/>
              <p:cNvSpPr>
                <a:spLocks noChangeAspect="1" noChangeShapeType="1"/>
              </p:cNvSpPr>
              <p:nvPr/>
            </p:nvSpPr>
            <p:spPr bwMode="auto">
              <a:xfrm>
                <a:off x="4859421" y="3290862"/>
                <a:ext cx="359611" cy="0"/>
              </a:xfrm>
              <a:prstGeom prst="line">
                <a:avLst/>
              </a:prstGeom>
              <a:noFill/>
              <a:ln w="38100" cap="sq">
                <a:solidFill>
                  <a:srgbClr val="2513CB"/>
                </a:solidFill>
                <a:miter lim="800000"/>
                <a:headEnd type="oval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grpSp>
            <p:nvGrpSpPr>
              <p:cNvPr id="123" name="Group 136"/>
              <p:cNvGrpSpPr/>
              <p:nvPr/>
            </p:nvGrpSpPr>
            <p:grpSpPr bwMode="auto">
              <a:xfrm>
                <a:off x="5398837" y="3300287"/>
                <a:ext cx="179805" cy="2157663"/>
                <a:chOff x="2256" y="1968"/>
                <a:chExt cx="96" cy="1152"/>
              </a:xfrm>
            </p:grpSpPr>
            <p:sp>
              <p:nvSpPr>
                <p:cNvPr id="124" name="Line 137"/>
                <p:cNvSpPr>
                  <a:spLocks noChangeShapeType="1"/>
                </p:cNvSpPr>
                <p:nvPr/>
              </p:nvSpPr>
              <p:spPr bwMode="auto">
                <a:xfrm>
                  <a:off x="2352" y="1968"/>
                  <a:ext cx="0" cy="1152"/>
                </a:xfrm>
                <a:prstGeom prst="line">
                  <a:avLst/>
                </a:prstGeom>
                <a:noFill/>
                <a:ln w="38100" cap="sq">
                  <a:solidFill>
                    <a:srgbClr val="2513CB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25" name="Line 138"/>
                <p:cNvSpPr>
                  <a:spLocks noChangeShapeType="1"/>
                </p:cNvSpPr>
                <p:nvPr/>
              </p:nvSpPr>
              <p:spPr bwMode="auto">
                <a:xfrm flipH="1">
                  <a:off x="2256" y="1968"/>
                  <a:ext cx="96" cy="0"/>
                </a:xfrm>
                <a:prstGeom prst="line">
                  <a:avLst/>
                </a:prstGeom>
                <a:noFill/>
                <a:ln w="38100" cap="sq">
                  <a:solidFill>
                    <a:srgbClr val="2513CB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</p:grpSp>
      <p:sp>
        <p:nvSpPr>
          <p:cNvPr id="126" name="Line 139"/>
          <p:cNvSpPr>
            <a:spLocks noChangeShapeType="1"/>
          </p:cNvSpPr>
          <p:nvPr/>
        </p:nvSpPr>
        <p:spPr bwMode="auto">
          <a:xfrm>
            <a:off x="3960395" y="5547852"/>
            <a:ext cx="0" cy="71922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27" name="Line 140"/>
          <p:cNvSpPr>
            <a:spLocks noChangeShapeType="1"/>
          </p:cNvSpPr>
          <p:nvPr/>
        </p:nvSpPr>
        <p:spPr bwMode="auto">
          <a:xfrm>
            <a:off x="2881563" y="5547852"/>
            <a:ext cx="2247566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28" name="Group 141"/>
          <p:cNvGrpSpPr/>
          <p:nvPr/>
        </p:nvGrpSpPr>
        <p:grpSpPr bwMode="auto">
          <a:xfrm>
            <a:off x="2432050" y="5637755"/>
            <a:ext cx="3146592" cy="629318"/>
            <a:chOff x="672" y="3216"/>
            <a:chExt cx="1680" cy="336"/>
          </a:xfrm>
        </p:grpSpPr>
        <p:sp>
          <p:nvSpPr>
            <p:cNvPr id="129" name="Line 142"/>
            <p:cNvSpPr>
              <a:spLocks noChangeShapeType="1"/>
            </p:cNvSpPr>
            <p:nvPr/>
          </p:nvSpPr>
          <p:spPr bwMode="auto">
            <a:xfrm>
              <a:off x="672" y="3216"/>
              <a:ext cx="0" cy="336"/>
            </a:xfrm>
            <a:prstGeom prst="line">
              <a:avLst/>
            </a:prstGeom>
            <a:noFill/>
            <a:ln w="38100" cap="sq">
              <a:solidFill>
                <a:srgbClr val="C00000"/>
              </a:solidFill>
              <a:miter lim="800000"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30" name="Line 143"/>
            <p:cNvSpPr>
              <a:spLocks noChangeShapeType="1"/>
            </p:cNvSpPr>
            <p:nvPr/>
          </p:nvSpPr>
          <p:spPr bwMode="auto">
            <a:xfrm>
              <a:off x="2352" y="3216"/>
              <a:ext cx="0" cy="336"/>
            </a:xfrm>
            <a:prstGeom prst="line">
              <a:avLst/>
            </a:prstGeom>
            <a:noFill/>
            <a:ln w="38100" cap="sq">
              <a:solidFill>
                <a:srgbClr val="2513CB"/>
              </a:solidFill>
              <a:miter lim="800000"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31" name="Group 144"/>
          <p:cNvGrpSpPr/>
          <p:nvPr/>
        </p:nvGrpSpPr>
        <p:grpSpPr bwMode="auto">
          <a:xfrm>
            <a:off x="5308934" y="4738729"/>
            <a:ext cx="269708" cy="359611"/>
            <a:chOff x="5040" y="2688"/>
            <a:chExt cx="144" cy="192"/>
          </a:xfrm>
        </p:grpSpPr>
        <p:sp>
          <p:nvSpPr>
            <p:cNvPr id="132" name="Rectangle 145"/>
            <p:cNvSpPr>
              <a:spLocks noChangeArrowheads="1"/>
            </p:cNvSpPr>
            <p:nvPr/>
          </p:nvSpPr>
          <p:spPr bwMode="auto">
            <a:xfrm>
              <a:off x="5040" y="2688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dirty="0">
                  <a:latin typeface="+mn-ea"/>
                </a:rPr>
                <a:t>D</a:t>
              </a:r>
            </a:p>
          </p:txBody>
        </p:sp>
        <p:sp>
          <p:nvSpPr>
            <p:cNvPr id="133" name="Line 146"/>
            <p:cNvSpPr>
              <a:spLocks noChangeShapeType="1"/>
            </p:cNvSpPr>
            <p:nvPr/>
          </p:nvSpPr>
          <p:spPr bwMode="auto">
            <a:xfrm>
              <a:off x="504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34" name="Group 147"/>
          <p:cNvGrpSpPr/>
          <p:nvPr/>
        </p:nvGrpSpPr>
        <p:grpSpPr bwMode="auto">
          <a:xfrm>
            <a:off x="5171407" y="5997365"/>
            <a:ext cx="449513" cy="359611"/>
            <a:chOff x="5040" y="2688"/>
            <a:chExt cx="144" cy="192"/>
          </a:xfrm>
        </p:grpSpPr>
        <p:sp>
          <p:nvSpPr>
            <p:cNvPr id="135" name="Rectangle 148"/>
            <p:cNvSpPr>
              <a:spLocks noChangeArrowheads="1"/>
            </p:cNvSpPr>
            <p:nvPr/>
          </p:nvSpPr>
          <p:spPr bwMode="auto">
            <a:xfrm>
              <a:off x="5040" y="2688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dirty="0">
                  <a:solidFill>
                    <a:srgbClr val="D60093"/>
                  </a:solidFill>
                  <a:latin typeface="+mn-ea"/>
                </a:rPr>
                <a:t>I/O</a:t>
              </a:r>
            </a:p>
          </p:txBody>
        </p:sp>
        <p:sp>
          <p:nvSpPr>
            <p:cNvPr id="136" name="Line 149"/>
            <p:cNvSpPr>
              <a:spLocks noChangeShapeType="1"/>
            </p:cNvSpPr>
            <p:nvPr/>
          </p:nvSpPr>
          <p:spPr bwMode="auto">
            <a:xfrm>
              <a:off x="504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37" name="Group 50"/>
          <p:cNvGrpSpPr/>
          <p:nvPr/>
        </p:nvGrpSpPr>
        <p:grpSpPr bwMode="auto">
          <a:xfrm>
            <a:off x="2520079" y="2806763"/>
            <a:ext cx="2970533" cy="496338"/>
            <a:chOff x="720" y="1703"/>
            <a:chExt cx="1586" cy="265"/>
          </a:xfrm>
        </p:grpSpPr>
        <p:grpSp>
          <p:nvGrpSpPr>
            <p:cNvPr id="138" name="Group 51"/>
            <p:cNvGrpSpPr>
              <a:grpSpLocks noChangeAspect="1"/>
            </p:cNvGrpSpPr>
            <p:nvPr/>
          </p:nvGrpSpPr>
          <p:grpSpPr bwMode="auto">
            <a:xfrm rot="16200000" flipV="1">
              <a:off x="695" y="1751"/>
              <a:ext cx="242" cy="192"/>
              <a:chOff x="3360" y="2544"/>
              <a:chExt cx="242" cy="192"/>
            </a:xfrm>
          </p:grpSpPr>
          <p:sp>
            <p:nvSpPr>
              <p:cNvPr id="145" name="Line 52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46" name="Line 53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47" name="Line 54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48" name="Line 55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49" name="Line 56"/>
              <p:cNvSpPr>
                <a:spLocks noChangeAspect="1" noChangeShapeType="1"/>
              </p:cNvSpPr>
              <p:nvPr/>
            </p:nvSpPr>
            <p:spPr bwMode="auto">
              <a:xfrm>
                <a:off x="3504" y="2641"/>
                <a:ext cx="98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139" name="Group 57"/>
            <p:cNvGrpSpPr>
              <a:grpSpLocks noChangeAspect="1"/>
            </p:cNvGrpSpPr>
            <p:nvPr/>
          </p:nvGrpSpPr>
          <p:grpSpPr bwMode="auto">
            <a:xfrm rot="16200000" flipV="1">
              <a:off x="2073" y="1736"/>
              <a:ext cx="265" cy="200"/>
              <a:chOff x="3360" y="2543"/>
              <a:chExt cx="265" cy="200"/>
            </a:xfrm>
          </p:grpSpPr>
          <p:sp>
            <p:nvSpPr>
              <p:cNvPr id="140" name="Line 58"/>
              <p:cNvSpPr>
                <a:spLocks noChangeAspect="1" noChangeShapeType="1"/>
              </p:cNvSpPr>
              <p:nvPr/>
            </p:nvSpPr>
            <p:spPr bwMode="auto">
              <a:xfrm>
                <a:off x="3456" y="2543"/>
                <a:ext cx="0" cy="2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41" name="Line 59"/>
              <p:cNvSpPr>
                <a:spLocks noChangeAspect="1" noChangeShapeType="1"/>
              </p:cNvSpPr>
              <p:nvPr/>
            </p:nvSpPr>
            <p:spPr bwMode="auto">
              <a:xfrm>
                <a:off x="3507" y="2589"/>
                <a:ext cx="0" cy="9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42" name="Line 60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43" name="Line 61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44" name="Line 62"/>
              <p:cNvSpPr>
                <a:spLocks noChangeAspect="1" noChangeShapeType="1"/>
              </p:cNvSpPr>
              <p:nvPr/>
            </p:nvSpPr>
            <p:spPr bwMode="auto">
              <a:xfrm>
                <a:off x="3505" y="2638"/>
                <a:ext cx="12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150" name="Group 77"/>
          <p:cNvGrpSpPr/>
          <p:nvPr/>
        </p:nvGrpSpPr>
        <p:grpSpPr bwMode="auto">
          <a:xfrm>
            <a:off x="2432050" y="5367475"/>
            <a:ext cx="3146592" cy="359611"/>
            <a:chOff x="672" y="3072"/>
            <a:chExt cx="1680" cy="192"/>
          </a:xfrm>
        </p:grpSpPr>
        <p:grpSp>
          <p:nvGrpSpPr>
            <p:cNvPr id="151" name="Group 78"/>
            <p:cNvGrpSpPr>
              <a:grpSpLocks noChangeAspect="1"/>
            </p:cNvGrpSpPr>
            <p:nvPr/>
          </p:nvGrpSpPr>
          <p:grpSpPr bwMode="auto">
            <a:xfrm>
              <a:off x="672" y="3072"/>
              <a:ext cx="240" cy="192"/>
              <a:chOff x="3360" y="2544"/>
              <a:chExt cx="240" cy="192"/>
            </a:xfrm>
          </p:grpSpPr>
          <p:sp>
            <p:nvSpPr>
              <p:cNvPr id="158" name="Line 79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9" name="Line 80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60" name="Line 81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61" name="Line 82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62" name="Line 83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152" name="Group 84"/>
            <p:cNvGrpSpPr>
              <a:grpSpLocks noChangeAspect="1"/>
            </p:cNvGrpSpPr>
            <p:nvPr/>
          </p:nvGrpSpPr>
          <p:grpSpPr bwMode="auto">
            <a:xfrm>
              <a:off x="2112" y="3072"/>
              <a:ext cx="240" cy="192"/>
              <a:chOff x="4032" y="2544"/>
              <a:chExt cx="240" cy="192"/>
            </a:xfrm>
          </p:grpSpPr>
          <p:sp>
            <p:nvSpPr>
              <p:cNvPr id="153" name="Line 85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4" name="Line 86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5" name="Line 87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6" name="Line 88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7" name="Line 89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883426" y="2994940"/>
            <a:ext cx="4641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/>
              <a:t>读操作</a:t>
            </a:r>
          </a:p>
        </p:txBody>
      </p:sp>
      <p:sp>
        <p:nvSpPr>
          <p:cNvPr id="163" name="矩形 162"/>
          <p:cNvSpPr/>
          <p:nvPr/>
        </p:nvSpPr>
        <p:spPr>
          <a:xfrm>
            <a:off x="791285" y="859948"/>
            <a:ext cx="79061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1.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六管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SRAM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存储单元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(SRAM Cell—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1 bit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)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164" name="Line 65"/>
          <p:cNvSpPr>
            <a:spLocks noChangeShapeType="1"/>
          </p:cNvSpPr>
          <p:nvPr/>
        </p:nvSpPr>
        <p:spPr bwMode="auto">
          <a:xfrm flipH="1">
            <a:off x="2791660" y="3304270"/>
            <a:ext cx="360000" cy="0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65" name="Line 65"/>
          <p:cNvSpPr>
            <a:spLocks noChangeShapeType="1"/>
          </p:cNvSpPr>
          <p:nvPr/>
        </p:nvSpPr>
        <p:spPr bwMode="auto">
          <a:xfrm flipH="1">
            <a:off x="4858094" y="3300368"/>
            <a:ext cx="360000" cy="0"/>
          </a:xfrm>
          <a:prstGeom prst="line">
            <a:avLst/>
          </a:prstGeom>
          <a:noFill/>
          <a:ln w="19050">
            <a:solidFill>
              <a:srgbClr val="2513CB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66" name="Line 128"/>
          <p:cNvSpPr>
            <a:spLocks noChangeAspect="1" noChangeShapeType="1"/>
          </p:cNvSpPr>
          <p:nvPr/>
        </p:nvSpPr>
        <p:spPr bwMode="auto">
          <a:xfrm>
            <a:off x="3696379" y="3304820"/>
            <a:ext cx="711655" cy="444785"/>
          </a:xfrm>
          <a:prstGeom prst="line">
            <a:avLst/>
          </a:prstGeom>
          <a:noFill/>
          <a:ln w="28575" cap="sq">
            <a:solidFill>
              <a:srgbClr val="C00000"/>
            </a:solidFill>
            <a:miter lim="800000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67" name="Line 250"/>
          <p:cNvSpPr>
            <a:spLocks noChangeAspect="1" noChangeShapeType="1"/>
          </p:cNvSpPr>
          <p:nvPr/>
        </p:nvSpPr>
        <p:spPr bwMode="auto">
          <a:xfrm>
            <a:off x="3192379" y="3295878"/>
            <a:ext cx="504000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68" name="Line 250"/>
          <p:cNvSpPr>
            <a:spLocks noChangeAspect="1" noChangeShapeType="1"/>
          </p:cNvSpPr>
          <p:nvPr/>
        </p:nvSpPr>
        <p:spPr bwMode="auto">
          <a:xfrm>
            <a:off x="4401677" y="3755249"/>
            <a:ext cx="180000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69" name="Line 134"/>
          <p:cNvSpPr>
            <a:spLocks noChangeAspect="1" noChangeShapeType="1"/>
          </p:cNvSpPr>
          <p:nvPr/>
        </p:nvSpPr>
        <p:spPr bwMode="auto">
          <a:xfrm flipV="1">
            <a:off x="3606476" y="3286353"/>
            <a:ext cx="712029" cy="445018"/>
          </a:xfrm>
          <a:prstGeom prst="line">
            <a:avLst/>
          </a:prstGeom>
          <a:noFill/>
          <a:ln w="28575">
            <a:solidFill>
              <a:srgbClr val="008000"/>
            </a:solidFill>
            <a:miter lim="800000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70" name="Line 133"/>
          <p:cNvSpPr>
            <a:spLocks noChangeAspect="1" noChangeShapeType="1"/>
          </p:cNvSpPr>
          <p:nvPr/>
        </p:nvSpPr>
        <p:spPr bwMode="auto">
          <a:xfrm>
            <a:off x="4323733" y="3286353"/>
            <a:ext cx="466781" cy="0"/>
          </a:xfrm>
          <a:prstGeom prst="line">
            <a:avLst/>
          </a:prstGeom>
          <a:noFill/>
          <a:ln w="28575" cap="sq">
            <a:solidFill>
              <a:srgbClr val="008000"/>
            </a:solidFill>
            <a:miter lim="800000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71" name="Line 133"/>
          <p:cNvSpPr>
            <a:spLocks noChangeAspect="1" noChangeShapeType="1"/>
          </p:cNvSpPr>
          <p:nvPr/>
        </p:nvSpPr>
        <p:spPr bwMode="auto">
          <a:xfrm>
            <a:off x="3435658" y="3739519"/>
            <a:ext cx="180000" cy="0"/>
          </a:xfrm>
          <a:prstGeom prst="line">
            <a:avLst/>
          </a:prstGeom>
          <a:noFill/>
          <a:ln w="28575" cap="sq">
            <a:solidFill>
              <a:srgbClr val="008000"/>
            </a:solidFill>
            <a:miter lim="800000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17" grpId="0" animBg="1"/>
      <p:bldP spid="118" grpId="0" animBg="1"/>
      <p:bldP spid="119" grpId="0" animBg="1"/>
      <p:bldP spid="126" grpId="0" animBg="1"/>
      <p:bldP spid="1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5" y="183038"/>
            <a:ext cx="4052386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7.2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半导体存储器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411" name="Rectangle 33"/>
          <p:cNvSpPr txBox="1">
            <a:spLocks noChangeArrowheads="1"/>
          </p:cNvSpPr>
          <p:nvPr/>
        </p:nvSpPr>
        <p:spPr>
          <a:xfrm>
            <a:off x="1005793" y="4704599"/>
            <a:ext cx="2368777" cy="1475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000" b="1" dirty="0">
                <a:solidFill>
                  <a:srgbClr val="3333CC"/>
                </a:solidFill>
                <a:sym typeface="Wingdings" panose="05000000000000000000" pitchFamily="2" charset="2"/>
              </a:rPr>
              <a:t></a:t>
            </a:r>
            <a:r>
              <a:rPr lang="en-US" altLang="zh-CN" sz="2000" b="1" dirty="0"/>
              <a:t>X: </a:t>
            </a:r>
            <a:r>
              <a:rPr lang="zh-CN" altLang="en-US" sz="2000" b="1" dirty="0"/>
              <a:t>行选择线</a:t>
            </a:r>
            <a:endParaRPr lang="en-US" altLang="zh-CN" sz="2000" b="1" dirty="0"/>
          </a:p>
          <a:p>
            <a:pPr marL="0" indent="0">
              <a:buNone/>
              <a:defRPr/>
            </a:pPr>
            <a:r>
              <a:rPr lang="zh-CN" altLang="en-US" sz="2000" b="1" dirty="0">
                <a:solidFill>
                  <a:srgbClr val="3333CC"/>
                </a:solidFill>
                <a:sym typeface="Wingdings" panose="05000000000000000000" pitchFamily="2" charset="2"/>
              </a:rPr>
              <a:t></a:t>
            </a:r>
            <a:r>
              <a:rPr lang="en-US" altLang="zh-CN" sz="2000" b="1" dirty="0">
                <a:sym typeface="Wingdings" panose="05000000000000000000" pitchFamily="2" charset="2"/>
              </a:rPr>
              <a:t>Y: </a:t>
            </a:r>
            <a:r>
              <a:rPr lang="zh-CN" altLang="en-US" sz="2000" b="1" dirty="0">
                <a:sym typeface="Wingdings" panose="05000000000000000000" pitchFamily="2" charset="2"/>
              </a:rPr>
              <a:t>列选择</a:t>
            </a:r>
            <a:r>
              <a:rPr lang="zh-CN" altLang="en-US" sz="2000" b="1" dirty="0"/>
              <a:t>线</a:t>
            </a:r>
          </a:p>
          <a:p>
            <a:pPr marL="0" indent="0">
              <a:buNone/>
              <a:defRPr/>
            </a:pPr>
            <a:r>
              <a:rPr lang="zh-CN" altLang="en-US" sz="2000" b="1" dirty="0">
                <a:solidFill>
                  <a:srgbClr val="3333CC"/>
                </a:solidFill>
                <a:sym typeface="Wingdings" panose="05000000000000000000" pitchFamily="2" charset="2"/>
              </a:rPr>
              <a:t></a:t>
            </a:r>
            <a:r>
              <a:rPr lang="en-US" altLang="zh-CN" sz="2000" b="1" dirty="0"/>
              <a:t>D: </a:t>
            </a:r>
            <a:r>
              <a:rPr lang="zh-CN" altLang="en-US" sz="2000" b="1" dirty="0"/>
              <a:t>数据输出口</a:t>
            </a:r>
          </a:p>
        </p:txBody>
      </p:sp>
      <p:grpSp>
        <p:nvGrpSpPr>
          <p:cNvPr id="532" name="组合 531"/>
          <p:cNvGrpSpPr/>
          <p:nvPr/>
        </p:nvGrpSpPr>
        <p:grpSpPr>
          <a:xfrm>
            <a:off x="884342" y="1694700"/>
            <a:ext cx="2372196" cy="2590800"/>
            <a:chOff x="8096850" y="1486758"/>
            <a:chExt cx="2372196" cy="2590800"/>
          </a:xfrm>
        </p:grpSpPr>
        <p:sp>
          <p:nvSpPr>
            <p:cNvPr id="533" name="Rectangle 4"/>
            <p:cNvSpPr>
              <a:spLocks noChangeArrowheads="1"/>
            </p:cNvSpPr>
            <p:nvPr/>
          </p:nvSpPr>
          <p:spPr bwMode="auto">
            <a:xfrm>
              <a:off x="8564046" y="2210658"/>
              <a:ext cx="1371600" cy="609600"/>
            </a:xfrm>
            <a:prstGeom prst="rect">
              <a:avLst/>
            </a:prstGeom>
            <a:noFill/>
            <a:ln w="38100" algn="ctr">
              <a:solidFill>
                <a:srgbClr val="002060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+mn-ea"/>
                </a:rPr>
                <a:t>位存储体</a:t>
              </a:r>
            </a:p>
          </p:txBody>
        </p:sp>
        <p:sp>
          <p:nvSpPr>
            <p:cNvPr id="534" name="Line 5"/>
            <p:cNvSpPr>
              <a:spLocks noChangeShapeType="1"/>
            </p:cNvSpPr>
            <p:nvPr/>
          </p:nvSpPr>
          <p:spPr bwMode="auto">
            <a:xfrm>
              <a:off x="8335446" y="2515458"/>
              <a:ext cx="0" cy="838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35" name="Line 6"/>
            <p:cNvSpPr>
              <a:spLocks noChangeShapeType="1"/>
            </p:cNvSpPr>
            <p:nvPr/>
          </p:nvSpPr>
          <p:spPr bwMode="auto">
            <a:xfrm>
              <a:off x="9249846" y="1789865"/>
              <a:ext cx="0" cy="4207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36" name="Line 7"/>
            <p:cNvSpPr>
              <a:spLocks noChangeShapeType="1"/>
            </p:cNvSpPr>
            <p:nvPr/>
          </p:nvSpPr>
          <p:spPr bwMode="auto">
            <a:xfrm flipH="1">
              <a:off x="8335446" y="2515458"/>
              <a:ext cx="228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37" name="Line 8"/>
            <p:cNvSpPr>
              <a:spLocks noChangeShapeType="1"/>
            </p:cNvSpPr>
            <p:nvPr/>
          </p:nvSpPr>
          <p:spPr bwMode="auto">
            <a:xfrm>
              <a:off x="10164246" y="2515458"/>
              <a:ext cx="0" cy="838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38" name="Line 9"/>
            <p:cNvSpPr>
              <a:spLocks noChangeShapeType="1"/>
            </p:cNvSpPr>
            <p:nvPr/>
          </p:nvSpPr>
          <p:spPr bwMode="auto">
            <a:xfrm flipH="1">
              <a:off x="9935646" y="2515458"/>
              <a:ext cx="228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39" name="Rectangle 10"/>
            <p:cNvSpPr>
              <a:spLocks noChangeArrowheads="1"/>
            </p:cNvSpPr>
            <p:nvPr/>
          </p:nvSpPr>
          <p:spPr bwMode="auto">
            <a:xfrm>
              <a:off x="8701438" y="1486758"/>
              <a:ext cx="1219200" cy="22860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b="1" dirty="0">
                  <a:latin typeface="+mn-ea"/>
                </a:rPr>
                <a:t>X</a:t>
              </a:r>
              <a:r>
                <a:rPr lang="zh-CN" altLang="en-US" sz="1600" b="1" dirty="0">
                  <a:latin typeface="+mn-ea"/>
                </a:rPr>
                <a:t>地址译码线</a:t>
              </a:r>
            </a:p>
          </p:txBody>
        </p:sp>
        <p:sp>
          <p:nvSpPr>
            <p:cNvPr id="540" name="Rectangle 11"/>
            <p:cNvSpPr>
              <a:spLocks noChangeArrowheads="1"/>
            </p:cNvSpPr>
            <p:nvPr/>
          </p:nvSpPr>
          <p:spPr bwMode="auto">
            <a:xfrm>
              <a:off x="8096850" y="2439258"/>
              <a:ext cx="228600" cy="30480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b="1" dirty="0">
                  <a:latin typeface="+mn-ea"/>
                </a:rPr>
                <a:t>D</a:t>
              </a:r>
            </a:p>
          </p:txBody>
        </p:sp>
        <p:grpSp>
          <p:nvGrpSpPr>
            <p:cNvPr id="541" name="Group 12"/>
            <p:cNvGrpSpPr/>
            <p:nvPr/>
          </p:nvGrpSpPr>
          <p:grpSpPr bwMode="auto">
            <a:xfrm>
              <a:off x="10240446" y="2439258"/>
              <a:ext cx="228600" cy="304800"/>
              <a:chOff x="5040" y="2688"/>
              <a:chExt cx="144" cy="192"/>
            </a:xfrm>
          </p:grpSpPr>
          <p:sp>
            <p:nvSpPr>
              <p:cNvPr id="560" name="Rectangle 13"/>
              <p:cNvSpPr>
                <a:spLocks noChangeArrowheads="1"/>
              </p:cNvSpPr>
              <p:nvPr/>
            </p:nvSpPr>
            <p:spPr bwMode="auto">
              <a:xfrm>
                <a:off x="5040" y="2688"/>
                <a:ext cx="144" cy="192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lIns="12700" tIns="12700" rIns="12700" bIns="12700"/>
              <a:lstStyle/>
              <a:p>
                <a:pPr algn="just"/>
                <a:r>
                  <a:rPr lang="en-US" altLang="zh-CN" sz="1600" b="1" dirty="0">
                    <a:latin typeface="+mn-ea"/>
                  </a:rPr>
                  <a:t>D</a:t>
                </a:r>
              </a:p>
            </p:txBody>
          </p:sp>
          <p:sp>
            <p:nvSpPr>
              <p:cNvPr id="561" name="Line 14"/>
              <p:cNvSpPr>
                <a:spLocks noChangeShapeType="1"/>
              </p:cNvSpPr>
              <p:nvPr/>
            </p:nvSpPr>
            <p:spPr bwMode="auto">
              <a:xfrm>
                <a:off x="504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206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542" name="Group 15"/>
            <p:cNvGrpSpPr>
              <a:grpSpLocks noChangeAspect="1"/>
            </p:cNvGrpSpPr>
            <p:nvPr/>
          </p:nvGrpSpPr>
          <p:grpSpPr bwMode="auto">
            <a:xfrm>
              <a:off x="8335446" y="3277458"/>
              <a:ext cx="381000" cy="304800"/>
              <a:chOff x="3360" y="2544"/>
              <a:chExt cx="240" cy="192"/>
            </a:xfrm>
          </p:grpSpPr>
          <p:sp>
            <p:nvSpPr>
              <p:cNvPr id="555" name="Line 16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56" name="Line 17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57" name="Line 18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58" name="Line 19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59" name="Line 20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543" name="Group 21"/>
            <p:cNvGrpSpPr>
              <a:grpSpLocks noChangeAspect="1"/>
            </p:cNvGrpSpPr>
            <p:nvPr/>
          </p:nvGrpSpPr>
          <p:grpSpPr bwMode="auto">
            <a:xfrm>
              <a:off x="9783246" y="3277458"/>
              <a:ext cx="381000" cy="304800"/>
              <a:chOff x="4032" y="2544"/>
              <a:chExt cx="240" cy="192"/>
            </a:xfrm>
          </p:grpSpPr>
          <p:sp>
            <p:nvSpPr>
              <p:cNvPr id="550" name="Line 22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51" name="Line 23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52" name="Line 24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53" name="Line 25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54" name="Line 26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544" name="Line 27"/>
            <p:cNvSpPr>
              <a:spLocks noChangeShapeType="1"/>
            </p:cNvSpPr>
            <p:nvPr/>
          </p:nvSpPr>
          <p:spPr bwMode="auto">
            <a:xfrm>
              <a:off x="8716446" y="3429858"/>
              <a:ext cx="11430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45" name="Line 28"/>
            <p:cNvSpPr>
              <a:spLocks noChangeShapeType="1"/>
            </p:cNvSpPr>
            <p:nvPr/>
          </p:nvSpPr>
          <p:spPr bwMode="auto">
            <a:xfrm>
              <a:off x="9249846" y="3429857"/>
              <a:ext cx="0" cy="3828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46" name="Rectangle 29"/>
            <p:cNvSpPr>
              <a:spLocks noChangeArrowheads="1"/>
            </p:cNvSpPr>
            <p:nvPr/>
          </p:nvSpPr>
          <p:spPr bwMode="auto">
            <a:xfrm>
              <a:off x="8720198" y="3848958"/>
              <a:ext cx="1219200" cy="22860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b="1" dirty="0">
                  <a:latin typeface="+mn-ea"/>
                </a:rPr>
                <a:t>Y</a:t>
              </a:r>
              <a:r>
                <a:rPr lang="zh-CN" altLang="en-US" sz="1600" b="1" dirty="0">
                  <a:latin typeface="+mn-ea"/>
                </a:rPr>
                <a:t>地址译码线</a:t>
              </a:r>
            </a:p>
          </p:txBody>
        </p:sp>
        <p:sp>
          <p:nvSpPr>
            <p:cNvPr id="547" name="Line 30"/>
            <p:cNvSpPr>
              <a:spLocks noChangeShapeType="1"/>
            </p:cNvSpPr>
            <p:nvPr/>
          </p:nvSpPr>
          <p:spPr bwMode="auto">
            <a:xfrm>
              <a:off x="8335446" y="3506058"/>
              <a:ext cx="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48" name="Line 31"/>
            <p:cNvSpPr>
              <a:spLocks noChangeShapeType="1"/>
            </p:cNvSpPr>
            <p:nvPr/>
          </p:nvSpPr>
          <p:spPr bwMode="auto">
            <a:xfrm>
              <a:off x="10164246" y="3506058"/>
              <a:ext cx="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49" name="Rectangle 32"/>
            <p:cNvSpPr>
              <a:spLocks noChangeArrowheads="1"/>
            </p:cNvSpPr>
            <p:nvPr/>
          </p:nvSpPr>
          <p:spPr bwMode="auto">
            <a:xfrm>
              <a:off x="9311038" y="1947292"/>
              <a:ext cx="228600" cy="30480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b="1" dirty="0">
                  <a:latin typeface="+mn-ea"/>
                </a:rPr>
                <a:t>X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336" y="1620467"/>
            <a:ext cx="4232835" cy="4146321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3408937" y="1694700"/>
            <a:ext cx="0" cy="457547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/>
        </p:nvCxnSpPr>
        <p:spPr>
          <a:xfrm>
            <a:off x="8078907" y="1568657"/>
            <a:ext cx="0" cy="457547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Rectangle 166"/>
          <p:cNvSpPr>
            <a:spLocks noChangeArrowheads="1"/>
          </p:cNvSpPr>
          <p:nvPr/>
        </p:nvSpPr>
        <p:spPr bwMode="auto">
          <a:xfrm>
            <a:off x="8788891" y="1809000"/>
            <a:ext cx="1933537" cy="1071868"/>
          </a:xfrm>
          <a:prstGeom prst="rect">
            <a:avLst/>
          </a:prstGeom>
          <a:noFill/>
          <a:ln w="9525">
            <a:solidFill>
              <a:srgbClr val="2513CB"/>
            </a:solidFill>
            <a:miter lim="800000"/>
          </a:ln>
        </p:spPr>
        <p:txBody>
          <a:bodyPr/>
          <a:lstStyle/>
          <a:p>
            <a:pPr>
              <a:lnSpc>
                <a:spcPct val="135000"/>
              </a:lnSpc>
              <a:buClr>
                <a:srgbClr val="FFC000"/>
              </a:buClr>
              <a:defRPr/>
            </a:pPr>
            <a:r>
              <a:rPr lang="en-US" altLang="zh-CN" sz="2000" dirty="0">
                <a:solidFill>
                  <a:srgbClr val="3438F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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地址选通</a:t>
            </a:r>
          </a:p>
          <a:p>
            <a:pPr>
              <a:lnSpc>
                <a:spcPct val="135000"/>
              </a:lnSpc>
              <a:buClr>
                <a:srgbClr val="FFC000"/>
              </a:buClr>
              <a:defRPr/>
            </a:pPr>
            <a:r>
              <a:rPr lang="en-US" altLang="zh-CN" sz="2000" dirty="0">
                <a:solidFill>
                  <a:srgbClr val="3438F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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地址选通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147457" y="5954486"/>
            <a:ext cx="3472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en-US" altLang="zh-CN" b="1" dirty="0">
                <a:solidFill>
                  <a:srgbClr val="3333CC"/>
                </a:solidFill>
              </a:rPr>
              <a:t>8</a:t>
            </a:r>
            <a:r>
              <a:rPr lang="en-US" altLang="zh-CN" b="1" dirty="0">
                <a:solidFill>
                  <a:srgbClr val="3333CC"/>
                </a:solidFill>
                <a:sym typeface="Symbol" panose="05050102010706020507" pitchFamily="18" charset="2"/>
              </a:rPr>
              <a:t>1</a:t>
            </a:r>
            <a:r>
              <a:rPr lang="zh-CN" altLang="en-US" b="1" dirty="0">
                <a:solidFill>
                  <a:srgbClr val="3333CC"/>
                </a:solidFill>
                <a:sym typeface="Symbol" panose="05050102010706020507" pitchFamily="18" charset="2"/>
              </a:rPr>
              <a:t>位的存储单元</a:t>
            </a:r>
            <a:r>
              <a:rPr lang="en-US" altLang="zh-CN" b="1" dirty="0">
                <a:solidFill>
                  <a:srgbClr val="3333CC"/>
                </a:solidFill>
                <a:sym typeface="Symbol" panose="05050102010706020507" pitchFamily="18" charset="2"/>
              </a:rPr>
              <a:t>(M N</a:t>
            </a:r>
            <a:r>
              <a:rPr lang="zh-CN" altLang="en-US" b="1" dirty="0">
                <a:solidFill>
                  <a:srgbClr val="3333CC"/>
                </a:solidFill>
                <a:sym typeface="Symbol" panose="05050102010706020507" pitchFamily="18" charset="2"/>
              </a:rPr>
              <a:t>位</a:t>
            </a:r>
            <a:r>
              <a:rPr lang="en-US" altLang="zh-CN" b="1" dirty="0">
                <a:solidFill>
                  <a:srgbClr val="3333CC"/>
                </a:solidFill>
                <a:sym typeface="Symbol" panose="05050102010706020507" pitchFamily="18" charset="2"/>
              </a:rPr>
              <a:t>)</a:t>
            </a:r>
            <a:endParaRPr lang="zh-CN" altLang="en-US" b="1" dirty="0">
              <a:solidFill>
                <a:srgbClr val="3333CC"/>
              </a:solidFill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9666514" y="2952000"/>
            <a:ext cx="195943" cy="38991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549403" y="3381223"/>
            <a:ext cx="2514600" cy="461665"/>
          </a:xfrm>
          <a:prstGeom prst="rect">
            <a:avLst/>
          </a:prstGeom>
          <a:noFill/>
          <a:ln>
            <a:solidFill>
              <a:srgbClr val="2513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存储器地址线</a:t>
            </a:r>
          </a:p>
        </p:txBody>
      </p:sp>
      <p:sp>
        <p:nvSpPr>
          <p:cNvPr id="174" name="下箭头 173"/>
          <p:cNvSpPr/>
          <p:nvPr/>
        </p:nvSpPr>
        <p:spPr>
          <a:xfrm>
            <a:off x="9697845" y="3903369"/>
            <a:ext cx="195943" cy="38991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文本框 174"/>
          <p:cNvSpPr txBox="1"/>
          <p:nvPr/>
        </p:nvSpPr>
        <p:spPr>
          <a:xfrm>
            <a:off x="8440544" y="4350292"/>
            <a:ext cx="2782623" cy="461665"/>
          </a:xfrm>
          <a:prstGeom prst="rect">
            <a:avLst/>
          </a:prstGeom>
          <a:noFill/>
          <a:ln>
            <a:solidFill>
              <a:srgbClr val="2513C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8</a:t>
            </a:r>
            <a:r>
              <a:rPr lang="zh-CN" altLang="en-US" sz="2400" dirty="0"/>
              <a:t>单元需</a:t>
            </a:r>
            <a:r>
              <a:rPr lang="en-US" altLang="zh-CN" sz="2400" dirty="0"/>
              <a:t>3</a:t>
            </a:r>
            <a:r>
              <a:rPr lang="zh-CN" altLang="en-US" sz="2400" dirty="0"/>
              <a:t>根地址线</a:t>
            </a:r>
          </a:p>
        </p:txBody>
      </p:sp>
      <p:sp>
        <p:nvSpPr>
          <p:cNvPr id="176" name="下箭头 175"/>
          <p:cNvSpPr/>
          <p:nvPr/>
        </p:nvSpPr>
        <p:spPr>
          <a:xfrm>
            <a:off x="9748891" y="4868966"/>
            <a:ext cx="195943" cy="38991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文本框 176"/>
          <p:cNvSpPr txBox="1"/>
          <p:nvPr/>
        </p:nvSpPr>
        <p:spPr>
          <a:xfrm>
            <a:off x="8502476" y="5326775"/>
            <a:ext cx="2782623" cy="830997"/>
          </a:xfrm>
          <a:prstGeom prst="rect">
            <a:avLst/>
          </a:prstGeom>
          <a:noFill/>
          <a:ln>
            <a:solidFill>
              <a:srgbClr val="2513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行译码输入</a:t>
            </a:r>
            <a:r>
              <a:rPr lang="en-US" altLang="zh-CN" sz="2400" dirty="0"/>
              <a:t>2</a:t>
            </a:r>
            <a:r>
              <a:rPr lang="zh-CN" altLang="en-US" sz="2400" dirty="0"/>
              <a:t>根</a:t>
            </a:r>
            <a:endParaRPr lang="en-US" altLang="zh-CN" sz="2400" dirty="0"/>
          </a:p>
          <a:p>
            <a:pPr algn="ctr"/>
            <a:r>
              <a:rPr lang="zh-CN" altLang="en-US" sz="2400" dirty="0"/>
              <a:t>列译码输入</a:t>
            </a:r>
            <a:r>
              <a:rPr lang="en-US" altLang="zh-CN" sz="2400" dirty="0"/>
              <a:t>1</a:t>
            </a:r>
            <a:r>
              <a:rPr lang="zh-CN" altLang="en-US" sz="2400" dirty="0"/>
              <a:t>根</a:t>
            </a:r>
          </a:p>
        </p:txBody>
      </p:sp>
      <p:sp>
        <p:nvSpPr>
          <p:cNvPr id="46" name="矩形 45"/>
          <p:cNvSpPr/>
          <p:nvPr/>
        </p:nvSpPr>
        <p:spPr>
          <a:xfrm>
            <a:off x="733778" y="936534"/>
            <a:ext cx="492195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2.SRAM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存储单元封装与扩展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0" grpId="0" animBg="1"/>
      <p:bldP spid="11" grpId="0" animBg="1"/>
      <p:bldP spid="174" grpId="0" animBg="1"/>
      <p:bldP spid="175" grpId="0" animBg="1"/>
      <p:bldP spid="176" grpId="0" animBg="1"/>
      <p:bldP spid="17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5" y="183038"/>
            <a:ext cx="4052386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7.2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半导体存储器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165" name="Text Box 4"/>
          <p:cNvSpPr txBox="1">
            <a:spLocks noChangeArrowheads="1"/>
          </p:cNvSpPr>
          <p:nvPr/>
        </p:nvSpPr>
        <p:spPr bwMode="auto">
          <a:xfrm>
            <a:off x="1197423" y="5339440"/>
            <a:ext cx="1058863" cy="598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/>
          <a:lstStyle/>
          <a:p>
            <a:pPr algn="ctr">
              <a:spcBef>
                <a:spcPts val="500"/>
              </a:spcBef>
              <a:defRPr/>
            </a:pPr>
            <a:r>
              <a:rPr lang="en-US" altLang="zh-CN" dirty="0">
                <a:latin typeface="+mn-ea"/>
              </a:rPr>
              <a:t>I/O</a:t>
            </a:r>
            <a:r>
              <a:rPr lang="zh-CN" altLang="en-US" dirty="0">
                <a:latin typeface="+mn-ea"/>
              </a:rPr>
              <a:t>电路</a:t>
            </a:r>
            <a:endParaRPr lang="zh-CN" altLang="en-US" dirty="0">
              <a:effectLst>
                <a:outerShdw blurRad="38100" dist="38100" dir="2700000" algn="tl">
                  <a:srgbClr val="FFFFFF"/>
                </a:outerShdw>
              </a:effectLst>
              <a:latin typeface="+mn-ea"/>
            </a:endParaRPr>
          </a:p>
        </p:txBody>
      </p:sp>
      <p:grpSp>
        <p:nvGrpSpPr>
          <p:cNvPr id="166" name="Group 5"/>
          <p:cNvGrpSpPr/>
          <p:nvPr/>
        </p:nvGrpSpPr>
        <p:grpSpPr bwMode="auto">
          <a:xfrm>
            <a:off x="4488311" y="3297915"/>
            <a:ext cx="1525587" cy="685800"/>
            <a:chOff x="2889" y="2112"/>
            <a:chExt cx="961" cy="432"/>
          </a:xfrm>
        </p:grpSpPr>
        <p:sp>
          <p:nvSpPr>
            <p:cNvPr id="167" name="Text Box 6"/>
            <p:cNvSpPr txBox="1">
              <a:spLocks noChangeArrowheads="1"/>
            </p:cNvSpPr>
            <p:nvPr/>
          </p:nvSpPr>
          <p:spPr bwMode="auto">
            <a:xfrm>
              <a:off x="3024" y="2112"/>
              <a:ext cx="748" cy="220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zh-CN" altLang="en-US" dirty="0">
                  <a:solidFill>
                    <a:srgbClr val="240CD2"/>
                  </a:solidFill>
                  <a:latin typeface="+mn-ea"/>
                </a:rPr>
                <a:t>存储矩阵</a:t>
              </a:r>
              <a:endParaRPr lang="zh-CN" altLang="en-US" dirty="0">
                <a:solidFill>
                  <a:srgbClr val="240CD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68" name="Text Box 7"/>
            <p:cNvSpPr txBox="1">
              <a:spLocks noChangeArrowheads="1"/>
            </p:cNvSpPr>
            <p:nvPr/>
          </p:nvSpPr>
          <p:spPr bwMode="auto">
            <a:xfrm>
              <a:off x="2889" y="2324"/>
              <a:ext cx="961" cy="220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dirty="0">
                  <a:solidFill>
                    <a:srgbClr val="240CD2"/>
                  </a:solidFill>
                  <a:latin typeface="+mn-ea"/>
                </a:rPr>
                <a:t>64×64</a:t>
              </a:r>
              <a:r>
                <a:rPr lang="zh-CN" altLang="en-US" dirty="0">
                  <a:solidFill>
                    <a:srgbClr val="240CD2"/>
                  </a:solidFill>
                  <a:latin typeface="+mn-ea"/>
                </a:rPr>
                <a:t>＝</a:t>
              </a:r>
              <a:r>
                <a:rPr lang="en-US" altLang="zh-CN" dirty="0">
                  <a:solidFill>
                    <a:srgbClr val="240CD2"/>
                  </a:solidFill>
                  <a:latin typeface="+mn-ea"/>
                </a:rPr>
                <a:t>4096</a:t>
              </a:r>
              <a:endParaRPr lang="en-US" altLang="zh-CN" dirty="0">
                <a:solidFill>
                  <a:srgbClr val="240CD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</p:grpSp>
      <p:grpSp>
        <p:nvGrpSpPr>
          <p:cNvPr id="169" name="Group 8"/>
          <p:cNvGrpSpPr/>
          <p:nvPr/>
        </p:nvGrpSpPr>
        <p:grpSpPr bwMode="auto">
          <a:xfrm>
            <a:off x="4810573" y="2235878"/>
            <a:ext cx="881063" cy="2811462"/>
            <a:chOff x="3092" y="1443"/>
            <a:chExt cx="555" cy="1771"/>
          </a:xfrm>
        </p:grpSpPr>
        <p:sp>
          <p:nvSpPr>
            <p:cNvPr id="170" name="Text Box 9"/>
            <p:cNvSpPr txBox="1">
              <a:spLocks noChangeArrowheads="1"/>
            </p:cNvSpPr>
            <p:nvPr/>
          </p:nvSpPr>
          <p:spPr bwMode="auto">
            <a:xfrm>
              <a:off x="3092" y="1443"/>
              <a:ext cx="555" cy="220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>
                  <a:solidFill>
                    <a:srgbClr val="0000FF"/>
                  </a:solidFill>
                  <a:latin typeface="+mn-ea"/>
                </a:rPr>
                <a:t>…</a:t>
              </a:r>
              <a:endPara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71" name="Text Box 10"/>
            <p:cNvSpPr txBox="1">
              <a:spLocks noChangeArrowheads="1"/>
            </p:cNvSpPr>
            <p:nvPr/>
          </p:nvSpPr>
          <p:spPr bwMode="auto">
            <a:xfrm>
              <a:off x="3092" y="1850"/>
              <a:ext cx="555" cy="221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>
                  <a:solidFill>
                    <a:srgbClr val="0000FF"/>
                  </a:solidFill>
                  <a:latin typeface="+mn-ea"/>
                </a:rPr>
                <a:t>…</a:t>
              </a:r>
              <a:endPara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72" name="Text Box 11"/>
            <p:cNvSpPr txBox="1">
              <a:spLocks noChangeArrowheads="1"/>
            </p:cNvSpPr>
            <p:nvPr/>
          </p:nvSpPr>
          <p:spPr bwMode="auto">
            <a:xfrm>
              <a:off x="3092" y="2994"/>
              <a:ext cx="555" cy="220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>
                  <a:solidFill>
                    <a:srgbClr val="0000FF"/>
                  </a:solidFill>
                  <a:latin typeface="+mn-ea"/>
                </a:rPr>
                <a:t>…</a:t>
              </a:r>
              <a:endPara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</p:grpSp>
      <p:sp>
        <p:nvSpPr>
          <p:cNvPr id="173" name="Freeform 12"/>
          <p:cNvSpPr/>
          <p:nvPr/>
        </p:nvSpPr>
        <p:spPr bwMode="auto">
          <a:xfrm>
            <a:off x="2256285" y="5202916"/>
            <a:ext cx="4494212" cy="284163"/>
          </a:xfrm>
          <a:custGeom>
            <a:avLst/>
            <a:gdLst>
              <a:gd name="T0" fmla="*/ 0 w 3278"/>
              <a:gd name="T1" fmla="*/ 2147483647 h 202"/>
              <a:gd name="T2" fmla="*/ 2147483647 w 3278"/>
              <a:gd name="T3" fmla="*/ 2147483647 h 202"/>
              <a:gd name="T4" fmla="*/ 2147483647 w 3278"/>
              <a:gd name="T5" fmla="*/ 0 h 202"/>
              <a:gd name="T6" fmla="*/ 2147483647 w 3278"/>
              <a:gd name="T7" fmla="*/ 0 h 202"/>
              <a:gd name="T8" fmla="*/ 0 60000 65536"/>
              <a:gd name="T9" fmla="*/ 0 60000 65536"/>
              <a:gd name="T10" fmla="*/ 0 60000 65536"/>
              <a:gd name="T11" fmla="*/ 0 60000 65536"/>
              <a:gd name="T12" fmla="*/ 0 w 3278"/>
              <a:gd name="T13" fmla="*/ 0 h 202"/>
              <a:gd name="T14" fmla="*/ 3278 w 3278"/>
              <a:gd name="T15" fmla="*/ 202 h 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78" h="202">
                <a:moveTo>
                  <a:pt x="0" y="202"/>
                </a:moveTo>
                <a:lnTo>
                  <a:pt x="3053" y="202"/>
                </a:lnTo>
                <a:lnTo>
                  <a:pt x="3053" y="0"/>
                </a:lnTo>
                <a:lnTo>
                  <a:pt x="3278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74" name="Freeform 13"/>
          <p:cNvSpPr/>
          <p:nvPr/>
        </p:nvSpPr>
        <p:spPr bwMode="auto">
          <a:xfrm>
            <a:off x="2265811" y="5212440"/>
            <a:ext cx="5214937" cy="528638"/>
          </a:xfrm>
          <a:custGeom>
            <a:avLst/>
            <a:gdLst>
              <a:gd name="T0" fmla="*/ 0 w 3802"/>
              <a:gd name="T1" fmla="*/ 2147483647 h 375"/>
              <a:gd name="T2" fmla="*/ 2147483647 w 3802"/>
              <a:gd name="T3" fmla="*/ 2147483647 h 375"/>
              <a:gd name="T4" fmla="*/ 2147483647 w 3802"/>
              <a:gd name="T5" fmla="*/ 0 h 375"/>
              <a:gd name="T6" fmla="*/ 2147483647 w 3802"/>
              <a:gd name="T7" fmla="*/ 0 h 375"/>
              <a:gd name="T8" fmla="*/ 0 60000 65536"/>
              <a:gd name="T9" fmla="*/ 0 60000 65536"/>
              <a:gd name="T10" fmla="*/ 0 60000 65536"/>
              <a:gd name="T11" fmla="*/ 0 60000 65536"/>
              <a:gd name="T12" fmla="*/ 0 w 3802"/>
              <a:gd name="T13" fmla="*/ 0 h 375"/>
              <a:gd name="T14" fmla="*/ 3802 w 3802"/>
              <a:gd name="T15" fmla="*/ 375 h 3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02" h="375">
                <a:moveTo>
                  <a:pt x="0" y="375"/>
                </a:moveTo>
                <a:lnTo>
                  <a:pt x="3802" y="375"/>
                </a:lnTo>
                <a:lnTo>
                  <a:pt x="3802" y="0"/>
                </a:lnTo>
                <a:lnTo>
                  <a:pt x="363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75" name="Group 14"/>
          <p:cNvGrpSpPr/>
          <p:nvPr/>
        </p:nvGrpSpPr>
        <p:grpSpPr bwMode="auto">
          <a:xfrm>
            <a:off x="1508573" y="1697716"/>
            <a:ext cx="5489575" cy="2690813"/>
            <a:chOff x="1012" y="1104"/>
            <a:chExt cx="3458" cy="1695"/>
          </a:xfrm>
        </p:grpSpPr>
        <p:sp>
          <p:nvSpPr>
            <p:cNvPr id="176" name="Freeform 15"/>
            <p:cNvSpPr/>
            <p:nvPr/>
          </p:nvSpPr>
          <p:spPr bwMode="auto">
            <a:xfrm>
              <a:off x="1230" y="1202"/>
              <a:ext cx="3240" cy="166"/>
            </a:xfrm>
            <a:custGeom>
              <a:avLst/>
              <a:gdLst>
                <a:gd name="T0" fmla="*/ 1560 w 3750"/>
                <a:gd name="T1" fmla="*/ 90 h 188"/>
                <a:gd name="T2" fmla="*/ 1560 w 3750"/>
                <a:gd name="T3" fmla="*/ 0 h 188"/>
                <a:gd name="T4" fmla="*/ 0 w 3750"/>
                <a:gd name="T5" fmla="*/ 0 h 188"/>
                <a:gd name="T6" fmla="*/ 0 60000 65536"/>
                <a:gd name="T7" fmla="*/ 0 60000 65536"/>
                <a:gd name="T8" fmla="*/ 0 60000 65536"/>
                <a:gd name="T9" fmla="*/ 0 w 3750"/>
                <a:gd name="T10" fmla="*/ 0 h 188"/>
                <a:gd name="T11" fmla="*/ 3750 w 3750"/>
                <a:gd name="T12" fmla="*/ 188 h 1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750" h="188">
                  <a:moveTo>
                    <a:pt x="3750" y="188"/>
                  </a:moveTo>
                  <a:lnTo>
                    <a:pt x="3750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77" name="Freeform 16"/>
            <p:cNvSpPr/>
            <p:nvPr/>
          </p:nvSpPr>
          <p:spPr bwMode="auto">
            <a:xfrm>
              <a:off x="1230" y="1721"/>
              <a:ext cx="3240" cy="168"/>
            </a:xfrm>
            <a:custGeom>
              <a:avLst/>
              <a:gdLst>
                <a:gd name="T0" fmla="*/ 1560 w 3750"/>
                <a:gd name="T1" fmla="*/ 96 h 188"/>
                <a:gd name="T2" fmla="*/ 1560 w 3750"/>
                <a:gd name="T3" fmla="*/ 0 h 188"/>
                <a:gd name="T4" fmla="*/ 0 w 3750"/>
                <a:gd name="T5" fmla="*/ 0 h 188"/>
                <a:gd name="T6" fmla="*/ 0 60000 65536"/>
                <a:gd name="T7" fmla="*/ 0 60000 65536"/>
                <a:gd name="T8" fmla="*/ 0 60000 65536"/>
                <a:gd name="T9" fmla="*/ 0 w 3750"/>
                <a:gd name="T10" fmla="*/ 0 h 188"/>
                <a:gd name="T11" fmla="*/ 3750 w 3750"/>
                <a:gd name="T12" fmla="*/ 188 h 1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750" h="188">
                  <a:moveTo>
                    <a:pt x="3750" y="188"/>
                  </a:moveTo>
                  <a:lnTo>
                    <a:pt x="3750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78" name="Freeform 17"/>
            <p:cNvSpPr/>
            <p:nvPr/>
          </p:nvSpPr>
          <p:spPr bwMode="auto">
            <a:xfrm>
              <a:off x="1230" y="2633"/>
              <a:ext cx="3240" cy="166"/>
            </a:xfrm>
            <a:custGeom>
              <a:avLst/>
              <a:gdLst>
                <a:gd name="T0" fmla="*/ 1560 w 3750"/>
                <a:gd name="T1" fmla="*/ 90 h 188"/>
                <a:gd name="T2" fmla="*/ 1560 w 3750"/>
                <a:gd name="T3" fmla="*/ 0 h 188"/>
                <a:gd name="T4" fmla="*/ 0 w 3750"/>
                <a:gd name="T5" fmla="*/ 0 h 188"/>
                <a:gd name="T6" fmla="*/ 0 60000 65536"/>
                <a:gd name="T7" fmla="*/ 0 60000 65536"/>
                <a:gd name="T8" fmla="*/ 0 60000 65536"/>
                <a:gd name="T9" fmla="*/ 0 w 3750"/>
                <a:gd name="T10" fmla="*/ 0 h 188"/>
                <a:gd name="T11" fmla="*/ 3750 w 3750"/>
                <a:gd name="T12" fmla="*/ 188 h 1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750" h="188">
                  <a:moveTo>
                    <a:pt x="3750" y="188"/>
                  </a:moveTo>
                  <a:lnTo>
                    <a:pt x="3750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79" name="Text Box 18"/>
            <p:cNvSpPr txBox="1">
              <a:spLocks noChangeArrowheads="1"/>
            </p:cNvSpPr>
            <p:nvPr/>
          </p:nvSpPr>
          <p:spPr bwMode="auto">
            <a:xfrm>
              <a:off x="1036" y="2114"/>
              <a:ext cx="144" cy="219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>
                  <a:solidFill>
                    <a:srgbClr val="0000FF"/>
                  </a:solidFill>
                  <a:latin typeface="+mn-ea"/>
                </a:rPr>
                <a:t>…</a:t>
              </a:r>
              <a:endPara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80" name="Text Box 19"/>
            <p:cNvSpPr txBox="1">
              <a:spLocks noChangeArrowheads="1"/>
            </p:cNvSpPr>
            <p:nvPr/>
          </p:nvSpPr>
          <p:spPr bwMode="auto">
            <a:xfrm>
              <a:off x="1014" y="1104"/>
              <a:ext cx="218" cy="220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>
                  <a:latin typeface="+mn-ea"/>
                </a:rPr>
                <a:t>X</a:t>
              </a:r>
              <a:r>
                <a:rPr lang="en-US" altLang="zh-CN" baseline="-25000">
                  <a:latin typeface="+mn-ea"/>
                </a:rPr>
                <a:t>0</a:t>
              </a:r>
              <a:endParaRPr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81" name="Text Box 20"/>
            <p:cNvSpPr txBox="1">
              <a:spLocks noChangeArrowheads="1"/>
            </p:cNvSpPr>
            <p:nvPr/>
          </p:nvSpPr>
          <p:spPr bwMode="auto">
            <a:xfrm>
              <a:off x="1014" y="1617"/>
              <a:ext cx="218" cy="219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>
                  <a:latin typeface="+mn-ea"/>
                </a:rPr>
                <a:t>X</a:t>
              </a:r>
              <a:r>
                <a:rPr lang="en-US" altLang="zh-CN" baseline="-25000">
                  <a:latin typeface="+mn-ea"/>
                </a:rPr>
                <a:t>1</a:t>
              </a:r>
              <a:endParaRPr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82" name="Text Box 21"/>
            <p:cNvSpPr txBox="1">
              <a:spLocks noChangeArrowheads="1"/>
            </p:cNvSpPr>
            <p:nvPr/>
          </p:nvSpPr>
          <p:spPr bwMode="auto">
            <a:xfrm>
              <a:off x="1012" y="2520"/>
              <a:ext cx="220" cy="219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>
                  <a:latin typeface="+mn-ea"/>
                </a:rPr>
                <a:t>X</a:t>
              </a:r>
              <a:r>
                <a:rPr lang="en-US" altLang="zh-CN" baseline="-25000">
                  <a:latin typeface="+mn-ea"/>
                </a:rPr>
                <a:t>63</a:t>
              </a:r>
              <a:endParaRPr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</p:grpSp>
      <p:grpSp>
        <p:nvGrpSpPr>
          <p:cNvPr id="183" name="Group 22"/>
          <p:cNvGrpSpPr/>
          <p:nvPr/>
        </p:nvGrpSpPr>
        <p:grpSpPr bwMode="auto">
          <a:xfrm>
            <a:off x="2375347" y="1810429"/>
            <a:ext cx="966788" cy="4459287"/>
            <a:chOff x="1558" y="1175"/>
            <a:chExt cx="609" cy="2809"/>
          </a:xfrm>
        </p:grpSpPr>
        <p:grpSp>
          <p:nvGrpSpPr>
            <p:cNvPr id="184" name="Group 23"/>
            <p:cNvGrpSpPr/>
            <p:nvPr/>
          </p:nvGrpSpPr>
          <p:grpSpPr bwMode="auto">
            <a:xfrm>
              <a:off x="1586" y="1417"/>
              <a:ext cx="555" cy="1791"/>
              <a:chOff x="8760" y="8852"/>
              <a:chExt cx="642" cy="2393"/>
            </a:xfrm>
          </p:grpSpPr>
          <p:sp>
            <p:nvSpPr>
              <p:cNvPr id="220" name="Freeform 24"/>
              <p:cNvSpPr/>
              <p:nvPr/>
            </p:nvSpPr>
            <p:spPr bwMode="auto">
              <a:xfrm>
                <a:off x="8760" y="8852"/>
                <a:ext cx="158" cy="2391"/>
              </a:xfrm>
              <a:custGeom>
                <a:avLst/>
                <a:gdLst>
                  <a:gd name="T0" fmla="*/ 158 w 158"/>
                  <a:gd name="T1" fmla="*/ 0 h 2400"/>
                  <a:gd name="T2" fmla="*/ 0 w 158"/>
                  <a:gd name="T3" fmla="*/ 0 h 2400"/>
                  <a:gd name="T4" fmla="*/ 0 w 158"/>
                  <a:gd name="T5" fmla="*/ 2346 h 2400"/>
                  <a:gd name="T6" fmla="*/ 113 w 158"/>
                  <a:gd name="T7" fmla="*/ 2346 h 24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8"/>
                  <a:gd name="T13" fmla="*/ 0 h 2400"/>
                  <a:gd name="T14" fmla="*/ 158 w 158"/>
                  <a:gd name="T15" fmla="*/ 2400 h 24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8" h="2400">
                    <a:moveTo>
                      <a:pt x="158" y="0"/>
                    </a:moveTo>
                    <a:lnTo>
                      <a:pt x="0" y="0"/>
                    </a:lnTo>
                    <a:lnTo>
                      <a:pt x="0" y="2400"/>
                    </a:lnTo>
                    <a:lnTo>
                      <a:pt x="113" y="240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1" name="Freeform 25"/>
              <p:cNvSpPr/>
              <p:nvPr/>
            </p:nvSpPr>
            <p:spPr bwMode="auto">
              <a:xfrm>
                <a:off x="9225" y="8852"/>
                <a:ext cx="177" cy="2393"/>
              </a:xfrm>
              <a:custGeom>
                <a:avLst/>
                <a:gdLst>
                  <a:gd name="T0" fmla="*/ 76 w 177"/>
                  <a:gd name="T1" fmla="*/ 0 h 2393"/>
                  <a:gd name="T2" fmla="*/ 177 w 177"/>
                  <a:gd name="T3" fmla="*/ 0 h 2393"/>
                  <a:gd name="T4" fmla="*/ 177 w 177"/>
                  <a:gd name="T5" fmla="*/ 2391 h 2393"/>
                  <a:gd name="T6" fmla="*/ 0 w 177"/>
                  <a:gd name="T7" fmla="*/ 2393 h 239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7"/>
                  <a:gd name="T13" fmla="*/ 0 h 2393"/>
                  <a:gd name="T14" fmla="*/ 177 w 177"/>
                  <a:gd name="T15" fmla="*/ 2393 h 239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7" h="2393">
                    <a:moveTo>
                      <a:pt x="76" y="0"/>
                    </a:moveTo>
                    <a:lnTo>
                      <a:pt x="177" y="0"/>
                    </a:lnTo>
                    <a:lnTo>
                      <a:pt x="177" y="2391"/>
                    </a:lnTo>
                    <a:lnTo>
                      <a:pt x="0" y="2393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185" name="Group 26"/>
            <p:cNvGrpSpPr/>
            <p:nvPr/>
          </p:nvGrpSpPr>
          <p:grpSpPr bwMode="auto">
            <a:xfrm>
              <a:off x="1558" y="1175"/>
              <a:ext cx="609" cy="2809"/>
              <a:chOff x="1558" y="1175"/>
              <a:chExt cx="609" cy="2809"/>
            </a:xfrm>
          </p:grpSpPr>
          <p:grpSp>
            <p:nvGrpSpPr>
              <p:cNvPr id="186" name="Group 27"/>
              <p:cNvGrpSpPr/>
              <p:nvPr/>
            </p:nvGrpSpPr>
            <p:grpSpPr bwMode="auto">
              <a:xfrm>
                <a:off x="1558" y="1175"/>
                <a:ext cx="609" cy="1855"/>
                <a:chOff x="1558" y="1175"/>
                <a:chExt cx="609" cy="1855"/>
              </a:xfrm>
            </p:grpSpPr>
            <p:sp>
              <p:nvSpPr>
                <p:cNvPr id="202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1722" y="1353"/>
                  <a:ext cx="331" cy="22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tIns="0" rIns="0" bIns="0" anchor="ctr" anchorCtr="1"/>
                <a:lstStyle/>
                <a:p>
                  <a:pPr algn="ctr">
                    <a:spcBef>
                      <a:spcPts val="150"/>
                    </a:spcBef>
                    <a:defRPr/>
                  </a:pPr>
                  <a:r>
                    <a:rPr lang="en-US" altLang="zh-CN" dirty="0">
                      <a:latin typeface="+mn-ea"/>
                    </a:rPr>
                    <a:t>0,0</a:t>
                  </a:r>
                  <a:endParaRPr lang="en-US" altLang="zh-CN" dirty="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+mn-ea"/>
                  </a:endParaRPr>
                </a:p>
              </p:txBody>
            </p:sp>
            <p:sp>
              <p:nvSpPr>
                <p:cNvPr id="203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1722" y="1874"/>
                  <a:ext cx="331" cy="22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tIns="0" rIns="0" bIns="0" anchor="ctr" anchorCtr="1"/>
                <a:lstStyle/>
                <a:p>
                  <a:pPr algn="ctr">
                    <a:spcBef>
                      <a:spcPts val="150"/>
                    </a:spcBef>
                    <a:defRPr/>
                  </a:pPr>
                  <a:r>
                    <a:rPr lang="en-US" altLang="zh-CN" dirty="0">
                      <a:latin typeface="+mn-ea"/>
                    </a:rPr>
                    <a:t>1,0</a:t>
                  </a:r>
                  <a:endParaRPr lang="en-US" altLang="zh-CN" dirty="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+mn-ea"/>
                  </a:endParaRPr>
                </a:p>
              </p:txBody>
            </p:sp>
            <p:sp>
              <p:nvSpPr>
                <p:cNvPr id="204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1722" y="2804"/>
                  <a:ext cx="331" cy="22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tIns="0" rIns="0" bIns="0" anchor="ctr" anchorCtr="1"/>
                <a:lstStyle/>
                <a:p>
                  <a:pPr algn="ctr">
                    <a:spcBef>
                      <a:spcPts val="150"/>
                    </a:spcBef>
                    <a:defRPr/>
                  </a:pPr>
                  <a:r>
                    <a:rPr lang="en-US" altLang="zh-CN" dirty="0">
                      <a:latin typeface="+mn-ea"/>
                    </a:rPr>
                    <a:t>63,0</a:t>
                  </a:r>
                  <a:endParaRPr lang="en-US" altLang="zh-CN" dirty="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+mn-ea"/>
                  </a:endParaRPr>
                </a:p>
              </p:txBody>
            </p:sp>
            <p:sp>
              <p:nvSpPr>
                <p:cNvPr id="205" name="Oval 31"/>
                <p:cNvSpPr>
                  <a:spLocks noChangeArrowheads="1"/>
                </p:cNvSpPr>
                <p:nvPr/>
              </p:nvSpPr>
              <p:spPr bwMode="auto">
                <a:xfrm>
                  <a:off x="1863" y="1694"/>
                  <a:ext cx="52" cy="53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06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1886" y="1730"/>
                  <a:ext cx="0" cy="14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07" name="Oval 33"/>
                <p:cNvSpPr>
                  <a:spLocks noChangeArrowheads="1"/>
                </p:cNvSpPr>
                <p:nvPr/>
              </p:nvSpPr>
              <p:spPr bwMode="auto">
                <a:xfrm>
                  <a:off x="1863" y="1175"/>
                  <a:ext cx="52" cy="53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08" name="Line 34"/>
                <p:cNvSpPr>
                  <a:spLocks noChangeShapeType="1"/>
                </p:cNvSpPr>
                <p:nvPr/>
              </p:nvSpPr>
              <p:spPr bwMode="auto">
                <a:xfrm flipV="1">
                  <a:off x="1889" y="1211"/>
                  <a:ext cx="0" cy="14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09" name="Oval 35"/>
                <p:cNvSpPr>
                  <a:spLocks noChangeArrowheads="1"/>
                </p:cNvSpPr>
                <p:nvPr/>
              </p:nvSpPr>
              <p:spPr bwMode="auto">
                <a:xfrm>
                  <a:off x="1558" y="1963"/>
                  <a:ext cx="54" cy="55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0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1595" y="1987"/>
                  <a:ext cx="130" cy="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1" name="Oval 37"/>
                <p:cNvSpPr>
                  <a:spLocks noChangeArrowheads="1"/>
                </p:cNvSpPr>
                <p:nvPr/>
              </p:nvSpPr>
              <p:spPr bwMode="auto">
                <a:xfrm>
                  <a:off x="2113" y="1963"/>
                  <a:ext cx="54" cy="55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2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2055" y="1987"/>
                  <a:ext cx="86" cy="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3" name="Text Box 39"/>
                <p:cNvSpPr txBox="1">
                  <a:spLocks noChangeArrowheads="1"/>
                </p:cNvSpPr>
                <p:nvPr/>
              </p:nvSpPr>
              <p:spPr bwMode="auto">
                <a:xfrm rot="-5400000">
                  <a:off x="1802" y="2331"/>
                  <a:ext cx="147" cy="220"/>
                </a:xfrm>
                <a:prstGeom prst="rect">
                  <a:avLst/>
                </a:prstGeom>
                <a:noFill/>
                <a:ln w="19050">
                  <a:noFill/>
                  <a:miter lim="800000"/>
                </a:ln>
              </p:spPr>
              <p:txBody>
                <a:bodyPr lIns="0" tIns="0" rIns="0" bIns="0"/>
                <a:lstStyle/>
                <a:p>
                  <a:pPr algn="ctr">
                    <a:defRPr/>
                  </a:pPr>
                  <a:r>
                    <a:rPr lang="en-US" altLang="zh-CN">
                      <a:solidFill>
                        <a:srgbClr val="0000FF"/>
                      </a:solidFill>
                      <a:latin typeface="+mn-ea"/>
                    </a:rPr>
                    <a:t>…</a:t>
                  </a:r>
                  <a:endParaRPr lang="en-US" altLang="zh-CN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endParaRPr>
                </a:p>
              </p:txBody>
            </p:sp>
            <p:sp>
              <p:nvSpPr>
                <p:cNvPr id="214" name="Oval 40"/>
                <p:cNvSpPr>
                  <a:spLocks noChangeArrowheads="1"/>
                </p:cNvSpPr>
                <p:nvPr/>
              </p:nvSpPr>
              <p:spPr bwMode="auto">
                <a:xfrm>
                  <a:off x="1866" y="2604"/>
                  <a:ext cx="52" cy="53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5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1889" y="2639"/>
                  <a:ext cx="0" cy="16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6" name="Oval 42"/>
                <p:cNvSpPr>
                  <a:spLocks noChangeArrowheads="1"/>
                </p:cNvSpPr>
                <p:nvPr/>
              </p:nvSpPr>
              <p:spPr bwMode="auto">
                <a:xfrm>
                  <a:off x="1558" y="2892"/>
                  <a:ext cx="54" cy="56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7" name="Line 43"/>
                <p:cNvSpPr>
                  <a:spLocks noChangeShapeType="1"/>
                </p:cNvSpPr>
                <p:nvPr/>
              </p:nvSpPr>
              <p:spPr bwMode="auto">
                <a:xfrm flipH="1">
                  <a:off x="1595" y="2919"/>
                  <a:ext cx="130" cy="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8" name="Oval 44"/>
                <p:cNvSpPr>
                  <a:spLocks noChangeArrowheads="1"/>
                </p:cNvSpPr>
                <p:nvPr/>
              </p:nvSpPr>
              <p:spPr bwMode="auto">
                <a:xfrm>
                  <a:off x="2113" y="2892"/>
                  <a:ext cx="54" cy="56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9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2055" y="2919"/>
                  <a:ext cx="86" cy="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187" name="Group 46"/>
              <p:cNvGrpSpPr/>
              <p:nvPr/>
            </p:nvGrpSpPr>
            <p:grpSpPr bwMode="auto">
              <a:xfrm>
                <a:off x="1679" y="3141"/>
                <a:ext cx="307" cy="253"/>
                <a:chOff x="1679" y="3141"/>
                <a:chExt cx="307" cy="253"/>
              </a:xfrm>
            </p:grpSpPr>
            <p:grpSp>
              <p:nvGrpSpPr>
                <p:cNvPr id="194" name="Group 47"/>
                <p:cNvGrpSpPr/>
                <p:nvPr/>
              </p:nvGrpSpPr>
              <p:grpSpPr bwMode="auto">
                <a:xfrm>
                  <a:off x="1679" y="3141"/>
                  <a:ext cx="58" cy="253"/>
                  <a:chOff x="8868" y="11172"/>
                  <a:chExt cx="66" cy="283"/>
                </a:xfrm>
              </p:grpSpPr>
              <p:sp>
                <p:nvSpPr>
                  <p:cNvPr id="200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8934" y="11229"/>
                    <a:ext cx="0" cy="17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201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8868" y="11172"/>
                    <a:ext cx="0" cy="28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</p:grpSp>
            <p:grpSp>
              <p:nvGrpSpPr>
                <p:cNvPr id="195" name="Group 50"/>
                <p:cNvGrpSpPr/>
                <p:nvPr/>
              </p:nvGrpSpPr>
              <p:grpSpPr bwMode="auto">
                <a:xfrm flipH="1">
                  <a:off x="1928" y="3141"/>
                  <a:ext cx="58" cy="253"/>
                  <a:chOff x="8868" y="11172"/>
                  <a:chExt cx="66" cy="283"/>
                </a:xfrm>
              </p:grpSpPr>
              <p:sp>
                <p:nvSpPr>
                  <p:cNvPr id="198" name="Line 51"/>
                  <p:cNvSpPr>
                    <a:spLocks noChangeShapeType="1"/>
                  </p:cNvSpPr>
                  <p:nvPr/>
                </p:nvSpPr>
                <p:spPr bwMode="auto">
                  <a:xfrm>
                    <a:off x="8934" y="11229"/>
                    <a:ext cx="0" cy="17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199" name="Line 52"/>
                  <p:cNvSpPr>
                    <a:spLocks noChangeShapeType="1"/>
                  </p:cNvSpPr>
                  <p:nvPr/>
                </p:nvSpPr>
                <p:spPr bwMode="auto">
                  <a:xfrm>
                    <a:off x="8868" y="11172"/>
                    <a:ext cx="0" cy="28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</p:grpSp>
            <p:sp>
              <p:nvSpPr>
                <p:cNvPr id="196" name="Line 53"/>
                <p:cNvSpPr>
                  <a:spLocks noChangeShapeType="1"/>
                </p:cNvSpPr>
                <p:nvPr/>
              </p:nvSpPr>
              <p:spPr bwMode="auto">
                <a:xfrm>
                  <a:off x="1740" y="3267"/>
                  <a:ext cx="192" cy="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97" name="Oval 54"/>
                <p:cNvSpPr>
                  <a:spLocks noChangeArrowheads="1"/>
                </p:cNvSpPr>
                <p:nvPr/>
              </p:nvSpPr>
              <p:spPr bwMode="auto">
                <a:xfrm>
                  <a:off x="1811" y="3238"/>
                  <a:ext cx="52" cy="56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88" name="Line 55"/>
              <p:cNvSpPr>
                <a:spLocks noChangeShapeType="1"/>
              </p:cNvSpPr>
              <p:nvPr/>
            </p:nvSpPr>
            <p:spPr bwMode="auto">
              <a:xfrm>
                <a:off x="1837" y="3274"/>
                <a:ext cx="0" cy="60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9" name="Freeform 56"/>
              <p:cNvSpPr/>
              <p:nvPr/>
            </p:nvSpPr>
            <p:spPr bwMode="auto">
              <a:xfrm flipV="1">
                <a:off x="1586" y="3314"/>
                <a:ext cx="91" cy="177"/>
              </a:xfrm>
              <a:custGeom>
                <a:avLst/>
                <a:gdLst>
                  <a:gd name="T0" fmla="*/ 44 w 105"/>
                  <a:gd name="T1" fmla="*/ 447 h 147"/>
                  <a:gd name="T2" fmla="*/ 0 w 105"/>
                  <a:gd name="T3" fmla="*/ 447 h 147"/>
                  <a:gd name="T4" fmla="*/ 0 w 105"/>
                  <a:gd name="T5" fmla="*/ 0 h 147"/>
                  <a:gd name="T6" fmla="*/ 0 60000 65536"/>
                  <a:gd name="T7" fmla="*/ 0 60000 65536"/>
                  <a:gd name="T8" fmla="*/ 0 60000 65536"/>
                  <a:gd name="T9" fmla="*/ 0 w 105"/>
                  <a:gd name="T10" fmla="*/ 0 h 147"/>
                  <a:gd name="T11" fmla="*/ 105 w 105"/>
                  <a:gd name="T12" fmla="*/ 147 h 14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5" h="147">
                    <a:moveTo>
                      <a:pt x="105" y="147"/>
                    </a:moveTo>
                    <a:lnTo>
                      <a:pt x="0" y="147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90" name="Freeform 57"/>
              <p:cNvSpPr/>
              <p:nvPr/>
            </p:nvSpPr>
            <p:spPr bwMode="auto">
              <a:xfrm flipH="1" flipV="1">
                <a:off x="1988" y="3314"/>
                <a:ext cx="91" cy="331"/>
              </a:xfrm>
              <a:custGeom>
                <a:avLst/>
                <a:gdLst>
                  <a:gd name="T0" fmla="*/ 44 w 105"/>
                  <a:gd name="T1" fmla="*/ 19155 h 147"/>
                  <a:gd name="T2" fmla="*/ 0 w 105"/>
                  <a:gd name="T3" fmla="*/ 19155 h 147"/>
                  <a:gd name="T4" fmla="*/ 0 w 105"/>
                  <a:gd name="T5" fmla="*/ 0 h 147"/>
                  <a:gd name="T6" fmla="*/ 0 60000 65536"/>
                  <a:gd name="T7" fmla="*/ 0 60000 65536"/>
                  <a:gd name="T8" fmla="*/ 0 60000 65536"/>
                  <a:gd name="T9" fmla="*/ 0 w 105"/>
                  <a:gd name="T10" fmla="*/ 0 h 147"/>
                  <a:gd name="T11" fmla="*/ 105 w 105"/>
                  <a:gd name="T12" fmla="*/ 147 h 14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5" h="147">
                    <a:moveTo>
                      <a:pt x="105" y="147"/>
                    </a:moveTo>
                    <a:lnTo>
                      <a:pt x="0" y="147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91" name="Oval 58"/>
              <p:cNvSpPr>
                <a:spLocks noChangeArrowheads="1"/>
              </p:cNvSpPr>
              <p:nvPr/>
            </p:nvSpPr>
            <p:spPr bwMode="auto">
              <a:xfrm>
                <a:off x="1560" y="3465"/>
                <a:ext cx="54" cy="55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192" name="Oval 59"/>
              <p:cNvSpPr>
                <a:spLocks noChangeArrowheads="1"/>
              </p:cNvSpPr>
              <p:nvPr/>
            </p:nvSpPr>
            <p:spPr bwMode="auto">
              <a:xfrm>
                <a:off x="2053" y="3622"/>
                <a:ext cx="54" cy="56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193" name="Text Box 60"/>
              <p:cNvSpPr txBox="1">
                <a:spLocks noChangeArrowheads="1"/>
              </p:cNvSpPr>
              <p:nvPr/>
            </p:nvSpPr>
            <p:spPr bwMode="auto">
              <a:xfrm>
                <a:off x="1832" y="3764"/>
                <a:ext cx="221" cy="220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txBody>
              <a:bodyPr lIns="0" tIns="0" rIns="0" bIns="0"/>
              <a:lstStyle/>
              <a:p>
                <a:pPr algn="ctr">
                  <a:defRPr/>
                </a:pPr>
                <a:r>
                  <a:rPr lang="en-US" altLang="zh-CN">
                    <a:latin typeface="+mn-ea"/>
                  </a:rPr>
                  <a:t>Y</a:t>
                </a:r>
                <a:r>
                  <a:rPr lang="en-US" altLang="zh-CN" baseline="-25000">
                    <a:latin typeface="+mn-ea"/>
                  </a:rPr>
                  <a:t>0</a:t>
                </a:r>
                <a:endParaRPr lang="en-US" altLang="zh-CN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</p:grpSp>
      </p:grpSp>
      <p:grpSp>
        <p:nvGrpSpPr>
          <p:cNvPr id="222" name="Group 61"/>
          <p:cNvGrpSpPr/>
          <p:nvPr/>
        </p:nvGrpSpPr>
        <p:grpSpPr bwMode="auto">
          <a:xfrm>
            <a:off x="3397698" y="1810429"/>
            <a:ext cx="963613" cy="4459287"/>
            <a:chOff x="2202" y="1175"/>
            <a:chExt cx="607" cy="2809"/>
          </a:xfrm>
        </p:grpSpPr>
        <p:sp>
          <p:nvSpPr>
            <p:cNvPr id="223" name="Text Box 62"/>
            <p:cNvSpPr txBox="1">
              <a:spLocks noChangeArrowheads="1"/>
            </p:cNvSpPr>
            <p:nvPr/>
          </p:nvSpPr>
          <p:spPr bwMode="auto">
            <a:xfrm>
              <a:off x="2368" y="1353"/>
              <a:ext cx="331" cy="22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algn="ctr">
                <a:spcBef>
                  <a:spcPts val="150"/>
                </a:spcBef>
                <a:defRPr/>
              </a:pPr>
              <a:r>
                <a:rPr lang="en-US" altLang="zh-CN" dirty="0">
                  <a:latin typeface="+mn-ea"/>
                </a:rPr>
                <a:t>0,1</a:t>
              </a:r>
              <a:endPara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endParaRPr>
            </a:p>
          </p:txBody>
        </p:sp>
        <p:sp>
          <p:nvSpPr>
            <p:cNvPr id="224" name="Text Box 63"/>
            <p:cNvSpPr txBox="1">
              <a:spLocks noChangeArrowheads="1"/>
            </p:cNvSpPr>
            <p:nvPr/>
          </p:nvSpPr>
          <p:spPr bwMode="auto">
            <a:xfrm>
              <a:off x="2368" y="1874"/>
              <a:ext cx="331" cy="22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algn="ctr">
                <a:spcBef>
                  <a:spcPts val="150"/>
                </a:spcBef>
                <a:defRPr/>
              </a:pPr>
              <a:r>
                <a:rPr lang="en-US" altLang="zh-CN" dirty="0">
                  <a:latin typeface="+mn-ea"/>
                </a:rPr>
                <a:t>1,1</a:t>
              </a:r>
              <a:endPara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endParaRPr>
            </a:p>
          </p:txBody>
        </p:sp>
        <p:sp>
          <p:nvSpPr>
            <p:cNvPr id="225" name="Text Box 64"/>
            <p:cNvSpPr txBox="1">
              <a:spLocks noChangeArrowheads="1"/>
            </p:cNvSpPr>
            <p:nvPr/>
          </p:nvSpPr>
          <p:spPr bwMode="auto">
            <a:xfrm>
              <a:off x="2368" y="2804"/>
              <a:ext cx="331" cy="22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algn="ctr">
                <a:spcBef>
                  <a:spcPts val="150"/>
                </a:spcBef>
                <a:defRPr/>
              </a:pPr>
              <a:r>
                <a:rPr lang="en-US" altLang="zh-CN" dirty="0">
                  <a:latin typeface="+mn-ea"/>
                </a:rPr>
                <a:t>63,1</a:t>
              </a:r>
              <a:endPara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endParaRPr>
            </a:p>
          </p:txBody>
        </p:sp>
        <p:sp>
          <p:nvSpPr>
            <p:cNvPr id="226" name="Oval 65"/>
            <p:cNvSpPr>
              <a:spLocks noChangeArrowheads="1"/>
            </p:cNvSpPr>
            <p:nvPr/>
          </p:nvSpPr>
          <p:spPr bwMode="auto">
            <a:xfrm>
              <a:off x="2511" y="1694"/>
              <a:ext cx="51" cy="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227" name="Line 66"/>
            <p:cNvSpPr>
              <a:spLocks noChangeShapeType="1"/>
            </p:cNvSpPr>
            <p:nvPr/>
          </p:nvSpPr>
          <p:spPr bwMode="auto">
            <a:xfrm flipV="1">
              <a:off x="2534" y="1721"/>
              <a:ext cx="0" cy="15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28" name="Oval 67"/>
            <p:cNvSpPr>
              <a:spLocks noChangeArrowheads="1"/>
            </p:cNvSpPr>
            <p:nvPr/>
          </p:nvSpPr>
          <p:spPr bwMode="auto">
            <a:xfrm>
              <a:off x="2511" y="1175"/>
              <a:ext cx="51" cy="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229" name="Line 68"/>
            <p:cNvSpPr>
              <a:spLocks noChangeShapeType="1"/>
            </p:cNvSpPr>
            <p:nvPr/>
          </p:nvSpPr>
          <p:spPr bwMode="auto">
            <a:xfrm flipV="1">
              <a:off x="2537" y="1211"/>
              <a:ext cx="0" cy="1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230" name="Group 69"/>
            <p:cNvGrpSpPr/>
            <p:nvPr/>
          </p:nvGrpSpPr>
          <p:grpSpPr bwMode="auto">
            <a:xfrm>
              <a:off x="2323" y="3141"/>
              <a:ext cx="56" cy="253"/>
              <a:chOff x="8868" y="11172"/>
              <a:chExt cx="66" cy="283"/>
            </a:xfrm>
          </p:grpSpPr>
          <p:sp>
            <p:nvSpPr>
              <p:cNvPr id="255" name="Line 70"/>
              <p:cNvSpPr>
                <a:spLocks noChangeShapeType="1"/>
              </p:cNvSpPr>
              <p:nvPr/>
            </p:nvSpPr>
            <p:spPr bwMode="auto">
              <a:xfrm>
                <a:off x="8934" y="11229"/>
                <a:ext cx="0" cy="17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56" name="Line 71"/>
              <p:cNvSpPr>
                <a:spLocks noChangeShapeType="1"/>
              </p:cNvSpPr>
              <p:nvPr/>
            </p:nvSpPr>
            <p:spPr bwMode="auto">
              <a:xfrm>
                <a:off x="8868" y="11172"/>
                <a:ext cx="0" cy="28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31" name="Group 72"/>
            <p:cNvGrpSpPr/>
            <p:nvPr/>
          </p:nvGrpSpPr>
          <p:grpSpPr bwMode="auto">
            <a:xfrm flipH="1">
              <a:off x="2571" y="3141"/>
              <a:ext cx="56" cy="253"/>
              <a:chOff x="8868" y="11172"/>
              <a:chExt cx="66" cy="283"/>
            </a:xfrm>
          </p:grpSpPr>
          <p:sp>
            <p:nvSpPr>
              <p:cNvPr id="253" name="Line 73"/>
              <p:cNvSpPr>
                <a:spLocks noChangeShapeType="1"/>
              </p:cNvSpPr>
              <p:nvPr/>
            </p:nvSpPr>
            <p:spPr bwMode="auto">
              <a:xfrm>
                <a:off x="8934" y="11229"/>
                <a:ext cx="0" cy="17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54" name="Line 74"/>
              <p:cNvSpPr>
                <a:spLocks noChangeShapeType="1"/>
              </p:cNvSpPr>
              <p:nvPr/>
            </p:nvSpPr>
            <p:spPr bwMode="auto">
              <a:xfrm>
                <a:off x="8868" y="11172"/>
                <a:ext cx="0" cy="28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232" name="Oval 75"/>
            <p:cNvSpPr>
              <a:spLocks noChangeArrowheads="1"/>
            </p:cNvSpPr>
            <p:nvPr/>
          </p:nvSpPr>
          <p:spPr bwMode="auto">
            <a:xfrm>
              <a:off x="2202" y="1963"/>
              <a:ext cx="54" cy="55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233" name="Line 76"/>
            <p:cNvSpPr>
              <a:spLocks noChangeShapeType="1"/>
            </p:cNvSpPr>
            <p:nvPr/>
          </p:nvSpPr>
          <p:spPr bwMode="auto">
            <a:xfrm flipH="1">
              <a:off x="2236" y="1987"/>
              <a:ext cx="130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34" name="Oval 77"/>
            <p:cNvSpPr>
              <a:spLocks noChangeArrowheads="1"/>
            </p:cNvSpPr>
            <p:nvPr/>
          </p:nvSpPr>
          <p:spPr bwMode="auto">
            <a:xfrm>
              <a:off x="2757" y="1963"/>
              <a:ext cx="52" cy="55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235" name="Line 78"/>
            <p:cNvSpPr>
              <a:spLocks noChangeShapeType="1"/>
            </p:cNvSpPr>
            <p:nvPr/>
          </p:nvSpPr>
          <p:spPr bwMode="auto">
            <a:xfrm flipH="1">
              <a:off x="2699" y="1987"/>
              <a:ext cx="84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36" name="Text Box 79"/>
            <p:cNvSpPr txBox="1">
              <a:spLocks noChangeArrowheads="1"/>
            </p:cNvSpPr>
            <p:nvPr/>
          </p:nvSpPr>
          <p:spPr bwMode="auto">
            <a:xfrm rot="-5400000">
              <a:off x="2476" y="2324"/>
              <a:ext cx="147" cy="220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>
                  <a:solidFill>
                    <a:srgbClr val="0000FF"/>
                  </a:solidFill>
                  <a:latin typeface="+mn-ea"/>
                </a:rPr>
                <a:t>…</a:t>
              </a:r>
              <a:endPara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237" name="Oval 80"/>
            <p:cNvSpPr>
              <a:spLocks noChangeArrowheads="1"/>
            </p:cNvSpPr>
            <p:nvPr/>
          </p:nvSpPr>
          <p:spPr bwMode="auto">
            <a:xfrm>
              <a:off x="2519" y="2604"/>
              <a:ext cx="51" cy="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238" name="Line 81"/>
            <p:cNvSpPr>
              <a:spLocks noChangeShapeType="1"/>
            </p:cNvSpPr>
            <p:nvPr/>
          </p:nvSpPr>
          <p:spPr bwMode="auto">
            <a:xfrm flipV="1">
              <a:off x="2544" y="2633"/>
              <a:ext cx="0" cy="17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39" name="Oval 82"/>
            <p:cNvSpPr>
              <a:spLocks noChangeArrowheads="1"/>
            </p:cNvSpPr>
            <p:nvPr/>
          </p:nvSpPr>
          <p:spPr bwMode="auto">
            <a:xfrm>
              <a:off x="2202" y="2892"/>
              <a:ext cx="54" cy="5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240" name="Line 83"/>
            <p:cNvSpPr>
              <a:spLocks noChangeShapeType="1"/>
            </p:cNvSpPr>
            <p:nvPr/>
          </p:nvSpPr>
          <p:spPr bwMode="auto">
            <a:xfrm flipH="1">
              <a:off x="2236" y="2919"/>
              <a:ext cx="130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41" name="Oval 84"/>
            <p:cNvSpPr>
              <a:spLocks noChangeArrowheads="1"/>
            </p:cNvSpPr>
            <p:nvPr/>
          </p:nvSpPr>
          <p:spPr bwMode="auto">
            <a:xfrm>
              <a:off x="2757" y="2892"/>
              <a:ext cx="52" cy="5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242" name="Line 85"/>
            <p:cNvSpPr>
              <a:spLocks noChangeShapeType="1"/>
            </p:cNvSpPr>
            <p:nvPr/>
          </p:nvSpPr>
          <p:spPr bwMode="auto">
            <a:xfrm flipH="1">
              <a:off x="2699" y="2919"/>
              <a:ext cx="84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43" name="Line 86"/>
            <p:cNvSpPr>
              <a:spLocks noChangeShapeType="1"/>
            </p:cNvSpPr>
            <p:nvPr/>
          </p:nvSpPr>
          <p:spPr bwMode="auto">
            <a:xfrm>
              <a:off x="2381" y="3267"/>
              <a:ext cx="192" cy="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44" name="Oval 87"/>
            <p:cNvSpPr>
              <a:spLocks noChangeArrowheads="1"/>
            </p:cNvSpPr>
            <p:nvPr/>
          </p:nvSpPr>
          <p:spPr bwMode="auto">
            <a:xfrm>
              <a:off x="2452" y="3238"/>
              <a:ext cx="54" cy="5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245" name="Freeform 88"/>
            <p:cNvSpPr/>
            <p:nvPr/>
          </p:nvSpPr>
          <p:spPr bwMode="auto">
            <a:xfrm flipV="1">
              <a:off x="2230" y="3314"/>
              <a:ext cx="91" cy="177"/>
            </a:xfrm>
            <a:custGeom>
              <a:avLst/>
              <a:gdLst>
                <a:gd name="T0" fmla="*/ 44 w 105"/>
                <a:gd name="T1" fmla="*/ 447 h 147"/>
                <a:gd name="T2" fmla="*/ 0 w 105"/>
                <a:gd name="T3" fmla="*/ 447 h 147"/>
                <a:gd name="T4" fmla="*/ 0 w 105"/>
                <a:gd name="T5" fmla="*/ 0 h 147"/>
                <a:gd name="T6" fmla="*/ 0 60000 65536"/>
                <a:gd name="T7" fmla="*/ 0 60000 65536"/>
                <a:gd name="T8" fmla="*/ 0 60000 65536"/>
                <a:gd name="T9" fmla="*/ 0 w 105"/>
                <a:gd name="T10" fmla="*/ 0 h 147"/>
                <a:gd name="T11" fmla="*/ 105 w 105"/>
                <a:gd name="T12" fmla="*/ 147 h 1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5" h="147">
                  <a:moveTo>
                    <a:pt x="105" y="147"/>
                  </a:moveTo>
                  <a:lnTo>
                    <a:pt x="0" y="147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46" name="Freeform 89"/>
            <p:cNvSpPr/>
            <p:nvPr/>
          </p:nvSpPr>
          <p:spPr bwMode="auto">
            <a:xfrm flipH="1" flipV="1">
              <a:off x="2632" y="3314"/>
              <a:ext cx="90" cy="331"/>
            </a:xfrm>
            <a:custGeom>
              <a:avLst/>
              <a:gdLst>
                <a:gd name="T0" fmla="*/ 42 w 105"/>
                <a:gd name="T1" fmla="*/ 19155 h 147"/>
                <a:gd name="T2" fmla="*/ 0 w 105"/>
                <a:gd name="T3" fmla="*/ 19155 h 147"/>
                <a:gd name="T4" fmla="*/ 0 w 105"/>
                <a:gd name="T5" fmla="*/ 0 h 147"/>
                <a:gd name="T6" fmla="*/ 0 60000 65536"/>
                <a:gd name="T7" fmla="*/ 0 60000 65536"/>
                <a:gd name="T8" fmla="*/ 0 60000 65536"/>
                <a:gd name="T9" fmla="*/ 0 w 105"/>
                <a:gd name="T10" fmla="*/ 0 h 147"/>
                <a:gd name="T11" fmla="*/ 105 w 105"/>
                <a:gd name="T12" fmla="*/ 147 h 1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5" h="147">
                  <a:moveTo>
                    <a:pt x="105" y="147"/>
                  </a:moveTo>
                  <a:lnTo>
                    <a:pt x="0" y="147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47" name="Oval 90"/>
            <p:cNvSpPr>
              <a:spLocks noChangeArrowheads="1"/>
            </p:cNvSpPr>
            <p:nvPr/>
          </p:nvSpPr>
          <p:spPr bwMode="auto">
            <a:xfrm>
              <a:off x="2204" y="3465"/>
              <a:ext cx="54" cy="55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248" name="Oval 91"/>
            <p:cNvSpPr>
              <a:spLocks noChangeArrowheads="1"/>
            </p:cNvSpPr>
            <p:nvPr/>
          </p:nvSpPr>
          <p:spPr bwMode="auto">
            <a:xfrm>
              <a:off x="2696" y="3622"/>
              <a:ext cx="54" cy="5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249" name="Line 92"/>
            <p:cNvSpPr>
              <a:spLocks noChangeShapeType="1"/>
            </p:cNvSpPr>
            <p:nvPr/>
          </p:nvSpPr>
          <p:spPr bwMode="auto">
            <a:xfrm>
              <a:off x="2478" y="3274"/>
              <a:ext cx="0" cy="6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50" name="Freeform 93"/>
            <p:cNvSpPr/>
            <p:nvPr/>
          </p:nvSpPr>
          <p:spPr bwMode="auto">
            <a:xfrm>
              <a:off x="2229" y="1417"/>
              <a:ext cx="129" cy="1790"/>
            </a:xfrm>
            <a:custGeom>
              <a:avLst/>
              <a:gdLst>
                <a:gd name="T0" fmla="*/ 47 w 158"/>
                <a:gd name="T1" fmla="*/ 0 h 2400"/>
                <a:gd name="T2" fmla="*/ 0 w 158"/>
                <a:gd name="T3" fmla="*/ 0 h 2400"/>
                <a:gd name="T4" fmla="*/ 0 w 158"/>
                <a:gd name="T5" fmla="*/ 413 h 2400"/>
                <a:gd name="T6" fmla="*/ 33 w 158"/>
                <a:gd name="T7" fmla="*/ 413 h 24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8"/>
                <a:gd name="T13" fmla="*/ 0 h 2400"/>
                <a:gd name="T14" fmla="*/ 158 w 158"/>
                <a:gd name="T15" fmla="*/ 2400 h 24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8" h="2400">
                  <a:moveTo>
                    <a:pt x="158" y="0"/>
                  </a:moveTo>
                  <a:lnTo>
                    <a:pt x="0" y="0"/>
                  </a:lnTo>
                  <a:lnTo>
                    <a:pt x="0" y="2400"/>
                  </a:lnTo>
                  <a:lnTo>
                    <a:pt x="113" y="240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51" name="Freeform 94"/>
            <p:cNvSpPr/>
            <p:nvPr/>
          </p:nvSpPr>
          <p:spPr bwMode="auto">
            <a:xfrm>
              <a:off x="2631" y="1417"/>
              <a:ext cx="152" cy="1791"/>
            </a:xfrm>
            <a:custGeom>
              <a:avLst/>
              <a:gdLst>
                <a:gd name="T0" fmla="*/ 30 w 177"/>
                <a:gd name="T1" fmla="*/ 0 h 2393"/>
                <a:gd name="T2" fmla="*/ 70 w 177"/>
                <a:gd name="T3" fmla="*/ 0 h 2393"/>
                <a:gd name="T4" fmla="*/ 70 w 177"/>
                <a:gd name="T5" fmla="*/ 421 h 2393"/>
                <a:gd name="T6" fmla="*/ 0 w 177"/>
                <a:gd name="T7" fmla="*/ 421 h 23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2393"/>
                <a:gd name="T14" fmla="*/ 177 w 177"/>
                <a:gd name="T15" fmla="*/ 2393 h 23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2393">
                  <a:moveTo>
                    <a:pt x="76" y="0"/>
                  </a:moveTo>
                  <a:lnTo>
                    <a:pt x="177" y="0"/>
                  </a:lnTo>
                  <a:lnTo>
                    <a:pt x="177" y="2391"/>
                  </a:lnTo>
                  <a:lnTo>
                    <a:pt x="0" y="2393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52" name="Text Box 95"/>
            <p:cNvSpPr txBox="1">
              <a:spLocks noChangeArrowheads="1"/>
            </p:cNvSpPr>
            <p:nvPr/>
          </p:nvSpPr>
          <p:spPr bwMode="auto">
            <a:xfrm>
              <a:off x="2487" y="3764"/>
              <a:ext cx="220" cy="220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>
                  <a:latin typeface="+mn-ea"/>
                </a:rPr>
                <a:t>Y</a:t>
              </a:r>
              <a:r>
                <a:rPr lang="en-US" altLang="zh-CN" baseline="-25000">
                  <a:latin typeface="+mn-ea"/>
                </a:rPr>
                <a:t>1</a:t>
              </a:r>
              <a:endParaRPr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</p:grpSp>
      <p:grpSp>
        <p:nvGrpSpPr>
          <p:cNvPr id="257" name="Group 96"/>
          <p:cNvGrpSpPr/>
          <p:nvPr/>
        </p:nvGrpSpPr>
        <p:grpSpPr bwMode="auto">
          <a:xfrm>
            <a:off x="6383786" y="2116815"/>
            <a:ext cx="1214437" cy="4152900"/>
            <a:chOff x="4083" y="1368"/>
            <a:chExt cx="765" cy="2616"/>
          </a:xfrm>
        </p:grpSpPr>
        <p:sp>
          <p:nvSpPr>
            <p:cNvPr id="258" name="Line 115"/>
            <p:cNvSpPr>
              <a:spLocks noChangeShapeType="1"/>
            </p:cNvSpPr>
            <p:nvPr/>
          </p:nvSpPr>
          <p:spPr bwMode="auto">
            <a:xfrm>
              <a:off x="4467" y="3274"/>
              <a:ext cx="0" cy="6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59" name="Text Box 97"/>
            <p:cNvSpPr txBox="1">
              <a:spLocks noChangeArrowheads="1"/>
            </p:cNvSpPr>
            <p:nvPr/>
          </p:nvSpPr>
          <p:spPr bwMode="auto">
            <a:xfrm>
              <a:off x="4249" y="1368"/>
              <a:ext cx="434" cy="22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algn="ctr">
                <a:spcBef>
                  <a:spcPts val="150"/>
                </a:spcBef>
                <a:defRPr/>
              </a:pPr>
              <a:r>
                <a:rPr lang="en-US" altLang="zh-CN" dirty="0">
                  <a:latin typeface="+mn-ea"/>
                </a:rPr>
                <a:t>0,63</a:t>
              </a:r>
              <a:endPara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endParaRPr>
            </a:p>
          </p:txBody>
        </p:sp>
        <p:sp>
          <p:nvSpPr>
            <p:cNvPr id="260" name="Text Box 98"/>
            <p:cNvSpPr txBox="1">
              <a:spLocks noChangeArrowheads="1"/>
            </p:cNvSpPr>
            <p:nvPr/>
          </p:nvSpPr>
          <p:spPr bwMode="auto">
            <a:xfrm>
              <a:off x="4249" y="1887"/>
              <a:ext cx="434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algn="ctr">
                <a:spcBef>
                  <a:spcPts val="150"/>
                </a:spcBef>
                <a:defRPr/>
              </a:pPr>
              <a:r>
                <a:rPr lang="en-US" altLang="zh-CN" dirty="0">
                  <a:latin typeface="+mn-ea"/>
                </a:rPr>
                <a:t>1,63</a:t>
              </a:r>
              <a:endPara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endParaRPr>
            </a:p>
          </p:txBody>
        </p:sp>
        <p:sp>
          <p:nvSpPr>
            <p:cNvPr id="261" name="Text Box 99"/>
            <p:cNvSpPr txBox="1">
              <a:spLocks noChangeArrowheads="1"/>
            </p:cNvSpPr>
            <p:nvPr/>
          </p:nvSpPr>
          <p:spPr bwMode="auto">
            <a:xfrm>
              <a:off x="4249" y="2790"/>
              <a:ext cx="434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ffectLst>
              <a:outerShdw dist="71842" dir="2700000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 anchor="ctr" anchorCtr="1"/>
            <a:lstStyle/>
            <a:p>
              <a:pPr algn="ctr">
                <a:spcBef>
                  <a:spcPts val="150"/>
                </a:spcBef>
                <a:defRPr/>
              </a:pPr>
              <a:r>
                <a:rPr lang="en-US" altLang="zh-CN" dirty="0">
                  <a:latin typeface="+mn-ea"/>
                </a:rPr>
                <a:t>63,63</a:t>
              </a:r>
              <a:endPara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endParaRPr>
            </a:p>
          </p:txBody>
        </p:sp>
        <p:sp>
          <p:nvSpPr>
            <p:cNvPr id="262" name="Text Box 100"/>
            <p:cNvSpPr txBox="1">
              <a:spLocks noChangeArrowheads="1"/>
            </p:cNvSpPr>
            <p:nvPr/>
          </p:nvSpPr>
          <p:spPr bwMode="auto">
            <a:xfrm rot="-5400000">
              <a:off x="4357" y="2324"/>
              <a:ext cx="146" cy="220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>
                  <a:solidFill>
                    <a:srgbClr val="0000FF"/>
                  </a:solidFill>
                  <a:latin typeface="+mn-ea"/>
                </a:rPr>
                <a:t>…</a:t>
              </a:r>
              <a:endPara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263" name="Oval 101"/>
            <p:cNvSpPr>
              <a:spLocks noChangeArrowheads="1"/>
            </p:cNvSpPr>
            <p:nvPr/>
          </p:nvSpPr>
          <p:spPr bwMode="auto">
            <a:xfrm>
              <a:off x="4083" y="1963"/>
              <a:ext cx="54" cy="55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264" name="Line 102"/>
            <p:cNvSpPr>
              <a:spLocks noChangeShapeType="1"/>
            </p:cNvSpPr>
            <p:nvPr/>
          </p:nvSpPr>
          <p:spPr bwMode="auto">
            <a:xfrm flipH="1">
              <a:off x="4118" y="1987"/>
              <a:ext cx="129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65" name="Freeform 103"/>
            <p:cNvSpPr/>
            <p:nvPr/>
          </p:nvSpPr>
          <p:spPr bwMode="auto">
            <a:xfrm>
              <a:off x="4110" y="1417"/>
              <a:ext cx="203" cy="1798"/>
            </a:xfrm>
            <a:custGeom>
              <a:avLst/>
              <a:gdLst>
                <a:gd name="T0" fmla="*/ 67 w 234"/>
                <a:gd name="T1" fmla="*/ 0 h 2393"/>
                <a:gd name="T2" fmla="*/ 0 w 234"/>
                <a:gd name="T3" fmla="*/ 0 h 2393"/>
                <a:gd name="T4" fmla="*/ 0 w 234"/>
                <a:gd name="T5" fmla="*/ 431 h 2393"/>
                <a:gd name="T6" fmla="*/ 100 w 234"/>
                <a:gd name="T7" fmla="*/ 431 h 23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4"/>
                <a:gd name="T13" fmla="*/ 0 h 2393"/>
                <a:gd name="T14" fmla="*/ 234 w 234"/>
                <a:gd name="T15" fmla="*/ 2393 h 23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4" h="2393">
                  <a:moveTo>
                    <a:pt x="158" y="0"/>
                  </a:moveTo>
                  <a:lnTo>
                    <a:pt x="0" y="0"/>
                  </a:lnTo>
                  <a:lnTo>
                    <a:pt x="0" y="2391"/>
                  </a:lnTo>
                  <a:lnTo>
                    <a:pt x="234" y="2393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66" name="Freeform 104"/>
            <p:cNvSpPr/>
            <p:nvPr/>
          </p:nvSpPr>
          <p:spPr bwMode="auto">
            <a:xfrm>
              <a:off x="4621" y="1417"/>
              <a:ext cx="153" cy="1804"/>
            </a:xfrm>
            <a:custGeom>
              <a:avLst/>
              <a:gdLst>
                <a:gd name="T0" fmla="*/ 31 w 177"/>
                <a:gd name="T1" fmla="*/ 0 h 2393"/>
                <a:gd name="T2" fmla="*/ 74 w 177"/>
                <a:gd name="T3" fmla="*/ 0 h 2393"/>
                <a:gd name="T4" fmla="*/ 74 w 177"/>
                <a:gd name="T5" fmla="*/ 439 h 2393"/>
                <a:gd name="T6" fmla="*/ 0 w 177"/>
                <a:gd name="T7" fmla="*/ 440 h 23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2393"/>
                <a:gd name="T14" fmla="*/ 177 w 177"/>
                <a:gd name="T15" fmla="*/ 2393 h 23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2393">
                  <a:moveTo>
                    <a:pt x="76" y="0"/>
                  </a:moveTo>
                  <a:lnTo>
                    <a:pt x="177" y="0"/>
                  </a:lnTo>
                  <a:lnTo>
                    <a:pt x="177" y="2391"/>
                  </a:lnTo>
                  <a:lnTo>
                    <a:pt x="0" y="2393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67" name="Oval 105"/>
            <p:cNvSpPr>
              <a:spLocks noChangeArrowheads="1"/>
            </p:cNvSpPr>
            <p:nvPr/>
          </p:nvSpPr>
          <p:spPr bwMode="auto">
            <a:xfrm>
              <a:off x="4746" y="1963"/>
              <a:ext cx="54" cy="55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268" name="Line 106"/>
            <p:cNvSpPr>
              <a:spLocks noChangeShapeType="1"/>
            </p:cNvSpPr>
            <p:nvPr/>
          </p:nvSpPr>
          <p:spPr bwMode="auto">
            <a:xfrm flipH="1">
              <a:off x="4688" y="1987"/>
              <a:ext cx="86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269" name="Group 107"/>
            <p:cNvGrpSpPr/>
            <p:nvPr/>
          </p:nvGrpSpPr>
          <p:grpSpPr bwMode="auto">
            <a:xfrm>
              <a:off x="4312" y="3141"/>
              <a:ext cx="58" cy="253"/>
              <a:chOff x="8868" y="11172"/>
              <a:chExt cx="66" cy="283"/>
            </a:xfrm>
          </p:grpSpPr>
          <p:sp>
            <p:nvSpPr>
              <p:cNvPr id="280" name="Line 108"/>
              <p:cNvSpPr>
                <a:spLocks noChangeShapeType="1"/>
              </p:cNvSpPr>
              <p:nvPr/>
            </p:nvSpPr>
            <p:spPr bwMode="auto">
              <a:xfrm>
                <a:off x="8934" y="11229"/>
                <a:ext cx="0" cy="17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81" name="Line 109"/>
              <p:cNvSpPr>
                <a:spLocks noChangeShapeType="1"/>
              </p:cNvSpPr>
              <p:nvPr/>
            </p:nvSpPr>
            <p:spPr bwMode="auto">
              <a:xfrm>
                <a:off x="8868" y="11172"/>
                <a:ext cx="0" cy="28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70" name="Group 110"/>
            <p:cNvGrpSpPr/>
            <p:nvPr/>
          </p:nvGrpSpPr>
          <p:grpSpPr bwMode="auto">
            <a:xfrm flipH="1">
              <a:off x="4562" y="3141"/>
              <a:ext cx="57" cy="253"/>
              <a:chOff x="8868" y="11172"/>
              <a:chExt cx="66" cy="283"/>
            </a:xfrm>
          </p:grpSpPr>
          <p:sp>
            <p:nvSpPr>
              <p:cNvPr id="278" name="Line 111"/>
              <p:cNvSpPr>
                <a:spLocks noChangeShapeType="1"/>
              </p:cNvSpPr>
              <p:nvPr/>
            </p:nvSpPr>
            <p:spPr bwMode="auto">
              <a:xfrm>
                <a:off x="8934" y="11229"/>
                <a:ext cx="0" cy="17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79" name="Line 112"/>
              <p:cNvSpPr>
                <a:spLocks noChangeShapeType="1"/>
              </p:cNvSpPr>
              <p:nvPr/>
            </p:nvSpPr>
            <p:spPr bwMode="auto">
              <a:xfrm>
                <a:off x="8868" y="11172"/>
                <a:ext cx="0" cy="28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271" name="Line 113"/>
            <p:cNvSpPr>
              <a:spLocks noChangeShapeType="1"/>
            </p:cNvSpPr>
            <p:nvPr/>
          </p:nvSpPr>
          <p:spPr bwMode="auto">
            <a:xfrm>
              <a:off x="4372" y="3267"/>
              <a:ext cx="193" cy="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72" name="Oval 114"/>
            <p:cNvSpPr>
              <a:spLocks noChangeArrowheads="1"/>
            </p:cNvSpPr>
            <p:nvPr/>
          </p:nvSpPr>
          <p:spPr bwMode="auto">
            <a:xfrm>
              <a:off x="4444" y="3238"/>
              <a:ext cx="54" cy="5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273" name="Oval 116"/>
            <p:cNvSpPr>
              <a:spLocks noChangeArrowheads="1"/>
            </p:cNvSpPr>
            <p:nvPr/>
          </p:nvSpPr>
          <p:spPr bwMode="auto">
            <a:xfrm>
              <a:off x="4083" y="2879"/>
              <a:ext cx="54" cy="5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274" name="Line 117"/>
            <p:cNvSpPr>
              <a:spLocks noChangeShapeType="1"/>
            </p:cNvSpPr>
            <p:nvPr/>
          </p:nvSpPr>
          <p:spPr bwMode="auto">
            <a:xfrm flipH="1">
              <a:off x="4118" y="2906"/>
              <a:ext cx="129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75" name="Oval 118"/>
            <p:cNvSpPr>
              <a:spLocks noChangeArrowheads="1"/>
            </p:cNvSpPr>
            <p:nvPr/>
          </p:nvSpPr>
          <p:spPr bwMode="auto">
            <a:xfrm>
              <a:off x="4746" y="2879"/>
              <a:ext cx="54" cy="5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276" name="Line 119"/>
            <p:cNvSpPr>
              <a:spLocks noChangeShapeType="1"/>
            </p:cNvSpPr>
            <p:nvPr/>
          </p:nvSpPr>
          <p:spPr bwMode="auto">
            <a:xfrm flipH="1">
              <a:off x="4688" y="2906"/>
              <a:ext cx="86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77" name="Text Box 120"/>
            <p:cNvSpPr txBox="1">
              <a:spLocks noChangeArrowheads="1"/>
            </p:cNvSpPr>
            <p:nvPr/>
          </p:nvSpPr>
          <p:spPr bwMode="auto">
            <a:xfrm>
              <a:off x="4498" y="3764"/>
              <a:ext cx="350" cy="220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>
                  <a:latin typeface="+mn-ea"/>
                </a:rPr>
                <a:t>Y</a:t>
              </a:r>
              <a:r>
                <a:rPr lang="en-US" altLang="zh-CN" baseline="-25000">
                  <a:latin typeface="+mn-ea"/>
                </a:rPr>
                <a:t>63</a:t>
              </a:r>
              <a:endParaRPr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</p:grpSp>
      <p:sp>
        <p:nvSpPr>
          <p:cNvPr id="282" name="Line 121"/>
          <p:cNvSpPr>
            <a:spLocks noChangeShapeType="1"/>
          </p:cNvSpPr>
          <p:nvPr/>
        </p:nvSpPr>
        <p:spPr bwMode="auto">
          <a:xfrm flipH="1">
            <a:off x="740222" y="5622015"/>
            <a:ext cx="457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lg"/>
            <a:tailEnd type="triangle" w="lg" len="lg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291957" y="2306186"/>
            <a:ext cx="2372638" cy="2509084"/>
            <a:chOff x="8291957" y="2306186"/>
            <a:chExt cx="2372638" cy="2509084"/>
          </a:xfrm>
        </p:grpSpPr>
        <p:sp>
          <p:nvSpPr>
            <p:cNvPr id="284" name="文本框 283"/>
            <p:cNvSpPr txBox="1"/>
            <p:nvPr/>
          </p:nvSpPr>
          <p:spPr>
            <a:xfrm>
              <a:off x="8613090" y="2306186"/>
              <a:ext cx="1532396" cy="43088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dirty="0"/>
                <a:t>4096</a:t>
              </a:r>
              <a:endParaRPr lang="zh-CN" altLang="en-US" sz="2200" dirty="0"/>
            </a:p>
          </p:txBody>
        </p:sp>
        <p:sp>
          <p:nvSpPr>
            <p:cNvPr id="285" name="文本框 284"/>
            <p:cNvSpPr txBox="1"/>
            <p:nvPr/>
          </p:nvSpPr>
          <p:spPr>
            <a:xfrm>
              <a:off x="8534848" y="3188040"/>
              <a:ext cx="1815424" cy="43088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200"/>
              </a:lvl1pPr>
            </a:lstStyle>
            <a:p>
              <a:r>
                <a:rPr lang="en-US" altLang="zh-CN" dirty="0"/>
                <a:t>12</a:t>
              </a:r>
              <a:r>
                <a:rPr lang="zh-CN" altLang="en-US" dirty="0"/>
                <a:t>根地址线</a:t>
              </a:r>
            </a:p>
          </p:txBody>
        </p:sp>
        <p:sp>
          <p:nvSpPr>
            <p:cNvPr id="286" name="文本框 285"/>
            <p:cNvSpPr txBox="1"/>
            <p:nvPr/>
          </p:nvSpPr>
          <p:spPr>
            <a:xfrm>
              <a:off x="8291957" y="4045829"/>
              <a:ext cx="2372638" cy="76944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200"/>
              </a:lvl1pPr>
            </a:lstStyle>
            <a:p>
              <a:r>
                <a:rPr lang="zh-CN" altLang="en-US" dirty="0"/>
                <a:t>行、列译码器输入各</a:t>
              </a:r>
              <a:r>
                <a:rPr lang="en-US" altLang="zh-CN" dirty="0"/>
                <a:t>6</a:t>
              </a:r>
              <a:r>
                <a:rPr lang="zh-CN" altLang="en-US" dirty="0"/>
                <a:t>根</a:t>
              </a:r>
            </a:p>
          </p:txBody>
        </p:sp>
        <p:sp>
          <p:nvSpPr>
            <p:cNvPr id="2" name="下箭头 1"/>
            <p:cNvSpPr/>
            <p:nvPr/>
          </p:nvSpPr>
          <p:spPr>
            <a:xfrm>
              <a:off x="9293563" y="2811237"/>
              <a:ext cx="159883" cy="307975"/>
            </a:xfrm>
            <a:prstGeom prst="downArrow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下箭头 287"/>
            <p:cNvSpPr/>
            <p:nvPr/>
          </p:nvSpPr>
          <p:spPr>
            <a:xfrm>
              <a:off x="9329960" y="3680167"/>
              <a:ext cx="159883" cy="307975"/>
            </a:xfrm>
            <a:prstGeom prst="downArrow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8" name="矩形 127"/>
          <p:cNvSpPr/>
          <p:nvPr/>
        </p:nvSpPr>
        <p:spPr>
          <a:xfrm>
            <a:off x="733778" y="936534"/>
            <a:ext cx="492195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2.SRAM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存储单元封装与扩展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074" y="4557935"/>
            <a:ext cx="2831981" cy="18944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71877" y="2086060"/>
            <a:ext cx="3198294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7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.1  存储器概述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3071877" y="2484047"/>
            <a:ext cx="5609044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400" b="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7</a:t>
            </a:r>
            <a:r>
              <a:rPr lang="zh-CN" altLang="en-US" sz="2400" b="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.2 半导体存储器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3071877" y="2950558"/>
            <a:ext cx="3475445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b="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7</a:t>
            </a:r>
            <a:r>
              <a:rPr lang="zh-CN" altLang="en-US" sz="2400" b="0" dirty="0">
                <a:solidFill>
                  <a:schemeClr val="tx1"/>
                </a:solidFill>
                <a:latin typeface="+mn-ea"/>
                <a:ea typeface="+mn-ea"/>
                <a:cs typeface="+mn-ea"/>
              </a:rPr>
              <a:t>.3 主存的数据组织</a:t>
            </a:r>
            <a:endParaRPr lang="zh-CN" altLang="en-US" dirty="0">
              <a:solidFill>
                <a:schemeClr val="tx1"/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71993" y="3496235"/>
            <a:ext cx="304355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7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.4 主存与CPU的连接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5" y="183038"/>
            <a:ext cx="4052386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7.2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半导体存储器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561626" y="1919815"/>
            <a:ext cx="4759565" cy="3507853"/>
            <a:chOff x="1546379" y="1916803"/>
            <a:chExt cx="4759565" cy="3507853"/>
          </a:xfrm>
        </p:grpSpPr>
        <p:sp>
          <p:nvSpPr>
            <p:cNvPr id="130" name="Text Box 9"/>
            <p:cNvSpPr txBox="1">
              <a:spLocks noChangeArrowheads="1"/>
            </p:cNvSpPr>
            <p:nvPr/>
          </p:nvSpPr>
          <p:spPr bwMode="auto">
            <a:xfrm>
              <a:off x="3686520" y="4280141"/>
              <a:ext cx="1919848" cy="246093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/>
            <a:p>
              <a:pPr algn="ctr">
                <a:lnSpc>
                  <a:spcPts val="1100"/>
                </a:lnSpc>
              </a:pPr>
              <a:endParaRPr lang="zh-CN" altLang="zh-CN" sz="1400" b="1" dirty="0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131" name="Text Box 9"/>
            <p:cNvSpPr txBox="1">
              <a:spLocks noChangeArrowheads="1"/>
            </p:cNvSpPr>
            <p:nvPr/>
          </p:nvSpPr>
          <p:spPr bwMode="auto">
            <a:xfrm>
              <a:off x="3694476" y="3902048"/>
              <a:ext cx="1919848" cy="246093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/>
            <a:p>
              <a:pPr algn="ctr">
                <a:lnSpc>
                  <a:spcPts val="1100"/>
                </a:lnSpc>
              </a:pPr>
              <a:endParaRPr lang="zh-CN" altLang="zh-CN" sz="1400" b="1" dirty="0">
                <a:solidFill>
                  <a:srgbClr val="0000FF"/>
                </a:solidFill>
                <a:latin typeface="+mn-ea"/>
              </a:endParaRPr>
            </a:p>
          </p:txBody>
        </p:sp>
        <p:grpSp>
          <p:nvGrpSpPr>
            <p:cNvPr id="137" name="组合 136"/>
            <p:cNvGrpSpPr/>
            <p:nvPr/>
          </p:nvGrpSpPr>
          <p:grpSpPr>
            <a:xfrm>
              <a:off x="3394468" y="2563241"/>
              <a:ext cx="1242000" cy="207775"/>
              <a:chOff x="3394468" y="2563241"/>
              <a:chExt cx="1242000" cy="207775"/>
            </a:xfrm>
          </p:grpSpPr>
          <p:cxnSp>
            <p:nvCxnSpPr>
              <p:cNvPr id="3" name="直接连接符 2"/>
              <p:cNvCxnSpPr/>
              <p:nvPr/>
            </p:nvCxnSpPr>
            <p:spPr>
              <a:xfrm flipH="1">
                <a:off x="4631206" y="2689165"/>
                <a:ext cx="0" cy="76088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 flipH="1">
                <a:off x="3394468" y="2771016"/>
                <a:ext cx="1242000" cy="0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 flipV="1">
                <a:off x="3401041" y="2563241"/>
                <a:ext cx="0" cy="202012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组合 137"/>
            <p:cNvGrpSpPr/>
            <p:nvPr/>
          </p:nvGrpSpPr>
          <p:grpSpPr>
            <a:xfrm>
              <a:off x="3415913" y="3035193"/>
              <a:ext cx="1243316" cy="207775"/>
              <a:chOff x="3394468" y="2563241"/>
              <a:chExt cx="1243316" cy="207775"/>
            </a:xfrm>
          </p:grpSpPr>
          <p:cxnSp>
            <p:nvCxnSpPr>
              <p:cNvPr id="139" name="直接连接符 138"/>
              <p:cNvCxnSpPr/>
              <p:nvPr/>
            </p:nvCxnSpPr>
            <p:spPr>
              <a:xfrm flipH="1">
                <a:off x="4637784" y="2689165"/>
                <a:ext cx="0" cy="76088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 flipH="1">
                <a:off x="3394468" y="2771016"/>
                <a:ext cx="1242000" cy="0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 flipV="1">
                <a:off x="3401041" y="2563241"/>
                <a:ext cx="0" cy="202012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组合 143"/>
            <p:cNvGrpSpPr/>
            <p:nvPr/>
          </p:nvGrpSpPr>
          <p:grpSpPr>
            <a:xfrm>
              <a:off x="3453084" y="4033521"/>
              <a:ext cx="1243316" cy="207775"/>
              <a:chOff x="3394468" y="2563241"/>
              <a:chExt cx="1243316" cy="207775"/>
            </a:xfrm>
          </p:grpSpPr>
          <p:cxnSp>
            <p:nvCxnSpPr>
              <p:cNvPr id="145" name="直接连接符 144"/>
              <p:cNvCxnSpPr/>
              <p:nvPr/>
            </p:nvCxnSpPr>
            <p:spPr>
              <a:xfrm flipH="1">
                <a:off x="4637784" y="2689165"/>
                <a:ext cx="0" cy="76088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 flipH="1">
                <a:off x="3394468" y="2771016"/>
                <a:ext cx="1242000" cy="0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 flipV="1">
                <a:off x="3401041" y="2563241"/>
                <a:ext cx="0" cy="202012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组合 147"/>
            <p:cNvGrpSpPr/>
            <p:nvPr/>
          </p:nvGrpSpPr>
          <p:grpSpPr>
            <a:xfrm>
              <a:off x="3363642" y="2086814"/>
              <a:ext cx="1242000" cy="202012"/>
              <a:chOff x="3394468" y="2563241"/>
              <a:chExt cx="1242000" cy="202012"/>
            </a:xfrm>
          </p:grpSpPr>
          <p:cxnSp>
            <p:nvCxnSpPr>
              <p:cNvPr id="149" name="直接连接符 148"/>
              <p:cNvCxnSpPr/>
              <p:nvPr/>
            </p:nvCxnSpPr>
            <p:spPr>
              <a:xfrm flipH="1">
                <a:off x="4631206" y="2682587"/>
                <a:ext cx="0" cy="76088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 flipH="1">
                <a:off x="3394468" y="2764438"/>
                <a:ext cx="1242000" cy="0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 flipV="1">
                <a:off x="3401041" y="2563241"/>
                <a:ext cx="0" cy="202012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2" name="组合 151"/>
            <p:cNvGrpSpPr/>
            <p:nvPr/>
          </p:nvGrpSpPr>
          <p:grpSpPr>
            <a:xfrm>
              <a:off x="3461894" y="4392945"/>
              <a:ext cx="1243316" cy="207775"/>
              <a:chOff x="3394468" y="2563241"/>
              <a:chExt cx="1243316" cy="207775"/>
            </a:xfrm>
          </p:grpSpPr>
          <p:cxnSp>
            <p:nvCxnSpPr>
              <p:cNvPr id="153" name="直接连接符 152"/>
              <p:cNvCxnSpPr/>
              <p:nvPr/>
            </p:nvCxnSpPr>
            <p:spPr>
              <a:xfrm flipH="1">
                <a:off x="4637784" y="2689165"/>
                <a:ext cx="0" cy="76088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 flipH="1">
                <a:off x="3394468" y="2771016"/>
                <a:ext cx="1242000" cy="0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 flipV="1">
                <a:off x="3401041" y="2563241"/>
                <a:ext cx="0" cy="202012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组合 155"/>
            <p:cNvGrpSpPr/>
            <p:nvPr/>
          </p:nvGrpSpPr>
          <p:grpSpPr>
            <a:xfrm>
              <a:off x="3468205" y="4770401"/>
              <a:ext cx="1243316" cy="207775"/>
              <a:chOff x="3394468" y="2563241"/>
              <a:chExt cx="1243316" cy="207775"/>
            </a:xfrm>
          </p:grpSpPr>
          <p:cxnSp>
            <p:nvCxnSpPr>
              <p:cNvPr id="157" name="直接连接符 156"/>
              <p:cNvCxnSpPr/>
              <p:nvPr/>
            </p:nvCxnSpPr>
            <p:spPr>
              <a:xfrm flipH="1">
                <a:off x="4637784" y="2689165"/>
                <a:ext cx="0" cy="76088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 flipH="1">
                <a:off x="3394468" y="2771016"/>
                <a:ext cx="1242000" cy="0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 flipV="1">
                <a:off x="3401041" y="2563241"/>
                <a:ext cx="0" cy="202012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组合 159"/>
            <p:cNvGrpSpPr/>
            <p:nvPr/>
          </p:nvGrpSpPr>
          <p:grpSpPr>
            <a:xfrm>
              <a:off x="3459657" y="5216881"/>
              <a:ext cx="1243316" cy="207775"/>
              <a:chOff x="3394468" y="2563241"/>
              <a:chExt cx="1243316" cy="207775"/>
            </a:xfrm>
          </p:grpSpPr>
          <p:cxnSp>
            <p:nvCxnSpPr>
              <p:cNvPr id="161" name="直接连接符 160"/>
              <p:cNvCxnSpPr/>
              <p:nvPr/>
            </p:nvCxnSpPr>
            <p:spPr>
              <a:xfrm flipH="1">
                <a:off x="4637784" y="2689165"/>
                <a:ext cx="0" cy="76088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/>
              <p:cNvCxnSpPr/>
              <p:nvPr/>
            </p:nvCxnSpPr>
            <p:spPr>
              <a:xfrm flipH="1">
                <a:off x="3394468" y="2771016"/>
                <a:ext cx="1242000" cy="0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直接连接符 162"/>
              <p:cNvCxnSpPr/>
              <p:nvPr/>
            </p:nvCxnSpPr>
            <p:spPr>
              <a:xfrm flipV="1">
                <a:off x="3401041" y="2563241"/>
                <a:ext cx="0" cy="202012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组合 165"/>
            <p:cNvGrpSpPr/>
            <p:nvPr/>
          </p:nvGrpSpPr>
          <p:grpSpPr>
            <a:xfrm>
              <a:off x="1546379" y="1916803"/>
              <a:ext cx="4759565" cy="3429947"/>
              <a:chOff x="1546379" y="1916803"/>
              <a:chExt cx="4759565" cy="3429947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1546379" y="1916803"/>
                <a:ext cx="4058238" cy="3429947"/>
                <a:chOff x="3632501" y="1477547"/>
                <a:chExt cx="4828874" cy="4081274"/>
              </a:xfrm>
            </p:grpSpPr>
            <p:sp>
              <p:nvSpPr>
                <p:cNvPr id="9" name="梯形 8"/>
                <p:cNvSpPr/>
                <p:nvPr/>
              </p:nvSpPr>
              <p:spPr>
                <a:xfrm rot="16200000">
                  <a:off x="2866911" y="3308807"/>
                  <a:ext cx="3975680" cy="474507"/>
                </a:xfrm>
                <a:prstGeom prst="trapezoid">
                  <a:avLst>
                    <a:gd name="adj" fmla="val 72568"/>
                  </a:avLst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12700" tIns="12700" rIns="12700" bIns="12700" anchor="ctr" anchorCtr="1"/>
                <a:lstStyle/>
                <a:p>
                  <a:pPr algn="ctr"/>
                  <a:endParaRPr lang="zh-CN" altLang="en-US" sz="14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0" name="Text Box 4"/>
                <p:cNvSpPr txBox="1">
                  <a:spLocks noChangeArrowheads="1"/>
                </p:cNvSpPr>
                <p:nvPr/>
              </p:nvSpPr>
              <p:spPr bwMode="auto">
                <a:xfrm>
                  <a:off x="6176960" y="2606643"/>
                  <a:ext cx="2284415" cy="366222"/>
                </a:xfrm>
                <a:prstGeom prst="rect">
                  <a:avLst/>
                </a:prstGeom>
                <a:noFill/>
                <a:ln w="12700" algn="ctr">
                  <a:solidFill>
                    <a:schemeClr val="tx1"/>
                  </a:solidFill>
                  <a:miter lim="800000"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altLang="zh-CN" sz="1400" b="1" dirty="0">
                      <a:latin typeface="+mn-ea"/>
                    </a:rPr>
                    <a:t>2</a:t>
                  </a:r>
                </a:p>
              </p:txBody>
            </p:sp>
            <p:sp>
              <p:nvSpPr>
                <p:cNvPr id="15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6176960" y="4739227"/>
                  <a:ext cx="2284415" cy="292823"/>
                </a:xfrm>
                <a:prstGeom prst="rect">
                  <a:avLst/>
                </a:prstGeom>
                <a:noFill/>
                <a:ln w="12700" algn="ctr">
                  <a:solidFill>
                    <a:schemeClr val="tx1"/>
                  </a:solidFill>
                  <a:miter lim="800000"/>
                </a:ln>
              </p:spPr>
              <p:txBody>
                <a:bodyPr>
                  <a:spAutoFit/>
                </a:bodyPr>
                <a:lstStyle/>
                <a:p>
                  <a:pPr algn="ctr">
                    <a:lnSpc>
                      <a:spcPts val="1100"/>
                    </a:lnSpc>
                  </a:pPr>
                  <a:endParaRPr lang="zh-CN" altLang="zh-CN" sz="1400" b="1" dirty="0">
                    <a:solidFill>
                      <a:srgbClr val="0000FF"/>
                    </a:solidFill>
                    <a:latin typeface="+mn-ea"/>
                  </a:endParaRPr>
                </a:p>
              </p:txBody>
            </p:sp>
            <p:sp>
              <p:nvSpPr>
                <p:cNvPr id="16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6176960" y="5192599"/>
                  <a:ext cx="2284415" cy="366222"/>
                </a:xfrm>
                <a:prstGeom prst="rect">
                  <a:avLst/>
                </a:prstGeom>
                <a:noFill/>
                <a:ln w="12700" algn="ctr">
                  <a:solidFill>
                    <a:schemeClr val="tx1"/>
                  </a:solidFill>
                  <a:miter lim="800000"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altLang="zh-CN" sz="1400" b="1" dirty="0">
                      <a:latin typeface="+mn-ea"/>
                    </a:rPr>
                    <a:t>2</a:t>
                  </a:r>
                  <a:r>
                    <a:rPr lang="en-US" altLang="zh-CN" sz="1400" b="1" baseline="50000" dirty="0">
                      <a:latin typeface="+mn-ea"/>
                    </a:rPr>
                    <a:t>n</a:t>
                  </a:r>
                  <a:r>
                    <a:rPr lang="en-US" altLang="zh-CN" sz="1400" b="1" dirty="0">
                      <a:latin typeface="+mn-ea"/>
                    </a:rPr>
                    <a:t>-1</a:t>
                  </a:r>
                </a:p>
              </p:txBody>
            </p:sp>
            <p:sp>
              <p:nvSpPr>
                <p:cNvPr id="17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6176960" y="2042094"/>
                  <a:ext cx="2284415" cy="366222"/>
                </a:xfrm>
                <a:prstGeom prst="rect">
                  <a:avLst/>
                </a:prstGeom>
                <a:noFill/>
                <a:ln w="12700" algn="ctr">
                  <a:solidFill>
                    <a:schemeClr val="tx1"/>
                  </a:solidFill>
                  <a:miter lim="800000"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altLang="zh-CN" sz="1400" b="1" dirty="0">
                      <a:latin typeface="+mn-ea"/>
                    </a:rPr>
                    <a:t> 1</a:t>
                  </a:r>
                </a:p>
              </p:txBody>
            </p:sp>
            <p:sp>
              <p:nvSpPr>
                <p:cNvPr id="18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6176960" y="1477547"/>
                  <a:ext cx="2284415" cy="366222"/>
                </a:xfrm>
                <a:prstGeom prst="rect">
                  <a:avLst/>
                </a:prstGeom>
                <a:noFill/>
                <a:ln w="12700" algn="ctr">
                  <a:solidFill>
                    <a:schemeClr val="tx1"/>
                  </a:solidFill>
                  <a:miter lim="800000"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altLang="zh-CN" sz="1400" b="1" dirty="0">
                      <a:latin typeface="+mn-ea"/>
                    </a:rPr>
                    <a:t> 0</a:t>
                  </a:r>
                </a:p>
              </p:txBody>
            </p:sp>
            <p:grpSp>
              <p:nvGrpSpPr>
                <p:cNvPr id="19" name="组合 18"/>
                <p:cNvGrpSpPr/>
                <p:nvPr/>
              </p:nvGrpSpPr>
              <p:grpSpPr>
                <a:xfrm>
                  <a:off x="5088108" y="1690113"/>
                  <a:ext cx="1074818" cy="3702877"/>
                  <a:chOff x="5336744" y="1654487"/>
                  <a:chExt cx="665274" cy="3702877"/>
                </a:xfrm>
              </p:grpSpPr>
              <p:sp>
                <p:nvSpPr>
                  <p:cNvPr id="29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5339166" y="1654487"/>
                    <a:ext cx="662851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tailEnd type="triangle" w="med" len="med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CN" altLang="en-US" sz="1400">
                      <a:latin typeface="+mn-ea"/>
                    </a:endParaRPr>
                  </a:p>
                </p:txBody>
              </p:sp>
              <p:sp>
                <p:nvSpPr>
                  <p:cNvPr id="30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5339166" y="2222854"/>
                    <a:ext cx="662851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tailEnd type="triangle" w="med" len="med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CN" altLang="en-US" sz="1400">
                      <a:latin typeface="+mn-ea"/>
                    </a:endParaRPr>
                  </a:p>
                </p:txBody>
              </p:sp>
              <p:sp>
                <p:nvSpPr>
                  <p:cNvPr id="31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5339166" y="2785088"/>
                    <a:ext cx="662851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tailEnd type="triangle" w="med" len="med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CN" altLang="en-US" sz="1400">
                      <a:latin typeface="+mn-ea"/>
                    </a:endParaRPr>
                  </a:p>
                </p:txBody>
              </p:sp>
              <p:sp>
                <p:nvSpPr>
                  <p:cNvPr id="32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5339166" y="3169536"/>
                    <a:ext cx="662851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tailEnd type="triangle" w="med" len="med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CN" altLang="en-US" sz="1400">
                      <a:latin typeface="+mn-ea"/>
                    </a:endParaRPr>
                  </a:p>
                </p:txBody>
              </p:sp>
              <p:sp>
                <p:nvSpPr>
                  <p:cNvPr id="33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5339166" y="3577468"/>
                    <a:ext cx="662851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tailEnd type="triangle" w="med" len="med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CN" altLang="en-US" sz="1400">
                      <a:latin typeface="+mn-ea"/>
                    </a:endParaRPr>
                  </a:p>
                </p:txBody>
              </p:sp>
              <p:sp>
                <p:nvSpPr>
                  <p:cNvPr id="34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5339166" y="3969746"/>
                    <a:ext cx="662851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tailEnd type="triangle" w="med" len="med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CN" altLang="en-US" sz="1400">
                      <a:latin typeface="+mn-ea"/>
                    </a:endParaRPr>
                  </a:p>
                </p:txBody>
              </p:sp>
              <p:sp>
                <p:nvSpPr>
                  <p:cNvPr id="35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5339166" y="4393331"/>
                    <a:ext cx="662851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tailEnd type="triangle" w="med" len="med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CN" altLang="en-US" sz="1400">
                      <a:latin typeface="+mn-ea"/>
                    </a:endParaRPr>
                  </a:p>
                </p:txBody>
              </p:sp>
              <p:sp>
                <p:nvSpPr>
                  <p:cNvPr id="36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5339166" y="4828658"/>
                    <a:ext cx="662852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tailEnd type="triangle" w="med" len="med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CN" altLang="en-US" sz="1400">
                      <a:latin typeface="+mn-ea"/>
                    </a:endParaRPr>
                  </a:p>
                </p:txBody>
              </p:sp>
              <p:sp>
                <p:nvSpPr>
                  <p:cNvPr id="37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5336744" y="5357364"/>
                    <a:ext cx="662852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tailEnd type="triangle" w="med" len="med"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zh-CN" altLang="en-US" sz="1400">
                      <a:latin typeface="+mn-ea"/>
                    </a:endParaRPr>
                  </a:p>
                </p:txBody>
              </p:sp>
            </p:grpSp>
            <p:sp>
              <p:nvSpPr>
                <p:cNvPr id="20" name="Line 25"/>
                <p:cNvSpPr>
                  <a:spLocks noChangeShapeType="1"/>
                </p:cNvSpPr>
                <p:nvPr/>
              </p:nvSpPr>
              <p:spPr bwMode="auto">
                <a:xfrm>
                  <a:off x="4200012" y="2525279"/>
                  <a:ext cx="38552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w="med" len="lg"/>
                  <a:tailEnd type="triangle" w="med" len="med"/>
                </a:ln>
              </p:spPr>
              <p:txBody>
                <a:bodyPr anchor="ctr">
                  <a:spAutoFit/>
                </a:bodyPr>
                <a:lstStyle/>
                <a:p>
                  <a:endParaRPr lang="zh-CN" altLang="en-US" sz="1400">
                    <a:latin typeface="+mn-ea"/>
                  </a:endParaRPr>
                </a:p>
              </p:txBody>
            </p:sp>
            <p:sp>
              <p:nvSpPr>
                <p:cNvPr id="21" name="Line 26"/>
                <p:cNvSpPr>
                  <a:spLocks noChangeShapeType="1"/>
                </p:cNvSpPr>
                <p:nvPr/>
              </p:nvSpPr>
              <p:spPr bwMode="auto">
                <a:xfrm>
                  <a:off x="4200012" y="2933209"/>
                  <a:ext cx="38552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w="med" len="lg"/>
                  <a:tailEnd type="triangle" w="med" len="med"/>
                </a:ln>
              </p:spPr>
              <p:txBody>
                <a:bodyPr anchor="ctr">
                  <a:spAutoFit/>
                </a:bodyPr>
                <a:lstStyle/>
                <a:p>
                  <a:endParaRPr lang="zh-CN" altLang="en-US" sz="1400">
                    <a:latin typeface="+mn-ea"/>
                  </a:endParaRPr>
                </a:p>
              </p:txBody>
            </p:sp>
            <p:sp>
              <p:nvSpPr>
                <p:cNvPr id="22" name="Line 27"/>
                <p:cNvSpPr>
                  <a:spLocks noChangeShapeType="1"/>
                </p:cNvSpPr>
                <p:nvPr/>
              </p:nvSpPr>
              <p:spPr bwMode="auto">
                <a:xfrm>
                  <a:off x="4200012" y="3341140"/>
                  <a:ext cx="38552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w="med" len="lg"/>
                  <a:tailEnd type="triangle" w="med" len="med"/>
                </a:ln>
              </p:spPr>
              <p:txBody>
                <a:bodyPr anchor="ctr">
                  <a:spAutoFit/>
                </a:bodyPr>
                <a:lstStyle/>
                <a:p>
                  <a:endParaRPr lang="zh-CN" altLang="en-US" sz="1400">
                    <a:latin typeface="+mn-ea"/>
                  </a:endParaRPr>
                </a:p>
              </p:txBody>
            </p:sp>
            <p:sp>
              <p:nvSpPr>
                <p:cNvPr id="23" name="Line 28"/>
                <p:cNvSpPr>
                  <a:spLocks noChangeShapeType="1"/>
                </p:cNvSpPr>
                <p:nvPr/>
              </p:nvSpPr>
              <p:spPr bwMode="auto">
                <a:xfrm>
                  <a:off x="4200012" y="3749072"/>
                  <a:ext cx="38552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w="med" len="lg"/>
                  <a:tailEnd type="triangle" w="med" len="med"/>
                </a:ln>
              </p:spPr>
              <p:txBody>
                <a:bodyPr anchor="ctr">
                  <a:spAutoFit/>
                </a:bodyPr>
                <a:lstStyle/>
                <a:p>
                  <a:endParaRPr lang="zh-CN" altLang="en-US" sz="1400">
                    <a:latin typeface="+mn-ea"/>
                  </a:endParaRPr>
                </a:p>
              </p:txBody>
            </p:sp>
            <p:sp>
              <p:nvSpPr>
                <p:cNvPr id="24" name="Line 29"/>
                <p:cNvSpPr>
                  <a:spLocks noChangeShapeType="1"/>
                </p:cNvSpPr>
                <p:nvPr/>
              </p:nvSpPr>
              <p:spPr bwMode="auto">
                <a:xfrm>
                  <a:off x="4200012" y="4157003"/>
                  <a:ext cx="38552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w="med" len="lg"/>
                  <a:tailEnd type="triangle" w="med" len="med"/>
                </a:ln>
              </p:spPr>
              <p:txBody>
                <a:bodyPr anchor="ctr">
                  <a:spAutoFit/>
                </a:bodyPr>
                <a:lstStyle/>
                <a:p>
                  <a:endParaRPr lang="zh-CN" altLang="en-US" sz="1400">
                    <a:latin typeface="+mn-ea"/>
                  </a:endParaRPr>
                </a:p>
              </p:txBody>
            </p:sp>
            <p:sp>
              <p:nvSpPr>
                <p:cNvPr id="25" name="Line 30"/>
                <p:cNvSpPr>
                  <a:spLocks noChangeShapeType="1"/>
                </p:cNvSpPr>
                <p:nvPr/>
              </p:nvSpPr>
              <p:spPr bwMode="auto">
                <a:xfrm>
                  <a:off x="4200012" y="4564935"/>
                  <a:ext cx="38552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w="med" len="lg"/>
                  <a:tailEnd type="triangle" w="med" len="med"/>
                </a:ln>
              </p:spPr>
              <p:txBody>
                <a:bodyPr anchor="ctr">
                  <a:spAutoFit/>
                </a:bodyPr>
                <a:lstStyle/>
                <a:p>
                  <a:endParaRPr lang="zh-CN" altLang="en-US" sz="1400">
                    <a:latin typeface="+mn-ea"/>
                  </a:endParaRPr>
                </a:p>
              </p:txBody>
            </p:sp>
            <p:sp>
              <p:nvSpPr>
                <p:cNvPr id="26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4557532" y="2668896"/>
                  <a:ext cx="586402" cy="1647998"/>
                </a:xfrm>
                <a:prstGeom prst="rect">
                  <a:avLst/>
                </a:prstGeom>
                <a:noFill/>
                <a:ln w="28575" algn="ctr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altLang="zh-CN" sz="1400" b="1" dirty="0">
                      <a:latin typeface="+mn-ea"/>
                    </a:rPr>
                    <a:t>n</a:t>
                  </a:r>
                </a:p>
                <a:p>
                  <a:pPr algn="ctr"/>
                  <a:r>
                    <a:rPr lang="zh-CN" altLang="en-US" sz="1400" b="1" dirty="0">
                      <a:latin typeface="+mn-ea"/>
                    </a:rPr>
                    <a:t>路</a:t>
                  </a:r>
                </a:p>
                <a:p>
                  <a:pPr algn="ctr"/>
                  <a:r>
                    <a:rPr lang="zh-CN" altLang="en-US" sz="1400" b="1" dirty="0">
                      <a:latin typeface="+mn-ea"/>
                    </a:rPr>
                    <a:t>译</a:t>
                  </a:r>
                </a:p>
                <a:p>
                  <a:pPr algn="ctr"/>
                  <a:r>
                    <a:rPr lang="zh-CN" altLang="en-US" sz="1400" b="1" dirty="0">
                      <a:latin typeface="+mn-ea"/>
                    </a:rPr>
                    <a:t>码</a:t>
                  </a:r>
                </a:p>
                <a:p>
                  <a:pPr algn="ctr"/>
                  <a:r>
                    <a:rPr lang="zh-CN" altLang="en-US" sz="1400" b="1" dirty="0">
                      <a:latin typeface="+mn-ea"/>
                    </a:rPr>
                    <a:t>电</a:t>
                  </a:r>
                </a:p>
                <a:p>
                  <a:pPr algn="ctr"/>
                  <a:r>
                    <a:rPr lang="zh-CN" altLang="en-US" sz="1400" b="1" dirty="0">
                      <a:latin typeface="+mn-ea"/>
                    </a:rPr>
                    <a:t>路</a:t>
                  </a:r>
                </a:p>
              </p:txBody>
            </p:sp>
            <p:sp>
              <p:nvSpPr>
                <p:cNvPr id="27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3632501" y="2559030"/>
                  <a:ext cx="815864" cy="1647998"/>
                </a:xfrm>
                <a:prstGeom prst="rect">
                  <a:avLst/>
                </a:prstGeom>
                <a:noFill/>
                <a:ln w="28575" algn="ctr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altLang="zh-CN" sz="1400" b="1" dirty="0">
                      <a:latin typeface="+mn-ea"/>
                    </a:rPr>
                    <a:t>n</a:t>
                  </a:r>
                </a:p>
                <a:p>
                  <a:pPr algn="ctr"/>
                  <a:r>
                    <a:rPr lang="zh-CN" altLang="en-US" sz="1400" b="1" dirty="0">
                      <a:latin typeface="+mn-ea"/>
                    </a:rPr>
                    <a:t>位</a:t>
                  </a:r>
                </a:p>
                <a:p>
                  <a:pPr algn="ctr"/>
                  <a:r>
                    <a:rPr lang="zh-CN" altLang="en-US" sz="1400" b="1" dirty="0">
                      <a:latin typeface="+mn-ea"/>
                    </a:rPr>
                    <a:t>地</a:t>
                  </a:r>
                </a:p>
                <a:p>
                  <a:pPr algn="ctr"/>
                  <a:r>
                    <a:rPr lang="zh-CN" altLang="en-US" sz="1400" b="1" dirty="0">
                      <a:latin typeface="+mn-ea"/>
                    </a:rPr>
                    <a:t>址</a:t>
                  </a:r>
                </a:p>
                <a:p>
                  <a:pPr algn="ctr"/>
                  <a:r>
                    <a:rPr lang="zh-CN" altLang="en-US" sz="1400" b="1" dirty="0">
                      <a:latin typeface="+mn-ea"/>
                    </a:rPr>
                    <a:t>输</a:t>
                  </a:r>
                </a:p>
                <a:p>
                  <a:pPr algn="ctr"/>
                  <a:r>
                    <a:rPr lang="zh-CN" altLang="en-US" sz="1400" b="1" dirty="0">
                      <a:latin typeface="+mn-ea"/>
                    </a:rPr>
                    <a:t>入</a:t>
                  </a:r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5040661" y="2457806"/>
                  <a:ext cx="860620" cy="3662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400" b="1" dirty="0">
                      <a:latin typeface="+mn-ea"/>
                    </a:rPr>
                    <a:t>译码线</a:t>
                  </a:r>
                  <a:endParaRPr lang="zh-CN" altLang="en-US" sz="1400" dirty="0"/>
                </a:p>
              </p:txBody>
            </p:sp>
          </p:grpSp>
          <p:sp>
            <p:nvSpPr>
              <p:cNvPr id="164" name="文本框 163"/>
              <p:cNvSpPr txBox="1"/>
              <p:nvPr/>
            </p:nvSpPr>
            <p:spPr>
              <a:xfrm>
                <a:off x="5813501" y="2857402"/>
                <a:ext cx="492443" cy="1535543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  <a:prstDash val="dash"/>
              </a:ln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2000" dirty="0"/>
                  <a:t>单译码结构</a:t>
                </a:r>
              </a:p>
            </p:txBody>
          </p:sp>
        </p:grpSp>
      </p:grpSp>
      <p:sp>
        <p:nvSpPr>
          <p:cNvPr id="169" name="Text Box 35"/>
          <p:cNvSpPr txBox="1">
            <a:spLocks noChangeArrowheads="1"/>
          </p:cNvSpPr>
          <p:nvPr/>
        </p:nvSpPr>
        <p:spPr bwMode="auto">
          <a:xfrm>
            <a:off x="1585441" y="5841938"/>
            <a:ext cx="3661955" cy="430887"/>
          </a:xfrm>
          <a:prstGeom prst="rect">
            <a:avLst/>
          </a:prstGeom>
          <a:noFill/>
          <a:ln w="28575" algn="ctr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200" b="1" dirty="0">
                <a:solidFill>
                  <a:srgbClr val="3333CC"/>
                </a:solidFill>
                <a:latin typeface="+mn-ea"/>
              </a:rPr>
              <a:t>n</a:t>
            </a:r>
            <a:r>
              <a:rPr lang="zh-CN" altLang="en-US" sz="2200" b="1" dirty="0">
                <a:solidFill>
                  <a:srgbClr val="3333CC"/>
                </a:solidFill>
                <a:latin typeface="+mn-ea"/>
              </a:rPr>
              <a:t>位地址，</a:t>
            </a:r>
            <a:r>
              <a:rPr lang="en-US" altLang="zh-CN" sz="2200" b="1" dirty="0">
                <a:solidFill>
                  <a:srgbClr val="3333CC"/>
                </a:solidFill>
                <a:latin typeface="+mn-ea"/>
              </a:rPr>
              <a:t>2</a:t>
            </a:r>
            <a:r>
              <a:rPr lang="en-US" altLang="zh-CN" sz="2200" b="1" baseline="50000" dirty="0">
                <a:solidFill>
                  <a:srgbClr val="3333CC"/>
                </a:solidFill>
                <a:latin typeface="+mn-ea"/>
              </a:rPr>
              <a:t>n</a:t>
            </a:r>
            <a:r>
              <a:rPr lang="zh-CN" altLang="en-US" sz="2200" b="1" dirty="0">
                <a:solidFill>
                  <a:srgbClr val="3333CC"/>
                </a:solidFill>
                <a:latin typeface="+mn-ea"/>
              </a:rPr>
              <a:t>根译码线</a:t>
            </a:r>
          </a:p>
        </p:txBody>
      </p:sp>
      <p:sp>
        <p:nvSpPr>
          <p:cNvPr id="170" name="Text Box 35"/>
          <p:cNvSpPr txBox="1">
            <a:spLocks noChangeArrowheads="1"/>
          </p:cNvSpPr>
          <p:nvPr/>
        </p:nvSpPr>
        <p:spPr bwMode="auto">
          <a:xfrm>
            <a:off x="6828125" y="5884119"/>
            <a:ext cx="4121490" cy="430887"/>
          </a:xfrm>
          <a:prstGeom prst="rect">
            <a:avLst/>
          </a:prstGeom>
          <a:noFill/>
          <a:ln w="28575" algn="ctr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200" b="1" dirty="0">
                <a:solidFill>
                  <a:srgbClr val="3333CC"/>
                </a:solidFill>
                <a:latin typeface="+mn-ea"/>
              </a:rPr>
              <a:t>n</a:t>
            </a:r>
            <a:r>
              <a:rPr lang="zh-CN" altLang="en-US" sz="2200" b="1" dirty="0">
                <a:solidFill>
                  <a:srgbClr val="3333CC"/>
                </a:solidFill>
                <a:latin typeface="+mn-ea"/>
              </a:rPr>
              <a:t>位地址，</a:t>
            </a:r>
            <a:r>
              <a:rPr lang="en-US" altLang="zh-CN" sz="2200" b="1" dirty="0">
                <a:solidFill>
                  <a:srgbClr val="3333CC"/>
                </a:solidFill>
                <a:latin typeface="+mn-ea"/>
              </a:rPr>
              <a:t>2*2</a:t>
            </a:r>
            <a:r>
              <a:rPr lang="en-US" altLang="zh-CN" sz="2200" b="1" baseline="50000" dirty="0">
                <a:solidFill>
                  <a:srgbClr val="3333CC"/>
                </a:solidFill>
                <a:latin typeface="+mn-ea"/>
              </a:rPr>
              <a:t>n/2</a:t>
            </a:r>
            <a:r>
              <a:rPr lang="zh-CN" altLang="en-US" sz="2200" b="1" dirty="0">
                <a:solidFill>
                  <a:srgbClr val="3333CC"/>
                </a:solidFill>
                <a:latin typeface="+mn-ea"/>
              </a:rPr>
              <a:t>根译码线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074729" y="1659423"/>
            <a:ext cx="5389128" cy="4089309"/>
            <a:chOff x="6074729" y="1817469"/>
            <a:chExt cx="5389128" cy="4089309"/>
          </a:xfrm>
        </p:grpSpPr>
        <p:grpSp>
          <p:nvGrpSpPr>
            <p:cNvPr id="167" name="组合 166"/>
            <p:cNvGrpSpPr/>
            <p:nvPr/>
          </p:nvGrpSpPr>
          <p:grpSpPr>
            <a:xfrm>
              <a:off x="6934053" y="1817469"/>
              <a:ext cx="4529804" cy="3568754"/>
              <a:chOff x="7006446" y="1867289"/>
              <a:chExt cx="4529804" cy="3568754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7006446" y="1867289"/>
                <a:ext cx="3775237" cy="3568754"/>
                <a:chOff x="3567178" y="1034656"/>
                <a:chExt cx="4830884" cy="4566665"/>
              </a:xfrm>
            </p:grpSpPr>
            <p:sp>
              <p:nvSpPr>
                <p:cNvPr id="45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7815811" y="1511419"/>
                  <a:ext cx="582251" cy="354455"/>
                </a:xfrm>
                <a:prstGeom prst="rect">
                  <a:avLst/>
                </a:prstGeom>
                <a:noFill/>
                <a:ln w="19050" algn="ctr">
                  <a:solidFill>
                    <a:schemeClr val="tx2"/>
                  </a:solidFill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zh-CN" sz="1200" b="1">
                      <a:solidFill>
                        <a:srgbClr val="0000FF"/>
                      </a:solidFill>
                      <a:latin typeface="+mn-ea"/>
                    </a:rPr>
                    <a:t>1k</a:t>
                  </a:r>
                </a:p>
              </p:txBody>
            </p:sp>
            <p:sp>
              <p:nvSpPr>
                <p:cNvPr id="46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4585705" y="1511419"/>
                  <a:ext cx="582251" cy="354455"/>
                </a:xfrm>
                <a:prstGeom prst="rect">
                  <a:avLst/>
                </a:prstGeom>
                <a:noFill/>
                <a:ln w="19050" algn="ctr">
                  <a:solidFill>
                    <a:schemeClr val="tx2"/>
                  </a:solidFill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zh-CN" sz="1200" b="1" dirty="0">
                      <a:solidFill>
                        <a:srgbClr val="0000FF"/>
                      </a:solidFill>
                      <a:latin typeface="+mn-ea"/>
                    </a:rPr>
                    <a:t>11</a:t>
                  </a:r>
                </a:p>
              </p:txBody>
            </p:sp>
            <p:sp>
              <p:nvSpPr>
                <p:cNvPr id="47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5528397" y="1511419"/>
                  <a:ext cx="582251" cy="354455"/>
                </a:xfrm>
                <a:prstGeom prst="rect">
                  <a:avLst/>
                </a:prstGeom>
                <a:noFill/>
                <a:ln w="19050" algn="ctr">
                  <a:solidFill>
                    <a:schemeClr val="tx2"/>
                  </a:solidFill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zh-CN" sz="1200" b="1" dirty="0">
                      <a:solidFill>
                        <a:srgbClr val="0000FF"/>
                      </a:solidFill>
                      <a:latin typeface="+mn-ea"/>
                    </a:rPr>
                    <a:t>12</a:t>
                  </a:r>
                </a:p>
              </p:txBody>
            </p:sp>
            <p:sp>
              <p:nvSpPr>
                <p:cNvPr id="48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6457226" y="1511419"/>
                  <a:ext cx="582251" cy="354455"/>
                </a:xfrm>
                <a:prstGeom prst="rect">
                  <a:avLst/>
                </a:prstGeom>
                <a:noFill/>
                <a:ln w="19050" algn="ctr">
                  <a:solidFill>
                    <a:schemeClr val="tx2"/>
                  </a:solidFill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zh-CN" sz="1200" b="1" dirty="0">
                      <a:solidFill>
                        <a:srgbClr val="0000FF"/>
                      </a:solidFill>
                      <a:latin typeface="+mn-ea"/>
                    </a:rPr>
                    <a:t>13</a:t>
                  </a:r>
                </a:p>
              </p:txBody>
            </p:sp>
            <p:sp>
              <p:nvSpPr>
                <p:cNvPr id="49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4585705" y="2260028"/>
                  <a:ext cx="582251" cy="354455"/>
                </a:xfrm>
                <a:prstGeom prst="rect">
                  <a:avLst/>
                </a:prstGeom>
                <a:noFill/>
                <a:ln w="19050" algn="ctr">
                  <a:solidFill>
                    <a:schemeClr val="tx2"/>
                  </a:solidFill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zh-CN" sz="1200" b="1">
                      <a:solidFill>
                        <a:srgbClr val="0000FF"/>
                      </a:solidFill>
                      <a:latin typeface="+mn-ea"/>
                    </a:rPr>
                    <a:t>21</a:t>
                  </a:r>
                </a:p>
              </p:txBody>
            </p:sp>
            <p:sp>
              <p:nvSpPr>
                <p:cNvPr id="50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5528397" y="2260028"/>
                  <a:ext cx="582251" cy="354455"/>
                </a:xfrm>
                <a:prstGeom prst="rect">
                  <a:avLst/>
                </a:prstGeom>
                <a:noFill/>
                <a:ln w="19050" algn="ctr">
                  <a:solidFill>
                    <a:schemeClr val="tx2"/>
                  </a:solidFill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zh-CN" sz="1200" b="1">
                      <a:solidFill>
                        <a:srgbClr val="0000FF"/>
                      </a:solidFill>
                      <a:latin typeface="+mn-ea"/>
                    </a:rPr>
                    <a:t>22</a:t>
                  </a:r>
                </a:p>
              </p:txBody>
            </p:sp>
            <p:sp>
              <p:nvSpPr>
                <p:cNvPr id="51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6457226" y="2260028"/>
                  <a:ext cx="582251" cy="354455"/>
                </a:xfrm>
                <a:prstGeom prst="rect">
                  <a:avLst/>
                </a:prstGeom>
                <a:noFill/>
                <a:ln w="19050" algn="ctr">
                  <a:solidFill>
                    <a:schemeClr val="tx2"/>
                  </a:solidFill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zh-CN" sz="1200" b="1">
                      <a:solidFill>
                        <a:srgbClr val="0000FF"/>
                      </a:solidFill>
                      <a:latin typeface="+mn-ea"/>
                    </a:rPr>
                    <a:t>23</a:t>
                  </a:r>
                </a:p>
              </p:txBody>
            </p:sp>
            <p:sp>
              <p:nvSpPr>
                <p:cNvPr id="52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7815811" y="2260028"/>
                  <a:ext cx="582251" cy="354455"/>
                </a:xfrm>
                <a:prstGeom prst="rect">
                  <a:avLst/>
                </a:prstGeom>
                <a:noFill/>
                <a:ln w="19050" algn="ctr">
                  <a:solidFill>
                    <a:schemeClr val="tx2"/>
                  </a:solidFill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zh-CN" sz="1200" b="1">
                      <a:solidFill>
                        <a:srgbClr val="0000FF"/>
                      </a:solidFill>
                      <a:latin typeface="+mn-ea"/>
                    </a:rPr>
                    <a:t>2k</a:t>
                  </a:r>
                </a:p>
              </p:txBody>
            </p:sp>
            <p:sp>
              <p:nvSpPr>
                <p:cNvPr id="53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4585705" y="3022500"/>
                  <a:ext cx="582251" cy="354455"/>
                </a:xfrm>
                <a:prstGeom prst="rect">
                  <a:avLst/>
                </a:prstGeom>
                <a:noFill/>
                <a:ln w="19050" algn="ctr">
                  <a:solidFill>
                    <a:schemeClr val="tx2"/>
                  </a:solidFill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endParaRPr lang="zh-CN" altLang="zh-CN" sz="1200" b="1">
                    <a:solidFill>
                      <a:srgbClr val="0000FF"/>
                    </a:solidFill>
                    <a:latin typeface="+mn-ea"/>
                  </a:endParaRPr>
                </a:p>
              </p:txBody>
            </p:sp>
            <p:sp>
              <p:nvSpPr>
                <p:cNvPr id="54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5528397" y="3022500"/>
                  <a:ext cx="582251" cy="354455"/>
                </a:xfrm>
                <a:prstGeom prst="rect">
                  <a:avLst/>
                </a:prstGeom>
                <a:noFill/>
                <a:ln w="19050" algn="ctr">
                  <a:solidFill>
                    <a:schemeClr val="tx2"/>
                  </a:solidFill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endParaRPr lang="zh-CN" altLang="zh-CN" sz="1200" b="1">
                    <a:solidFill>
                      <a:srgbClr val="0000FF"/>
                    </a:solidFill>
                    <a:latin typeface="+mn-ea"/>
                  </a:endParaRPr>
                </a:p>
              </p:txBody>
            </p:sp>
            <p:sp>
              <p:nvSpPr>
                <p:cNvPr id="55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6457226" y="3022500"/>
                  <a:ext cx="582251" cy="354455"/>
                </a:xfrm>
                <a:prstGeom prst="rect">
                  <a:avLst/>
                </a:prstGeom>
                <a:noFill/>
                <a:ln w="19050" algn="ctr">
                  <a:solidFill>
                    <a:schemeClr val="tx2"/>
                  </a:solidFill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endParaRPr lang="zh-CN" altLang="zh-CN" sz="1200" b="1">
                    <a:solidFill>
                      <a:srgbClr val="0000FF"/>
                    </a:solidFill>
                    <a:latin typeface="+mn-ea"/>
                  </a:endParaRPr>
                </a:p>
              </p:txBody>
            </p:sp>
            <p:sp>
              <p:nvSpPr>
                <p:cNvPr id="56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7815811" y="3022500"/>
                  <a:ext cx="582251" cy="354455"/>
                </a:xfrm>
                <a:prstGeom prst="rect">
                  <a:avLst/>
                </a:prstGeom>
                <a:noFill/>
                <a:ln w="19050" algn="ctr">
                  <a:solidFill>
                    <a:schemeClr val="tx2"/>
                  </a:solidFill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endParaRPr lang="zh-CN" altLang="zh-CN" sz="1200" b="1">
                    <a:solidFill>
                      <a:srgbClr val="0000FF"/>
                    </a:solidFill>
                    <a:latin typeface="+mn-ea"/>
                  </a:endParaRPr>
                </a:p>
              </p:txBody>
            </p:sp>
            <p:sp>
              <p:nvSpPr>
                <p:cNvPr id="5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585705" y="4491990"/>
                  <a:ext cx="582251" cy="354455"/>
                </a:xfrm>
                <a:prstGeom prst="rect">
                  <a:avLst/>
                </a:prstGeom>
                <a:noFill/>
                <a:ln w="19050" algn="ctr">
                  <a:solidFill>
                    <a:schemeClr val="tx2"/>
                  </a:solidFill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zh-CN" sz="1200" b="1">
                      <a:solidFill>
                        <a:srgbClr val="0000FF"/>
                      </a:solidFill>
                      <a:latin typeface="+mn-ea"/>
                    </a:rPr>
                    <a:t>k1</a:t>
                  </a:r>
                </a:p>
              </p:txBody>
            </p:sp>
            <p:sp>
              <p:nvSpPr>
                <p:cNvPr id="5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5528397" y="4491990"/>
                  <a:ext cx="582251" cy="354455"/>
                </a:xfrm>
                <a:prstGeom prst="rect">
                  <a:avLst/>
                </a:prstGeom>
                <a:noFill/>
                <a:ln w="19050" algn="ctr">
                  <a:solidFill>
                    <a:schemeClr val="tx2"/>
                  </a:solidFill>
                  <a:miter lim="800000"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zh-CN" sz="1200" b="1">
                      <a:solidFill>
                        <a:srgbClr val="0000FF"/>
                      </a:solidFill>
                      <a:latin typeface="+mn-ea"/>
                    </a:rPr>
                    <a:t>k2</a:t>
                  </a:r>
                </a:p>
              </p:txBody>
            </p:sp>
            <p:sp>
              <p:nvSpPr>
                <p:cNvPr id="59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6457226" y="4491990"/>
                  <a:ext cx="582251" cy="354455"/>
                </a:xfrm>
                <a:prstGeom prst="rect">
                  <a:avLst/>
                </a:prstGeom>
                <a:noFill/>
                <a:ln w="19050" algn="ctr">
                  <a:solidFill>
                    <a:schemeClr val="tx2"/>
                  </a:solidFill>
                  <a:miter lim="800000"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zh-CN" sz="1200" b="1">
                      <a:solidFill>
                        <a:srgbClr val="0000FF"/>
                      </a:solidFill>
                      <a:latin typeface="+mn-ea"/>
                    </a:rPr>
                    <a:t>k3</a:t>
                  </a:r>
                </a:p>
              </p:txBody>
            </p:sp>
            <p:sp>
              <p:nvSpPr>
                <p:cNvPr id="60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7815811" y="4491990"/>
                  <a:ext cx="582251" cy="354455"/>
                </a:xfrm>
                <a:prstGeom prst="rect">
                  <a:avLst/>
                </a:prstGeom>
                <a:noFill/>
                <a:ln w="19050" algn="ctr">
                  <a:solidFill>
                    <a:schemeClr val="tx2"/>
                  </a:solidFill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zh-CN" sz="1200" b="1">
                      <a:solidFill>
                        <a:srgbClr val="0000FF"/>
                      </a:solidFill>
                      <a:latin typeface="+mn-ea"/>
                    </a:rPr>
                    <a:t>kn</a:t>
                  </a:r>
                </a:p>
              </p:txBody>
            </p:sp>
            <p:sp>
              <p:nvSpPr>
                <p:cNvPr id="61" name="Line 21"/>
                <p:cNvSpPr>
                  <a:spLocks noChangeShapeType="1"/>
                </p:cNvSpPr>
                <p:nvPr/>
              </p:nvSpPr>
              <p:spPr bwMode="auto">
                <a:xfrm>
                  <a:off x="4024470" y="1345061"/>
                  <a:ext cx="405385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 wrap="square"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62" name="Line 22"/>
                <p:cNvSpPr>
                  <a:spLocks noChangeShapeType="1"/>
                </p:cNvSpPr>
                <p:nvPr/>
              </p:nvSpPr>
              <p:spPr bwMode="auto">
                <a:xfrm>
                  <a:off x="4061498" y="2093670"/>
                  <a:ext cx="405385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 wrap="square"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63" name="Line 23"/>
                <p:cNvSpPr>
                  <a:spLocks noChangeShapeType="1"/>
                </p:cNvSpPr>
                <p:nvPr/>
              </p:nvSpPr>
              <p:spPr bwMode="auto">
                <a:xfrm>
                  <a:off x="4061497" y="2856141"/>
                  <a:ext cx="405385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 wrap="square"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64" name="Line 30"/>
                <p:cNvSpPr>
                  <a:spLocks noChangeShapeType="1"/>
                </p:cNvSpPr>
                <p:nvPr/>
              </p:nvSpPr>
              <p:spPr bwMode="auto">
                <a:xfrm>
                  <a:off x="4882867" y="1345061"/>
                  <a:ext cx="0" cy="1663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oval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65" name="Line 31"/>
                <p:cNvSpPr>
                  <a:spLocks noChangeShapeType="1"/>
                </p:cNvSpPr>
                <p:nvPr/>
              </p:nvSpPr>
              <p:spPr bwMode="auto">
                <a:xfrm>
                  <a:off x="5813821" y="1345061"/>
                  <a:ext cx="0" cy="1663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oval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66" name="Line 32"/>
                <p:cNvSpPr>
                  <a:spLocks noChangeShapeType="1"/>
                </p:cNvSpPr>
                <p:nvPr/>
              </p:nvSpPr>
              <p:spPr bwMode="auto">
                <a:xfrm>
                  <a:off x="6754388" y="1345061"/>
                  <a:ext cx="0" cy="1663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oval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67" name="Line 33"/>
                <p:cNvSpPr>
                  <a:spLocks noChangeShapeType="1"/>
                </p:cNvSpPr>
                <p:nvPr/>
              </p:nvSpPr>
              <p:spPr bwMode="auto">
                <a:xfrm>
                  <a:off x="8075587" y="1345061"/>
                  <a:ext cx="0" cy="166358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 type="none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68" name="Line 34"/>
                <p:cNvSpPr>
                  <a:spLocks noChangeShapeType="1"/>
                </p:cNvSpPr>
                <p:nvPr/>
              </p:nvSpPr>
              <p:spPr bwMode="auto">
                <a:xfrm>
                  <a:off x="4882871" y="2093670"/>
                  <a:ext cx="0" cy="1663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oval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69" name="Line 35"/>
                <p:cNvSpPr>
                  <a:spLocks noChangeShapeType="1"/>
                </p:cNvSpPr>
                <p:nvPr/>
              </p:nvSpPr>
              <p:spPr bwMode="auto">
                <a:xfrm>
                  <a:off x="5813819" y="2093670"/>
                  <a:ext cx="0" cy="1663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oval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70" name="Line 36"/>
                <p:cNvSpPr>
                  <a:spLocks noChangeShapeType="1"/>
                </p:cNvSpPr>
                <p:nvPr/>
              </p:nvSpPr>
              <p:spPr bwMode="auto">
                <a:xfrm>
                  <a:off x="6754388" y="2093670"/>
                  <a:ext cx="0" cy="1663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oval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71" name="Line 37"/>
                <p:cNvSpPr>
                  <a:spLocks noChangeShapeType="1"/>
                </p:cNvSpPr>
                <p:nvPr/>
              </p:nvSpPr>
              <p:spPr bwMode="auto">
                <a:xfrm>
                  <a:off x="8103447" y="2093670"/>
                  <a:ext cx="0" cy="166357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 type="none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72" name="Line 38"/>
                <p:cNvSpPr>
                  <a:spLocks noChangeShapeType="1"/>
                </p:cNvSpPr>
                <p:nvPr/>
              </p:nvSpPr>
              <p:spPr bwMode="auto">
                <a:xfrm>
                  <a:off x="4882871" y="2856141"/>
                  <a:ext cx="0" cy="1663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oval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73" name="Line 39"/>
                <p:cNvSpPr>
                  <a:spLocks noChangeShapeType="1"/>
                </p:cNvSpPr>
                <p:nvPr/>
              </p:nvSpPr>
              <p:spPr bwMode="auto">
                <a:xfrm>
                  <a:off x="5809061" y="2856141"/>
                  <a:ext cx="0" cy="1663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oval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74" name="Line 40"/>
                <p:cNvSpPr>
                  <a:spLocks noChangeShapeType="1"/>
                </p:cNvSpPr>
                <p:nvPr/>
              </p:nvSpPr>
              <p:spPr bwMode="auto">
                <a:xfrm>
                  <a:off x="6754388" y="2856141"/>
                  <a:ext cx="0" cy="1663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oval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75" name="Line 41"/>
                <p:cNvSpPr>
                  <a:spLocks noChangeShapeType="1"/>
                </p:cNvSpPr>
                <p:nvPr/>
              </p:nvSpPr>
              <p:spPr bwMode="auto">
                <a:xfrm>
                  <a:off x="8103447" y="2856141"/>
                  <a:ext cx="0" cy="166357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 type="none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76" name="Line 42"/>
                <p:cNvSpPr>
                  <a:spLocks noChangeShapeType="1"/>
                </p:cNvSpPr>
                <p:nvPr/>
              </p:nvSpPr>
              <p:spPr bwMode="auto">
                <a:xfrm>
                  <a:off x="4878108" y="3604750"/>
                  <a:ext cx="0" cy="1663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oval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77" name="Line 43"/>
                <p:cNvSpPr>
                  <a:spLocks noChangeShapeType="1"/>
                </p:cNvSpPr>
                <p:nvPr/>
              </p:nvSpPr>
              <p:spPr bwMode="auto">
                <a:xfrm>
                  <a:off x="5809058" y="3604750"/>
                  <a:ext cx="0" cy="1663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oval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78" name="Line 44"/>
                <p:cNvSpPr>
                  <a:spLocks noChangeShapeType="1"/>
                </p:cNvSpPr>
                <p:nvPr/>
              </p:nvSpPr>
              <p:spPr bwMode="auto">
                <a:xfrm>
                  <a:off x="6754388" y="3604750"/>
                  <a:ext cx="0" cy="1663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oval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79" name="Line 45"/>
                <p:cNvSpPr>
                  <a:spLocks noChangeShapeType="1"/>
                </p:cNvSpPr>
                <p:nvPr/>
              </p:nvSpPr>
              <p:spPr bwMode="auto">
                <a:xfrm>
                  <a:off x="8103447" y="3604750"/>
                  <a:ext cx="0" cy="166357"/>
                </a:xfrm>
                <a:prstGeom prst="line">
                  <a:avLst/>
                </a:prstGeom>
                <a:noFill/>
                <a:ln w="19050" cap="sq">
                  <a:solidFill>
                    <a:schemeClr val="tx2"/>
                  </a:solidFill>
                  <a:miter lim="800000"/>
                  <a:headEnd type="none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80" name="Line 46"/>
                <p:cNvSpPr>
                  <a:spLocks noChangeShapeType="1"/>
                </p:cNvSpPr>
                <p:nvPr/>
              </p:nvSpPr>
              <p:spPr bwMode="auto">
                <a:xfrm>
                  <a:off x="4878108" y="4325632"/>
                  <a:ext cx="0" cy="1663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oval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81" name="Line 47"/>
                <p:cNvSpPr>
                  <a:spLocks noChangeShapeType="1"/>
                </p:cNvSpPr>
                <p:nvPr/>
              </p:nvSpPr>
              <p:spPr bwMode="auto">
                <a:xfrm>
                  <a:off x="5809058" y="4325632"/>
                  <a:ext cx="0" cy="1663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oval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82" name="Line 48"/>
                <p:cNvSpPr>
                  <a:spLocks noChangeShapeType="1"/>
                </p:cNvSpPr>
                <p:nvPr/>
              </p:nvSpPr>
              <p:spPr bwMode="auto">
                <a:xfrm>
                  <a:off x="6754388" y="4325632"/>
                  <a:ext cx="0" cy="1663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oval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83" name="Line 49"/>
                <p:cNvSpPr>
                  <a:spLocks noChangeShapeType="1"/>
                </p:cNvSpPr>
                <p:nvPr/>
              </p:nvSpPr>
              <p:spPr bwMode="auto">
                <a:xfrm>
                  <a:off x="8103447" y="4325632"/>
                  <a:ext cx="0" cy="166357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 type="none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84" name="Line 50"/>
                <p:cNvSpPr>
                  <a:spLocks noChangeShapeType="1"/>
                </p:cNvSpPr>
                <p:nvPr/>
              </p:nvSpPr>
              <p:spPr bwMode="auto">
                <a:xfrm>
                  <a:off x="4419347" y="2426385"/>
                  <a:ext cx="16635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oval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85" name="Line 51"/>
                <p:cNvSpPr>
                  <a:spLocks noChangeShapeType="1"/>
                </p:cNvSpPr>
                <p:nvPr/>
              </p:nvSpPr>
              <p:spPr bwMode="auto">
                <a:xfrm>
                  <a:off x="4419347" y="1677776"/>
                  <a:ext cx="166357" cy="0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 type="none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86" name="Line 52"/>
                <p:cNvSpPr>
                  <a:spLocks noChangeShapeType="1"/>
                </p:cNvSpPr>
                <p:nvPr/>
              </p:nvSpPr>
              <p:spPr bwMode="auto">
                <a:xfrm>
                  <a:off x="4419347" y="3188856"/>
                  <a:ext cx="16635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oval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87" name="Line 53"/>
                <p:cNvSpPr>
                  <a:spLocks noChangeShapeType="1"/>
                </p:cNvSpPr>
                <p:nvPr/>
              </p:nvSpPr>
              <p:spPr bwMode="auto">
                <a:xfrm>
                  <a:off x="4419347" y="3937464"/>
                  <a:ext cx="16635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oval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88" name="Line 54"/>
                <p:cNvSpPr>
                  <a:spLocks noChangeShapeType="1"/>
                </p:cNvSpPr>
                <p:nvPr/>
              </p:nvSpPr>
              <p:spPr bwMode="auto">
                <a:xfrm>
                  <a:off x="4419347" y="4658347"/>
                  <a:ext cx="166357" cy="0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 type="oval" w="med" len="med"/>
                  <a:tailEnd type="none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89" name="Line 55"/>
                <p:cNvSpPr>
                  <a:spLocks noChangeShapeType="1"/>
                </p:cNvSpPr>
                <p:nvPr/>
              </p:nvSpPr>
              <p:spPr bwMode="auto">
                <a:xfrm>
                  <a:off x="5362039" y="2426385"/>
                  <a:ext cx="16635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oval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90" name="Line 56"/>
                <p:cNvSpPr>
                  <a:spLocks noChangeShapeType="1"/>
                </p:cNvSpPr>
                <p:nvPr/>
              </p:nvSpPr>
              <p:spPr bwMode="auto">
                <a:xfrm>
                  <a:off x="5362039" y="1677776"/>
                  <a:ext cx="166357" cy="0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 type="none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91" name="Line 57"/>
                <p:cNvSpPr>
                  <a:spLocks noChangeShapeType="1"/>
                </p:cNvSpPr>
                <p:nvPr/>
              </p:nvSpPr>
              <p:spPr bwMode="auto">
                <a:xfrm>
                  <a:off x="5362039" y="3188856"/>
                  <a:ext cx="16635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oval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92" name="Line 58"/>
                <p:cNvSpPr>
                  <a:spLocks noChangeShapeType="1"/>
                </p:cNvSpPr>
                <p:nvPr/>
              </p:nvSpPr>
              <p:spPr bwMode="auto">
                <a:xfrm>
                  <a:off x="5362039" y="3937464"/>
                  <a:ext cx="16635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oval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93" name="Line 59"/>
                <p:cNvSpPr>
                  <a:spLocks noChangeShapeType="1"/>
                </p:cNvSpPr>
                <p:nvPr/>
              </p:nvSpPr>
              <p:spPr bwMode="auto">
                <a:xfrm>
                  <a:off x="5362039" y="4658347"/>
                  <a:ext cx="166357" cy="0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 type="oval" w="med" len="med"/>
                  <a:tailEnd type="none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94" name="Line 60"/>
                <p:cNvSpPr>
                  <a:spLocks noChangeShapeType="1"/>
                </p:cNvSpPr>
                <p:nvPr/>
              </p:nvSpPr>
              <p:spPr bwMode="auto">
                <a:xfrm>
                  <a:off x="6290868" y="2426385"/>
                  <a:ext cx="16635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oval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95" name="Line 61"/>
                <p:cNvSpPr>
                  <a:spLocks noChangeShapeType="1"/>
                </p:cNvSpPr>
                <p:nvPr/>
              </p:nvSpPr>
              <p:spPr bwMode="auto">
                <a:xfrm>
                  <a:off x="6290868" y="1677776"/>
                  <a:ext cx="166357" cy="0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 type="none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96" name="Line 62"/>
                <p:cNvSpPr>
                  <a:spLocks noChangeShapeType="1"/>
                </p:cNvSpPr>
                <p:nvPr/>
              </p:nvSpPr>
              <p:spPr bwMode="auto">
                <a:xfrm>
                  <a:off x="6290868" y="3188856"/>
                  <a:ext cx="16635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oval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97" name="Line 63"/>
                <p:cNvSpPr>
                  <a:spLocks noChangeShapeType="1"/>
                </p:cNvSpPr>
                <p:nvPr/>
              </p:nvSpPr>
              <p:spPr bwMode="auto">
                <a:xfrm>
                  <a:off x="6290868" y="3937464"/>
                  <a:ext cx="16635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oval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98" name="Line 64"/>
                <p:cNvSpPr>
                  <a:spLocks noChangeShapeType="1"/>
                </p:cNvSpPr>
                <p:nvPr/>
              </p:nvSpPr>
              <p:spPr bwMode="auto">
                <a:xfrm>
                  <a:off x="6297218" y="4658347"/>
                  <a:ext cx="16635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 type="oval" w="med" len="med"/>
                  <a:tailEnd type="none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99" name="Line 65"/>
                <p:cNvSpPr>
                  <a:spLocks noChangeShapeType="1"/>
                </p:cNvSpPr>
                <p:nvPr/>
              </p:nvSpPr>
              <p:spPr bwMode="auto">
                <a:xfrm>
                  <a:off x="7649454" y="2426385"/>
                  <a:ext cx="16635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oval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100" name="Line 66"/>
                <p:cNvSpPr>
                  <a:spLocks noChangeShapeType="1"/>
                </p:cNvSpPr>
                <p:nvPr/>
              </p:nvSpPr>
              <p:spPr bwMode="auto">
                <a:xfrm>
                  <a:off x="7649454" y="1677776"/>
                  <a:ext cx="166357" cy="0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 type="none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101" name="Line 67"/>
                <p:cNvSpPr>
                  <a:spLocks noChangeShapeType="1"/>
                </p:cNvSpPr>
                <p:nvPr/>
              </p:nvSpPr>
              <p:spPr bwMode="auto">
                <a:xfrm>
                  <a:off x="7649454" y="3188856"/>
                  <a:ext cx="16635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oval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102" name="Line 68"/>
                <p:cNvSpPr>
                  <a:spLocks noChangeShapeType="1"/>
                </p:cNvSpPr>
                <p:nvPr/>
              </p:nvSpPr>
              <p:spPr bwMode="auto">
                <a:xfrm>
                  <a:off x="7649454" y="3937464"/>
                  <a:ext cx="16635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oval" w="med" len="med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103" name="Line 69"/>
                <p:cNvSpPr>
                  <a:spLocks noChangeShapeType="1"/>
                </p:cNvSpPr>
                <p:nvPr/>
              </p:nvSpPr>
              <p:spPr bwMode="auto">
                <a:xfrm>
                  <a:off x="7649454" y="4658347"/>
                  <a:ext cx="166357" cy="0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 type="oval" w="med" len="med"/>
                  <a:tailEnd type="none"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 sz="1600">
                    <a:latin typeface="+mn-ea"/>
                  </a:endParaRPr>
                </a:p>
              </p:txBody>
            </p:sp>
            <p:sp>
              <p:nvSpPr>
                <p:cNvPr id="104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4585705" y="3771108"/>
                  <a:ext cx="582251" cy="354455"/>
                </a:xfrm>
                <a:prstGeom prst="rect">
                  <a:avLst/>
                </a:prstGeom>
                <a:noFill/>
                <a:ln w="19050" algn="ctr">
                  <a:solidFill>
                    <a:schemeClr val="tx2"/>
                  </a:solidFill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endParaRPr lang="zh-CN" altLang="zh-CN" sz="1200" b="1">
                    <a:solidFill>
                      <a:srgbClr val="0000FF"/>
                    </a:solidFill>
                    <a:latin typeface="+mn-ea"/>
                  </a:endParaRPr>
                </a:p>
              </p:txBody>
            </p:sp>
            <p:sp>
              <p:nvSpPr>
                <p:cNvPr id="105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5528397" y="3771108"/>
                  <a:ext cx="582251" cy="354455"/>
                </a:xfrm>
                <a:prstGeom prst="rect">
                  <a:avLst/>
                </a:prstGeom>
                <a:noFill/>
                <a:ln w="19050" algn="ctr">
                  <a:solidFill>
                    <a:schemeClr val="tx2"/>
                  </a:solidFill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endParaRPr lang="zh-CN" altLang="zh-CN" sz="1200" b="1">
                    <a:solidFill>
                      <a:srgbClr val="0000FF"/>
                    </a:solidFill>
                    <a:latin typeface="+mn-ea"/>
                  </a:endParaRPr>
                </a:p>
              </p:txBody>
            </p:sp>
            <p:sp>
              <p:nvSpPr>
                <p:cNvPr id="106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6457226" y="3771108"/>
                  <a:ext cx="582251" cy="354455"/>
                </a:xfrm>
                <a:prstGeom prst="rect">
                  <a:avLst/>
                </a:prstGeom>
                <a:noFill/>
                <a:ln w="19050" algn="ctr">
                  <a:solidFill>
                    <a:schemeClr val="tx2"/>
                  </a:solidFill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endParaRPr lang="zh-CN" altLang="zh-CN" sz="1200" b="1">
                    <a:solidFill>
                      <a:srgbClr val="0000FF"/>
                    </a:solidFill>
                    <a:latin typeface="+mn-ea"/>
                  </a:endParaRPr>
                </a:p>
              </p:txBody>
            </p:sp>
            <p:sp>
              <p:nvSpPr>
                <p:cNvPr id="107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7815811" y="3771108"/>
                  <a:ext cx="582251" cy="354455"/>
                </a:xfrm>
                <a:prstGeom prst="rect">
                  <a:avLst/>
                </a:prstGeom>
                <a:noFill/>
                <a:ln w="19050" algn="ctr">
                  <a:solidFill>
                    <a:schemeClr val="tx2"/>
                  </a:solidFill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endParaRPr lang="zh-CN" altLang="zh-CN" sz="1200" b="1">
                    <a:solidFill>
                      <a:srgbClr val="0000FF"/>
                    </a:solidFill>
                    <a:latin typeface="+mn-ea"/>
                  </a:endParaRPr>
                </a:p>
              </p:txBody>
            </p:sp>
            <p:sp>
              <p:nvSpPr>
                <p:cNvPr id="108" name="梯形 107"/>
                <p:cNvSpPr/>
                <p:nvPr/>
              </p:nvSpPr>
              <p:spPr>
                <a:xfrm rot="16200000">
                  <a:off x="1816590" y="2785244"/>
                  <a:ext cx="3975681" cy="474506"/>
                </a:xfrm>
                <a:prstGeom prst="trapezoid">
                  <a:avLst>
                    <a:gd name="adj" fmla="val 72568"/>
                  </a:avLst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12700" tIns="12700" rIns="12700" bIns="12700" anchor="ctr" anchorCtr="1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09" name="矩形 108"/>
                <p:cNvSpPr/>
                <p:nvPr/>
              </p:nvSpPr>
              <p:spPr>
                <a:xfrm>
                  <a:off x="3642294" y="1961538"/>
                  <a:ext cx="373639" cy="22606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None/>
                  </a:pPr>
                  <a:r>
                    <a:rPr lang="en-US" altLang="zh-CN" sz="1600" b="1" dirty="0">
                      <a:latin typeface="+mn-ea"/>
                    </a:rPr>
                    <a:t>X</a:t>
                  </a:r>
                </a:p>
                <a:p>
                  <a:pPr algn="ctr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None/>
                  </a:pPr>
                  <a:r>
                    <a:rPr lang="zh-CN" altLang="en-US" sz="1600" b="1" dirty="0">
                      <a:latin typeface="+mn-ea"/>
                    </a:rPr>
                    <a:t>地</a:t>
                  </a:r>
                </a:p>
                <a:p>
                  <a:pPr algn="ctr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None/>
                  </a:pPr>
                  <a:r>
                    <a:rPr lang="zh-CN" altLang="en-US" sz="1600" b="1" dirty="0">
                      <a:latin typeface="+mn-ea"/>
                    </a:rPr>
                    <a:t>址</a:t>
                  </a:r>
                </a:p>
                <a:p>
                  <a:pPr algn="ctr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None/>
                  </a:pPr>
                  <a:r>
                    <a:rPr lang="zh-CN" altLang="en-US" sz="1600" b="1" dirty="0">
                      <a:latin typeface="+mn-ea"/>
                    </a:rPr>
                    <a:t>译</a:t>
                  </a:r>
                </a:p>
                <a:p>
                  <a:pPr algn="ctr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None/>
                  </a:pPr>
                  <a:r>
                    <a:rPr lang="zh-CN" altLang="en-US" sz="1600" b="1" dirty="0">
                      <a:latin typeface="+mn-ea"/>
                    </a:rPr>
                    <a:t>码</a:t>
                  </a:r>
                </a:p>
              </p:txBody>
            </p:sp>
            <p:sp>
              <p:nvSpPr>
                <p:cNvPr id="110" name="梯形 109"/>
                <p:cNvSpPr/>
                <p:nvPr/>
              </p:nvSpPr>
              <p:spPr>
                <a:xfrm rot="10800000">
                  <a:off x="4089665" y="5119430"/>
                  <a:ext cx="3975681" cy="443088"/>
                </a:xfrm>
                <a:prstGeom prst="trapezoid">
                  <a:avLst>
                    <a:gd name="adj" fmla="val 72568"/>
                  </a:avLst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12700" tIns="12700" rIns="12700" bIns="12700" anchor="ctr" anchorCtr="1"/>
                <a:lstStyle/>
                <a:p>
                  <a:pPr algn="ctr"/>
                  <a:endParaRPr lang="zh-CN" altLang="en-US" sz="1600" b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11" name="矩形 110"/>
                <p:cNvSpPr/>
                <p:nvPr/>
              </p:nvSpPr>
              <p:spPr>
                <a:xfrm>
                  <a:off x="5226356" y="5105085"/>
                  <a:ext cx="1768582" cy="4962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None/>
                  </a:pPr>
                  <a:r>
                    <a:rPr lang="en-US" altLang="zh-CN" sz="1600" b="1" dirty="0">
                      <a:latin typeface="+mn-ea"/>
                    </a:rPr>
                    <a:t>Y </a:t>
                  </a:r>
                  <a:r>
                    <a:rPr lang="zh-CN" altLang="en-US" sz="1600" b="1" dirty="0">
                      <a:latin typeface="+mn-ea"/>
                    </a:rPr>
                    <a:t>地 址 译 码</a:t>
                  </a:r>
                </a:p>
              </p:txBody>
            </p:sp>
            <p:cxnSp>
              <p:nvCxnSpPr>
                <p:cNvPr id="112" name="直接连接符 111"/>
                <p:cNvCxnSpPr/>
                <p:nvPr/>
              </p:nvCxnSpPr>
              <p:spPr>
                <a:xfrm>
                  <a:off x="4041684" y="3604750"/>
                  <a:ext cx="405385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</p:cxnSp>
            <p:cxnSp>
              <p:nvCxnSpPr>
                <p:cNvPr id="113" name="直接连接符 112"/>
                <p:cNvCxnSpPr/>
                <p:nvPr/>
              </p:nvCxnSpPr>
              <p:spPr>
                <a:xfrm>
                  <a:off x="4061096" y="4325633"/>
                  <a:ext cx="405385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</p:cxnSp>
            <p:cxnSp>
              <p:nvCxnSpPr>
                <p:cNvPr id="114" name="直接连接符 113"/>
                <p:cNvCxnSpPr/>
                <p:nvPr/>
              </p:nvCxnSpPr>
              <p:spPr>
                <a:xfrm>
                  <a:off x="4419347" y="1677776"/>
                  <a:ext cx="0" cy="345498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med" len="med"/>
                </a:ln>
                <a:effectLst/>
              </p:spPr>
            </p:cxnSp>
            <p:cxnSp>
              <p:nvCxnSpPr>
                <p:cNvPr id="115" name="直接连接符 114"/>
                <p:cNvCxnSpPr/>
                <p:nvPr/>
              </p:nvCxnSpPr>
              <p:spPr>
                <a:xfrm>
                  <a:off x="5362039" y="1677776"/>
                  <a:ext cx="0" cy="345498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</p:cxnSp>
            <p:cxnSp>
              <p:nvCxnSpPr>
                <p:cNvPr id="116" name="直接连接符 115"/>
                <p:cNvCxnSpPr/>
                <p:nvPr/>
              </p:nvCxnSpPr>
              <p:spPr>
                <a:xfrm>
                  <a:off x="6292031" y="1677776"/>
                  <a:ext cx="0" cy="3454986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 type="none"/>
                </a:ln>
              </p:spPr>
            </p:cxnSp>
            <p:cxnSp>
              <p:nvCxnSpPr>
                <p:cNvPr id="117" name="直接连接符 116"/>
                <p:cNvCxnSpPr/>
                <p:nvPr/>
              </p:nvCxnSpPr>
              <p:spPr>
                <a:xfrm>
                  <a:off x="7649454" y="1670710"/>
                  <a:ext cx="0" cy="3454986"/>
                </a:xfrm>
                <a:prstGeom prst="line">
                  <a:avLst/>
                </a:prstGeom>
                <a:noFill/>
                <a:ln w="19050" cap="sq">
                  <a:solidFill>
                    <a:schemeClr val="tx1"/>
                  </a:solidFill>
                  <a:miter lim="800000"/>
                  <a:headEnd type="none"/>
                </a:ln>
              </p:spPr>
            </p:cxnSp>
            <p:sp>
              <p:nvSpPr>
                <p:cNvPr id="118" name="文本框 117"/>
                <p:cNvSpPr txBox="1"/>
                <p:nvPr/>
              </p:nvSpPr>
              <p:spPr>
                <a:xfrm>
                  <a:off x="7165310" y="1429951"/>
                  <a:ext cx="449632" cy="4332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…</a:t>
                  </a:r>
                  <a:endParaRPr lang="zh-CN" altLang="en-US" sz="1600" dirty="0"/>
                </a:p>
              </p:txBody>
            </p:sp>
            <p:sp>
              <p:nvSpPr>
                <p:cNvPr id="119" name="文本框 118"/>
                <p:cNvSpPr txBox="1"/>
                <p:nvPr/>
              </p:nvSpPr>
              <p:spPr>
                <a:xfrm>
                  <a:off x="7165310" y="2171436"/>
                  <a:ext cx="449632" cy="4332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…</a:t>
                  </a:r>
                  <a:endParaRPr lang="zh-CN" altLang="en-US" sz="1600" dirty="0"/>
                </a:p>
              </p:txBody>
            </p:sp>
            <p:sp>
              <p:nvSpPr>
                <p:cNvPr id="120" name="文本框 119"/>
                <p:cNvSpPr txBox="1"/>
                <p:nvPr/>
              </p:nvSpPr>
              <p:spPr>
                <a:xfrm>
                  <a:off x="7165310" y="2945595"/>
                  <a:ext cx="449632" cy="4332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…</a:t>
                  </a:r>
                  <a:endParaRPr lang="zh-CN" altLang="en-US" sz="1600" dirty="0"/>
                </a:p>
              </p:txBody>
            </p:sp>
            <p:sp>
              <p:nvSpPr>
                <p:cNvPr id="121" name="文本框 120"/>
                <p:cNvSpPr txBox="1"/>
                <p:nvPr/>
              </p:nvSpPr>
              <p:spPr>
                <a:xfrm>
                  <a:off x="7165310" y="3694558"/>
                  <a:ext cx="449632" cy="4332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…</a:t>
                  </a:r>
                  <a:endParaRPr lang="zh-CN" altLang="en-US" sz="1600" dirty="0"/>
                </a:p>
              </p:txBody>
            </p:sp>
            <p:sp>
              <p:nvSpPr>
                <p:cNvPr id="122" name="文本框 121"/>
                <p:cNvSpPr txBox="1"/>
                <p:nvPr/>
              </p:nvSpPr>
              <p:spPr>
                <a:xfrm>
                  <a:off x="7165310" y="4402710"/>
                  <a:ext cx="449632" cy="4332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…</a:t>
                  </a:r>
                  <a:endParaRPr lang="zh-CN" altLang="en-US" sz="1600" dirty="0"/>
                </a:p>
              </p:txBody>
            </p:sp>
            <p:sp>
              <p:nvSpPr>
                <p:cNvPr id="123" name="文本框 122"/>
                <p:cNvSpPr txBox="1"/>
                <p:nvPr/>
              </p:nvSpPr>
              <p:spPr>
                <a:xfrm>
                  <a:off x="4682792" y="3680097"/>
                  <a:ext cx="449632" cy="4332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…</a:t>
                  </a:r>
                  <a:endParaRPr lang="zh-CN" altLang="en-US" sz="1600" dirty="0"/>
                </a:p>
              </p:txBody>
            </p:sp>
            <p:sp>
              <p:nvSpPr>
                <p:cNvPr id="124" name="文本框 123"/>
                <p:cNvSpPr txBox="1"/>
                <p:nvPr/>
              </p:nvSpPr>
              <p:spPr>
                <a:xfrm>
                  <a:off x="5642430" y="3681827"/>
                  <a:ext cx="449632" cy="4332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…</a:t>
                  </a:r>
                  <a:endParaRPr lang="zh-CN" altLang="en-US" sz="1600" dirty="0"/>
                </a:p>
              </p:txBody>
            </p:sp>
            <p:sp>
              <p:nvSpPr>
                <p:cNvPr id="125" name="文本框 124"/>
                <p:cNvSpPr txBox="1"/>
                <p:nvPr/>
              </p:nvSpPr>
              <p:spPr>
                <a:xfrm>
                  <a:off x="6569151" y="3672908"/>
                  <a:ext cx="449632" cy="4332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…</a:t>
                  </a:r>
                  <a:endParaRPr lang="zh-CN" altLang="en-US" sz="1600" dirty="0"/>
                </a:p>
              </p:txBody>
            </p:sp>
          </p:grpSp>
          <p:sp>
            <p:nvSpPr>
              <p:cNvPr id="165" name="文本框 164"/>
              <p:cNvSpPr txBox="1"/>
              <p:nvPr/>
            </p:nvSpPr>
            <p:spPr>
              <a:xfrm>
                <a:off x="11043807" y="2857988"/>
                <a:ext cx="492443" cy="1581131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  <a:prstDash val="dash"/>
              </a:ln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2000" dirty="0"/>
                  <a:t>双译码结构</a:t>
                </a:r>
              </a:p>
            </p:txBody>
          </p:sp>
        </p:grpSp>
        <p:sp>
          <p:nvSpPr>
            <p:cNvPr id="171" name="Line 25"/>
            <p:cNvSpPr>
              <a:spLocks noChangeShapeType="1"/>
            </p:cNvSpPr>
            <p:nvPr/>
          </p:nvSpPr>
          <p:spPr bwMode="auto">
            <a:xfrm>
              <a:off x="6585798" y="2645253"/>
              <a:ext cx="3240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med" len="lg"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172" name="Line 26"/>
            <p:cNvSpPr>
              <a:spLocks noChangeShapeType="1"/>
            </p:cNvSpPr>
            <p:nvPr/>
          </p:nvSpPr>
          <p:spPr bwMode="auto">
            <a:xfrm>
              <a:off x="6585798" y="2988082"/>
              <a:ext cx="3240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med" len="lg"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173" name="Line 27"/>
            <p:cNvSpPr>
              <a:spLocks noChangeShapeType="1"/>
            </p:cNvSpPr>
            <p:nvPr/>
          </p:nvSpPr>
          <p:spPr bwMode="auto">
            <a:xfrm>
              <a:off x="6585798" y="3330912"/>
              <a:ext cx="3240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med" len="lg"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174" name="Line 28"/>
            <p:cNvSpPr>
              <a:spLocks noChangeShapeType="1"/>
            </p:cNvSpPr>
            <p:nvPr/>
          </p:nvSpPr>
          <p:spPr bwMode="auto">
            <a:xfrm>
              <a:off x="6585798" y="3673742"/>
              <a:ext cx="3240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med" len="lg"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175" name="Line 29"/>
            <p:cNvSpPr>
              <a:spLocks noChangeShapeType="1"/>
            </p:cNvSpPr>
            <p:nvPr/>
          </p:nvSpPr>
          <p:spPr bwMode="auto">
            <a:xfrm>
              <a:off x="6585798" y="4016572"/>
              <a:ext cx="3240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med" len="lg"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176" name="Line 30"/>
            <p:cNvSpPr>
              <a:spLocks noChangeShapeType="1"/>
            </p:cNvSpPr>
            <p:nvPr/>
          </p:nvSpPr>
          <p:spPr bwMode="auto">
            <a:xfrm>
              <a:off x="6585798" y="4359402"/>
              <a:ext cx="3240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med" len="lg"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zh-CN" altLang="en-US" sz="1400">
                <a:latin typeface="+mn-ea"/>
              </a:endParaRPr>
            </a:p>
          </p:txBody>
        </p:sp>
        <p:cxnSp>
          <p:nvCxnSpPr>
            <p:cNvPr id="4" name="直接箭头连接符 3"/>
            <p:cNvCxnSpPr/>
            <p:nvPr/>
          </p:nvCxnSpPr>
          <p:spPr>
            <a:xfrm flipV="1">
              <a:off x="7947632" y="5376067"/>
              <a:ext cx="0" cy="2684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接箭头连接符 176"/>
            <p:cNvCxnSpPr/>
            <p:nvPr/>
          </p:nvCxnSpPr>
          <p:spPr>
            <a:xfrm flipV="1">
              <a:off x="8341940" y="5380077"/>
              <a:ext cx="0" cy="2684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直接箭头连接符 177"/>
            <p:cNvCxnSpPr/>
            <p:nvPr/>
          </p:nvCxnSpPr>
          <p:spPr>
            <a:xfrm flipV="1">
              <a:off x="8717625" y="5380077"/>
              <a:ext cx="0" cy="2684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直接箭头连接符 178"/>
            <p:cNvCxnSpPr/>
            <p:nvPr/>
          </p:nvCxnSpPr>
          <p:spPr>
            <a:xfrm flipV="1">
              <a:off x="9107241" y="5382213"/>
              <a:ext cx="0" cy="2684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直接箭头连接符 179"/>
            <p:cNvCxnSpPr/>
            <p:nvPr/>
          </p:nvCxnSpPr>
          <p:spPr>
            <a:xfrm flipV="1">
              <a:off x="9449335" y="5386223"/>
              <a:ext cx="0" cy="2684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直接箭头连接符 180"/>
            <p:cNvCxnSpPr/>
            <p:nvPr/>
          </p:nvCxnSpPr>
          <p:spPr>
            <a:xfrm flipV="1">
              <a:off x="9815047" y="5386223"/>
              <a:ext cx="0" cy="2684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2" name="Text Box 32"/>
            <p:cNvSpPr txBox="1">
              <a:spLocks noChangeArrowheads="1"/>
            </p:cNvSpPr>
            <p:nvPr/>
          </p:nvSpPr>
          <p:spPr bwMode="auto">
            <a:xfrm>
              <a:off x="6074729" y="2716102"/>
              <a:ext cx="685661" cy="1384995"/>
            </a:xfrm>
            <a:prstGeom prst="rect">
              <a:avLst/>
            </a:prstGeom>
            <a:noFill/>
            <a:ln w="2857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400" b="1" dirty="0">
                  <a:latin typeface="+mn-ea"/>
                </a:rPr>
                <a:t>n/2</a:t>
              </a:r>
            </a:p>
            <a:p>
              <a:pPr algn="ctr"/>
              <a:r>
                <a:rPr lang="zh-CN" altLang="en-US" sz="1400" b="1" dirty="0">
                  <a:latin typeface="+mn-ea"/>
                </a:rPr>
                <a:t>位</a:t>
              </a:r>
            </a:p>
            <a:p>
              <a:pPr algn="ctr"/>
              <a:r>
                <a:rPr lang="zh-CN" altLang="en-US" sz="1400" b="1" dirty="0">
                  <a:latin typeface="+mn-ea"/>
                </a:rPr>
                <a:t>地</a:t>
              </a:r>
            </a:p>
            <a:p>
              <a:pPr algn="ctr"/>
              <a:r>
                <a:rPr lang="zh-CN" altLang="en-US" sz="1400" b="1" dirty="0">
                  <a:latin typeface="+mn-ea"/>
                </a:rPr>
                <a:t>址</a:t>
              </a:r>
            </a:p>
            <a:p>
              <a:pPr algn="ctr"/>
              <a:r>
                <a:rPr lang="zh-CN" altLang="en-US" sz="1400" b="1" dirty="0">
                  <a:latin typeface="+mn-ea"/>
                </a:rPr>
                <a:t>输</a:t>
              </a:r>
            </a:p>
            <a:p>
              <a:pPr algn="ctr"/>
              <a:r>
                <a:rPr lang="zh-CN" altLang="en-US" sz="1400" b="1" dirty="0">
                  <a:latin typeface="+mn-ea"/>
                </a:rPr>
                <a:t>入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665008" y="5599001"/>
              <a:ext cx="2459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+mn-ea"/>
                </a:rPr>
                <a:t>n/2</a:t>
              </a:r>
              <a:r>
                <a:rPr lang="zh-CN" altLang="en-US" sz="1400" b="1" dirty="0">
                  <a:latin typeface="+mn-ea"/>
                </a:rPr>
                <a:t>位地址输入</a:t>
              </a:r>
            </a:p>
          </p:txBody>
        </p:sp>
      </p:grpSp>
      <p:sp>
        <p:nvSpPr>
          <p:cNvPr id="184" name="矩形 183"/>
          <p:cNvSpPr/>
          <p:nvPr/>
        </p:nvSpPr>
        <p:spPr>
          <a:xfrm>
            <a:off x="733778" y="936534"/>
            <a:ext cx="492195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2.SRAM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存储单元封装与扩展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/>
      <p:bldP spid="1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5" y="183038"/>
            <a:ext cx="4052386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7.2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半导体存储器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695420" y="938666"/>
            <a:ext cx="47232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3.SRAM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存储芯片举例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687" y="2063275"/>
            <a:ext cx="2128581" cy="31254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83732" y="2144889"/>
            <a:ext cx="383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3333CC"/>
                </a:solidFill>
              </a:rPr>
              <a:t>1</a:t>
            </a:r>
            <a:endParaRPr lang="zh-CN" altLang="en-US" sz="1600" b="1" dirty="0">
              <a:solidFill>
                <a:srgbClr val="3333CC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577876" y="2144889"/>
            <a:ext cx="418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3333CC"/>
                </a:solidFill>
              </a:rPr>
              <a:t>18</a:t>
            </a:r>
            <a:endParaRPr lang="zh-CN" altLang="en-US" sz="1600" b="1" dirty="0">
              <a:solidFill>
                <a:srgbClr val="3333CC"/>
              </a:solidFill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>
            <a:off x="1219198" y="2596445"/>
            <a:ext cx="0" cy="2592000"/>
          </a:xfrm>
          <a:prstGeom prst="straightConnector1">
            <a:avLst/>
          </a:prstGeom>
          <a:ln>
            <a:solidFill>
              <a:srgbClr val="2513CB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1433687" y="5373513"/>
            <a:ext cx="2128581" cy="0"/>
          </a:xfrm>
          <a:prstGeom prst="straightConnector1">
            <a:avLst/>
          </a:prstGeom>
          <a:ln>
            <a:solidFill>
              <a:srgbClr val="2513CB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3776132" y="2596445"/>
            <a:ext cx="0" cy="2592000"/>
          </a:xfrm>
          <a:prstGeom prst="straightConnector1">
            <a:avLst/>
          </a:prstGeom>
          <a:ln>
            <a:solidFill>
              <a:srgbClr val="2513CB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7216824" y="2754489"/>
            <a:ext cx="1368000" cy="0"/>
          </a:xfrm>
          <a:prstGeom prst="straightConnector1">
            <a:avLst/>
          </a:prstGeom>
          <a:ln>
            <a:solidFill>
              <a:srgbClr val="2513CB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7359361" y="3324578"/>
            <a:ext cx="1224000" cy="0"/>
          </a:xfrm>
          <a:prstGeom prst="straightConnector1">
            <a:avLst/>
          </a:prstGeom>
          <a:ln>
            <a:solidFill>
              <a:srgbClr val="2513CB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8727361" y="2553115"/>
            <a:ext cx="2114810" cy="369332"/>
          </a:xfrm>
          <a:prstGeom prst="rect">
            <a:avLst/>
          </a:prstGeom>
          <a:noFill/>
          <a:ln>
            <a:solidFill>
              <a:srgbClr val="2513CB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 1K </a:t>
            </a:r>
            <a:r>
              <a:rPr lang="zh-CN" altLang="en-US" dirty="0"/>
              <a:t>个存储单元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8727361" y="3139912"/>
            <a:ext cx="2114810" cy="369332"/>
          </a:xfrm>
          <a:prstGeom prst="rect">
            <a:avLst/>
          </a:prstGeom>
          <a:noFill/>
          <a:ln>
            <a:solidFill>
              <a:srgbClr val="2513CB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每</a:t>
            </a:r>
            <a:r>
              <a:rPr lang="en-US" altLang="zh-CN" dirty="0"/>
              <a:t> </a:t>
            </a:r>
            <a:r>
              <a:rPr lang="zh-CN" altLang="en-US" dirty="0"/>
              <a:t>个存储单元</a:t>
            </a:r>
            <a:r>
              <a:rPr lang="en-US" altLang="zh-CN" dirty="0"/>
              <a:t>4bit</a:t>
            </a:r>
            <a:endParaRPr lang="zh-CN" altLang="en-US" dirty="0"/>
          </a:p>
        </p:txBody>
      </p:sp>
      <p:cxnSp>
        <p:nvCxnSpPr>
          <p:cNvPr id="49" name="直接连接符 48"/>
          <p:cNvCxnSpPr/>
          <p:nvPr/>
        </p:nvCxnSpPr>
        <p:spPr>
          <a:xfrm>
            <a:off x="3013159" y="4798424"/>
            <a:ext cx="252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1702520" y="4480560"/>
            <a:ext cx="180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0" name="组合 49"/>
          <p:cNvGrpSpPr/>
          <p:nvPr/>
        </p:nvGrpSpPr>
        <p:grpSpPr>
          <a:xfrm>
            <a:off x="8144589" y="3674132"/>
            <a:ext cx="2697582" cy="369332"/>
            <a:chOff x="8144589" y="3674132"/>
            <a:chExt cx="2697582" cy="369332"/>
          </a:xfrm>
        </p:grpSpPr>
        <p:cxnSp>
          <p:nvCxnSpPr>
            <p:cNvPr id="52" name="直接箭头连接符 51"/>
            <p:cNvCxnSpPr/>
            <p:nvPr/>
          </p:nvCxnSpPr>
          <p:spPr>
            <a:xfrm>
              <a:off x="8144589" y="3877572"/>
              <a:ext cx="432000" cy="0"/>
            </a:xfrm>
            <a:prstGeom prst="straightConnector1">
              <a:avLst/>
            </a:prstGeom>
            <a:ln>
              <a:solidFill>
                <a:srgbClr val="2513CB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文本框 52"/>
            <p:cNvSpPr txBox="1"/>
            <p:nvPr/>
          </p:nvSpPr>
          <p:spPr>
            <a:xfrm>
              <a:off x="8727361" y="3674132"/>
              <a:ext cx="2114810" cy="369332"/>
            </a:xfrm>
            <a:prstGeom prst="rect">
              <a:avLst/>
            </a:prstGeom>
            <a:noFill/>
            <a:ln>
              <a:solidFill>
                <a:srgbClr val="2513CB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 0:</a:t>
              </a:r>
              <a:r>
                <a:rPr lang="zh-CN" altLang="en-US" dirty="0"/>
                <a:t>写               </a:t>
              </a:r>
              <a:r>
                <a:rPr lang="en-US" altLang="zh-CN" dirty="0"/>
                <a:t>1:</a:t>
              </a:r>
              <a:r>
                <a:rPr lang="zh-CN" altLang="en-US" dirty="0"/>
                <a:t>读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389711" y="4281156"/>
            <a:ext cx="3646884" cy="369332"/>
            <a:chOff x="7389711" y="3674132"/>
            <a:chExt cx="3646884" cy="369332"/>
          </a:xfrm>
        </p:grpSpPr>
        <p:cxnSp>
          <p:nvCxnSpPr>
            <p:cNvPr id="56" name="直接箭头连接符 55"/>
            <p:cNvCxnSpPr/>
            <p:nvPr/>
          </p:nvCxnSpPr>
          <p:spPr>
            <a:xfrm>
              <a:off x="7389711" y="3877572"/>
              <a:ext cx="1188000" cy="0"/>
            </a:xfrm>
            <a:prstGeom prst="straightConnector1">
              <a:avLst/>
            </a:prstGeom>
            <a:ln>
              <a:solidFill>
                <a:srgbClr val="2513CB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文本框 56"/>
            <p:cNvSpPr txBox="1"/>
            <p:nvPr/>
          </p:nvSpPr>
          <p:spPr>
            <a:xfrm>
              <a:off x="8727361" y="3674132"/>
              <a:ext cx="2309234" cy="369332"/>
            </a:xfrm>
            <a:prstGeom prst="rect">
              <a:avLst/>
            </a:prstGeom>
            <a:noFill/>
            <a:ln>
              <a:solidFill>
                <a:srgbClr val="2513CB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 0:</a:t>
              </a:r>
              <a:r>
                <a:rPr lang="zh-CN" altLang="en-US" dirty="0"/>
                <a:t>选中       </a:t>
              </a:r>
              <a:r>
                <a:rPr lang="en-US" altLang="zh-CN" dirty="0"/>
                <a:t>1: </a:t>
              </a:r>
              <a:r>
                <a:rPr lang="zh-CN" altLang="en-US" dirty="0"/>
                <a:t>不选中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347210" y="1913890"/>
            <a:ext cx="4170680" cy="3468370"/>
            <a:chOff x="6846" y="3014"/>
            <a:chExt cx="6568" cy="5462"/>
          </a:xfrm>
        </p:grpSpPr>
        <p:sp>
          <p:nvSpPr>
            <p:cNvPr id="4" name="Rectangle 64"/>
            <p:cNvSpPr txBox="1">
              <a:spLocks noChangeArrowheads="1"/>
            </p:cNvSpPr>
            <p:nvPr/>
          </p:nvSpPr>
          <p:spPr>
            <a:xfrm>
              <a:off x="6846" y="3014"/>
              <a:ext cx="6568" cy="546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rgbClr val="FFC000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812800" indent="-355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p"/>
                <a:defRPr sz="2000" kern="12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u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latin typeface="+mn-ea"/>
                  <a:ea typeface="+mn-ea"/>
                </a:rPr>
                <a:t>双列直插式引脚部署</a:t>
              </a:r>
              <a:endParaRPr lang="en-US" altLang="zh-CN" dirty="0">
                <a:latin typeface="+mn-ea"/>
                <a:ea typeface="+mn-ea"/>
              </a:endParaRPr>
            </a:p>
            <a:p>
              <a:r>
                <a:rPr lang="zh-CN" altLang="en-US" dirty="0">
                  <a:latin typeface="+mn-ea"/>
                  <a:ea typeface="+mn-ea"/>
                </a:rPr>
                <a:t>地址线</a:t>
              </a:r>
              <a:r>
                <a:rPr lang="en-US" altLang="zh-CN" dirty="0">
                  <a:latin typeface="+mn-ea"/>
                  <a:ea typeface="+mn-ea"/>
                </a:rPr>
                <a:t>: 10</a:t>
              </a:r>
              <a:r>
                <a:rPr lang="zh-CN" altLang="en-US" dirty="0">
                  <a:latin typeface="+mn-ea"/>
                  <a:ea typeface="+mn-ea"/>
                </a:rPr>
                <a:t>根</a:t>
              </a:r>
            </a:p>
            <a:p>
              <a:r>
                <a:rPr lang="zh-CN" altLang="en-US" dirty="0">
                  <a:latin typeface="+mn-ea"/>
                  <a:ea typeface="+mn-ea"/>
                </a:rPr>
                <a:t>数据线</a:t>
              </a:r>
              <a:r>
                <a:rPr lang="en-US" altLang="zh-CN" dirty="0">
                  <a:latin typeface="+mn-ea"/>
                  <a:ea typeface="+mn-ea"/>
                </a:rPr>
                <a:t>(</a:t>
              </a:r>
              <a:r>
                <a:rPr lang="zh-CN" altLang="en-US" dirty="0">
                  <a:latin typeface="+mn-ea"/>
                  <a:ea typeface="+mn-ea"/>
                </a:rPr>
                <a:t>双向</a:t>
              </a:r>
              <a:r>
                <a:rPr lang="en-US" altLang="zh-CN" dirty="0">
                  <a:latin typeface="+mn-ea"/>
                  <a:ea typeface="+mn-ea"/>
                </a:rPr>
                <a:t>): 4</a:t>
              </a:r>
              <a:r>
                <a:rPr lang="zh-CN" altLang="en-US" dirty="0">
                  <a:latin typeface="+mn-ea"/>
                  <a:ea typeface="+mn-ea"/>
                </a:rPr>
                <a:t>根</a:t>
              </a:r>
            </a:p>
            <a:p>
              <a:r>
                <a:rPr lang="zh-CN" altLang="en-US" dirty="0">
                  <a:latin typeface="+mn-ea"/>
                  <a:ea typeface="+mn-ea"/>
                </a:rPr>
                <a:t>读写控制线</a:t>
              </a:r>
              <a:r>
                <a:rPr lang="en-US" altLang="zh-CN" dirty="0"/>
                <a:t>(</a:t>
              </a:r>
              <a:r>
                <a:rPr lang="en-US" altLang="zh-CN" sz="1900" dirty="0">
                  <a:solidFill>
                    <a:srgbClr val="3333CC"/>
                  </a:solidFill>
                </a:rPr>
                <a:t>W</a:t>
              </a:r>
              <a:r>
                <a:rPr lang="en-US" altLang="zh-CN" sz="1900" dirty="0"/>
                <a:t>rite </a:t>
              </a:r>
              <a:r>
                <a:rPr lang="en-US" altLang="zh-CN" sz="1900" dirty="0">
                  <a:solidFill>
                    <a:srgbClr val="3333CC"/>
                  </a:solidFill>
                </a:rPr>
                <a:t>E</a:t>
              </a:r>
              <a:r>
                <a:rPr lang="en-US" altLang="zh-CN" sz="1900" dirty="0"/>
                <a:t>nable</a:t>
              </a:r>
              <a:r>
                <a:rPr lang="en-US" altLang="zh-CN" dirty="0"/>
                <a:t>)</a:t>
              </a:r>
              <a:endParaRPr lang="zh-CN" altLang="en-US" dirty="0"/>
            </a:p>
            <a:p>
              <a:r>
                <a:rPr lang="zh-CN" altLang="en-US" dirty="0">
                  <a:latin typeface="+mn-ea"/>
                  <a:ea typeface="+mn-ea"/>
                </a:rPr>
                <a:t>片选线</a:t>
              </a:r>
              <a:r>
                <a:rPr lang="en-US" altLang="zh-CN" sz="1800" dirty="0"/>
                <a:t>(</a:t>
              </a:r>
              <a:r>
                <a:rPr lang="en-US" altLang="zh-CN" sz="1800" dirty="0">
                  <a:solidFill>
                    <a:srgbClr val="3333CC"/>
                  </a:solidFill>
                </a:rPr>
                <a:t>C</a:t>
              </a:r>
              <a:r>
                <a:rPr lang="en-US" altLang="zh-CN" sz="1800" dirty="0"/>
                <a:t>hip </a:t>
              </a:r>
              <a:r>
                <a:rPr lang="en-US" altLang="zh-CN" sz="1800" dirty="0">
                  <a:solidFill>
                    <a:srgbClr val="3333CC"/>
                  </a:solidFill>
                </a:rPr>
                <a:t>S</a:t>
              </a:r>
              <a:r>
                <a:rPr lang="en-US" altLang="zh-CN" sz="1800" dirty="0"/>
                <a:t>elect)</a:t>
              </a:r>
              <a:endParaRPr lang="zh-CN" altLang="en-US" sz="1800" dirty="0"/>
            </a:p>
            <a:p>
              <a:r>
                <a:rPr lang="zh-CN" altLang="en-US" dirty="0">
                  <a:latin typeface="+mn-ea"/>
                  <a:ea typeface="+mn-ea"/>
                </a:rPr>
                <a:t>电源线</a:t>
              </a:r>
              <a:r>
                <a:rPr lang="en-US" altLang="zh-CN" dirty="0">
                  <a:latin typeface="+mn-ea"/>
                  <a:ea typeface="+mn-ea"/>
                </a:rPr>
                <a:t>/</a:t>
              </a:r>
              <a:r>
                <a:rPr lang="zh-CN" altLang="en-US" dirty="0">
                  <a:latin typeface="+mn-ea"/>
                  <a:ea typeface="+mn-ea"/>
                </a:rPr>
                <a:t>地线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10412" y="5863"/>
              <a:ext cx="209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9267" y="6789"/>
              <a:ext cx="18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5" y="183038"/>
            <a:ext cx="4052386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7.2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半导体存储器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1285" y="859948"/>
            <a:ext cx="70355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4.DRAM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存储单元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(SRAM Cell—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1 bit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)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206157" y="1756943"/>
            <a:ext cx="3795851" cy="3348376"/>
          </a:xfrm>
          <a:prstGeom prst="rect">
            <a:avLst/>
          </a:prstGeom>
          <a:noFill/>
          <a:ln w="9525">
            <a:solidFill>
              <a:srgbClr val="0000FF"/>
            </a:solidFill>
            <a:prstDash val="dash"/>
            <a:miter lim="800000"/>
          </a:ln>
        </p:spPr>
        <p:txBody>
          <a:bodyPr wrap="none" anchor="ctr"/>
          <a:lstStyle/>
          <a:p>
            <a:pPr algn="r"/>
            <a:endParaRPr lang="zh-CN" altLang="zh-CN">
              <a:latin typeface="+mn-ea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854229" y="1956394"/>
            <a:ext cx="2422555" cy="1513310"/>
          </a:xfrm>
          <a:prstGeom prst="ellipse">
            <a:avLst/>
          </a:prstGeom>
          <a:noFill/>
          <a:ln w="9525" algn="ctr">
            <a:solidFill>
              <a:srgbClr val="C00000"/>
            </a:solidFill>
            <a:prstDash val="dash"/>
            <a:round/>
          </a:ln>
        </p:spPr>
        <p:txBody>
          <a:bodyPr wrap="none" anchor="ctr"/>
          <a:lstStyle/>
          <a:p>
            <a:pPr algn="r"/>
            <a:endParaRPr lang="zh-CN" altLang="zh-CN">
              <a:latin typeface="+mn-ea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196664" y="4715701"/>
            <a:ext cx="879527" cy="5593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 err="1">
                <a:solidFill>
                  <a:srgbClr val="00B050"/>
                </a:solidFill>
                <a:latin typeface="+mn-ea"/>
              </a:rPr>
              <a:t>V</a:t>
            </a:r>
            <a:r>
              <a:rPr lang="en-US" altLang="zh-CN" sz="1600" b="1" baseline="-25000" dirty="0" err="1">
                <a:solidFill>
                  <a:srgbClr val="00B050"/>
                </a:solidFill>
                <a:latin typeface="+mn-ea"/>
              </a:rPr>
              <a:t>ss</a:t>
            </a:r>
            <a:r>
              <a:rPr lang="en-US" altLang="zh-CN" sz="1600" b="1" dirty="0">
                <a:solidFill>
                  <a:srgbClr val="00B050"/>
                </a:solidFill>
                <a:latin typeface="+mn-ea"/>
              </a:rPr>
              <a:t>(0V)</a:t>
            </a: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743248" y="1942105"/>
            <a:ext cx="398101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0" name="Group 25"/>
          <p:cNvGrpSpPr>
            <a:grpSpLocks noChangeAspect="1"/>
          </p:cNvGrpSpPr>
          <p:nvPr/>
        </p:nvGrpSpPr>
        <p:grpSpPr bwMode="auto">
          <a:xfrm>
            <a:off x="3224556" y="3793740"/>
            <a:ext cx="462909" cy="370327"/>
            <a:chOff x="3360" y="2544"/>
            <a:chExt cx="240" cy="192"/>
          </a:xfrm>
        </p:grpSpPr>
        <p:sp>
          <p:nvSpPr>
            <p:cNvPr id="11" name="Line 26"/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2" name="Line 27"/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3" name="Line 28"/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" name="Line 29"/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" name="Line 30"/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6" name="Group 31"/>
          <p:cNvGrpSpPr/>
          <p:nvPr/>
        </p:nvGrpSpPr>
        <p:grpSpPr bwMode="auto">
          <a:xfrm flipH="1">
            <a:off x="3176338" y="4071485"/>
            <a:ext cx="52078" cy="540060"/>
            <a:chOff x="2256" y="1776"/>
            <a:chExt cx="0" cy="384"/>
          </a:xfrm>
        </p:grpSpPr>
        <p:sp>
          <p:nvSpPr>
            <p:cNvPr id="17" name="Line 32"/>
            <p:cNvSpPr>
              <a:spLocks noChangeAspect="1" noChangeShapeType="1"/>
            </p:cNvSpPr>
            <p:nvPr/>
          </p:nvSpPr>
          <p:spPr bwMode="auto">
            <a:xfrm>
              <a:off x="2256" y="1776"/>
              <a:ext cx="0" cy="192"/>
            </a:xfrm>
            <a:prstGeom prst="line">
              <a:avLst/>
            </a:prstGeom>
            <a:noFill/>
            <a:ln w="19050" cap="sq">
              <a:solidFill>
                <a:srgbClr val="00B050"/>
              </a:solidFill>
              <a:miter lim="800000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" name="Line 33"/>
            <p:cNvSpPr>
              <a:spLocks noChangeAspect="1" noChangeShapeType="1"/>
            </p:cNvSpPr>
            <p:nvPr/>
          </p:nvSpPr>
          <p:spPr bwMode="auto">
            <a:xfrm>
              <a:off x="2256" y="1968"/>
              <a:ext cx="0" cy="192"/>
            </a:xfrm>
            <a:prstGeom prst="line">
              <a:avLst/>
            </a:prstGeom>
            <a:noFill/>
            <a:ln w="19050" cap="sq">
              <a:solidFill>
                <a:srgbClr val="00B050"/>
              </a:solidFill>
              <a:miter lim="800000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9" name="Line 34"/>
          <p:cNvSpPr>
            <a:spLocks noChangeAspect="1" noChangeShapeType="1"/>
          </p:cNvSpPr>
          <p:nvPr/>
        </p:nvSpPr>
        <p:spPr bwMode="auto">
          <a:xfrm>
            <a:off x="4983609" y="3515995"/>
            <a:ext cx="0" cy="37032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20" name="Group 35"/>
          <p:cNvGrpSpPr>
            <a:grpSpLocks noChangeAspect="1"/>
          </p:cNvGrpSpPr>
          <p:nvPr/>
        </p:nvGrpSpPr>
        <p:grpSpPr bwMode="auto">
          <a:xfrm>
            <a:off x="4520700" y="3793740"/>
            <a:ext cx="462909" cy="370327"/>
            <a:chOff x="4032" y="2544"/>
            <a:chExt cx="240" cy="192"/>
          </a:xfrm>
        </p:grpSpPr>
        <p:sp>
          <p:nvSpPr>
            <p:cNvPr id="21" name="Line 36"/>
            <p:cNvSpPr>
              <a:spLocks noChangeAspect="1" noChangeShapeType="1"/>
            </p:cNvSpPr>
            <p:nvPr/>
          </p:nvSpPr>
          <p:spPr bwMode="auto">
            <a:xfrm>
              <a:off x="417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2" name="Line 37"/>
            <p:cNvSpPr>
              <a:spLocks noChangeAspect="1" noChangeShapeType="1"/>
            </p:cNvSpPr>
            <p:nvPr/>
          </p:nvSpPr>
          <p:spPr bwMode="auto">
            <a:xfrm>
              <a:off x="4128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3" name="Line 38"/>
            <p:cNvSpPr>
              <a:spLocks noChangeAspect="1" noChangeShapeType="1"/>
            </p:cNvSpPr>
            <p:nvPr/>
          </p:nvSpPr>
          <p:spPr bwMode="auto">
            <a:xfrm>
              <a:off x="4176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4" name="Line 39"/>
            <p:cNvSpPr>
              <a:spLocks noChangeAspect="1" noChangeShapeType="1"/>
            </p:cNvSpPr>
            <p:nvPr/>
          </p:nvSpPr>
          <p:spPr bwMode="auto">
            <a:xfrm>
              <a:off x="4176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5" name="Line 40"/>
            <p:cNvSpPr>
              <a:spLocks noChangeAspect="1" noChangeShapeType="1"/>
            </p:cNvSpPr>
            <p:nvPr/>
          </p:nvSpPr>
          <p:spPr bwMode="auto">
            <a:xfrm>
              <a:off x="4032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6" name="Group 41"/>
          <p:cNvGrpSpPr/>
          <p:nvPr/>
        </p:nvGrpSpPr>
        <p:grpSpPr bwMode="auto">
          <a:xfrm>
            <a:off x="3687465" y="3515995"/>
            <a:ext cx="1296144" cy="462909"/>
            <a:chOff x="2496" y="1968"/>
            <a:chExt cx="672" cy="240"/>
          </a:xfrm>
        </p:grpSpPr>
        <p:sp>
          <p:nvSpPr>
            <p:cNvPr id="27" name="Line 42"/>
            <p:cNvSpPr>
              <a:spLocks noChangeAspect="1" noChangeShapeType="1"/>
            </p:cNvSpPr>
            <p:nvPr/>
          </p:nvSpPr>
          <p:spPr bwMode="auto">
            <a:xfrm>
              <a:off x="2880" y="1968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8" name="Line 43"/>
            <p:cNvSpPr>
              <a:spLocks noChangeAspect="1" noChangeShapeType="1"/>
            </p:cNvSpPr>
            <p:nvPr/>
          </p:nvSpPr>
          <p:spPr bwMode="auto">
            <a:xfrm flipV="1">
              <a:off x="2496" y="1968"/>
              <a:ext cx="384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9" name="Group 44"/>
          <p:cNvGrpSpPr/>
          <p:nvPr/>
        </p:nvGrpSpPr>
        <p:grpSpPr bwMode="auto">
          <a:xfrm>
            <a:off x="3224556" y="3515995"/>
            <a:ext cx="1296144" cy="462909"/>
            <a:chOff x="2256" y="1968"/>
            <a:chExt cx="672" cy="240"/>
          </a:xfrm>
        </p:grpSpPr>
        <p:sp>
          <p:nvSpPr>
            <p:cNvPr id="30" name="Line 45"/>
            <p:cNvSpPr>
              <a:spLocks noChangeAspect="1" noChangeShapeType="1"/>
            </p:cNvSpPr>
            <p:nvPr/>
          </p:nvSpPr>
          <p:spPr bwMode="auto">
            <a:xfrm>
              <a:off x="2256" y="1968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1" name="Line 46"/>
            <p:cNvSpPr>
              <a:spLocks noChangeAspect="1" noChangeShapeType="1"/>
            </p:cNvSpPr>
            <p:nvPr/>
          </p:nvSpPr>
          <p:spPr bwMode="auto">
            <a:xfrm>
              <a:off x="2544" y="1968"/>
              <a:ext cx="384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32" name="Line 47"/>
          <p:cNvSpPr>
            <a:spLocks noChangeAspect="1" noChangeShapeType="1"/>
          </p:cNvSpPr>
          <p:nvPr/>
        </p:nvSpPr>
        <p:spPr bwMode="auto">
          <a:xfrm>
            <a:off x="3224556" y="4612687"/>
            <a:ext cx="1759053" cy="0"/>
          </a:xfrm>
          <a:prstGeom prst="line">
            <a:avLst/>
          </a:prstGeom>
          <a:noFill/>
          <a:ln w="19050" cap="sq">
            <a:solidFill>
              <a:srgbClr val="00B050"/>
            </a:solidFill>
            <a:miter lim="800000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3" name="Line 49"/>
          <p:cNvSpPr>
            <a:spLocks noChangeAspect="1" noChangeShapeType="1"/>
          </p:cNvSpPr>
          <p:nvPr/>
        </p:nvSpPr>
        <p:spPr bwMode="auto">
          <a:xfrm>
            <a:off x="4983609" y="4071485"/>
            <a:ext cx="0" cy="537098"/>
          </a:xfrm>
          <a:prstGeom prst="line">
            <a:avLst/>
          </a:prstGeom>
          <a:noFill/>
          <a:ln w="19050" cap="sq">
            <a:solidFill>
              <a:srgbClr val="00B050"/>
            </a:solidFill>
            <a:miter lim="800000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4" name="Line 51"/>
          <p:cNvSpPr>
            <a:spLocks noChangeAspect="1" noChangeShapeType="1"/>
          </p:cNvSpPr>
          <p:nvPr/>
        </p:nvSpPr>
        <p:spPr bwMode="auto">
          <a:xfrm>
            <a:off x="2854229" y="3515995"/>
            <a:ext cx="370327" cy="0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tail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5" name="Line 52"/>
          <p:cNvSpPr>
            <a:spLocks noChangeAspect="1" noChangeShapeType="1"/>
          </p:cNvSpPr>
          <p:nvPr/>
        </p:nvSpPr>
        <p:spPr bwMode="auto">
          <a:xfrm>
            <a:off x="4983609" y="3515995"/>
            <a:ext cx="37032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36" name="Group 53"/>
          <p:cNvGrpSpPr/>
          <p:nvPr/>
        </p:nvGrpSpPr>
        <p:grpSpPr bwMode="auto">
          <a:xfrm>
            <a:off x="2576484" y="3053086"/>
            <a:ext cx="3055197" cy="462909"/>
            <a:chOff x="720" y="1728"/>
            <a:chExt cx="1584" cy="240"/>
          </a:xfrm>
        </p:grpSpPr>
        <p:grpSp>
          <p:nvGrpSpPr>
            <p:cNvPr id="37" name="Group 54"/>
            <p:cNvGrpSpPr>
              <a:grpSpLocks noChangeAspect="1"/>
            </p:cNvGrpSpPr>
            <p:nvPr/>
          </p:nvGrpSpPr>
          <p:grpSpPr bwMode="auto">
            <a:xfrm rot="16200000" flipV="1">
              <a:off x="696" y="1752"/>
              <a:ext cx="240" cy="192"/>
              <a:chOff x="3360" y="2544"/>
              <a:chExt cx="240" cy="192"/>
            </a:xfrm>
          </p:grpSpPr>
          <p:sp>
            <p:nvSpPr>
              <p:cNvPr id="44" name="Line 55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5" name="Line 56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6" name="Line 57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7" name="Line 58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8" name="Line 59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38" name="Group 60"/>
            <p:cNvGrpSpPr>
              <a:grpSpLocks noChangeAspect="1"/>
            </p:cNvGrpSpPr>
            <p:nvPr/>
          </p:nvGrpSpPr>
          <p:grpSpPr bwMode="auto">
            <a:xfrm rot="16200000" flipV="1">
              <a:off x="2088" y="1752"/>
              <a:ext cx="240" cy="192"/>
              <a:chOff x="3360" y="2544"/>
              <a:chExt cx="240" cy="192"/>
            </a:xfrm>
          </p:grpSpPr>
          <p:sp>
            <p:nvSpPr>
              <p:cNvPr id="39" name="Line 61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0" name="Line 62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1" name="Line 63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2" name="Line 64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3" name="Line 65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49" name="Group 66"/>
          <p:cNvGrpSpPr/>
          <p:nvPr/>
        </p:nvGrpSpPr>
        <p:grpSpPr bwMode="auto">
          <a:xfrm>
            <a:off x="2483902" y="3515994"/>
            <a:ext cx="185163" cy="1908000"/>
            <a:chOff x="672" y="1968"/>
            <a:chExt cx="96" cy="1152"/>
          </a:xfrm>
        </p:grpSpPr>
        <p:sp>
          <p:nvSpPr>
            <p:cNvPr id="50" name="Line 67"/>
            <p:cNvSpPr>
              <a:spLocks noChangeShapeType="1"/>
            </p:cNvSpPr>
            <p:nvPr/>
          </p:nvSpPr>
          <p:spPr bwMode="auto">
            <a:xfrm>
              <a:off x="672" y="1968"/>
              <a:ext cx="0" cy="1152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1" name="Line 68"/>
            <p:cNvSpPr>
              <a:spLocks noChangeShapeType="1"/>
            </p:cNvSpPr>
            <p:nvPr/>
          </p:nvSpPr>
          <p:spPr bwMode="auto">
            <a:xfrm flipH="1">
              <a:off x="672" y="196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52" name="Group 69"/>
          <p:cNvGrpSpPr/>
          <p:nvPr/>
        </p:nvGrpSpPr>
        <p:grpSpPr bwMode="auto">
          <a:xfrm>
            <a:off x="5539099" y="3515995"/>
            <a:ext cx="185163" cy="1907569"/>
            <a:chOff x="2256" y="1968"/>
            <a:chExt cx="96" cy="989"/>
          </a:xfrm>
        </p:grpSpPr>
        <p:sp>
          <p:nvSpPr>
            <p:cNvPr id="53" name="Line 70"/>
            <p:cNvSpPr>
              <a:spLocks noChangeShapeType="1"/>
            </p:cNvSpPr>
            <p:nvPr/>
          </p:nvSpPr>
          <p:spPr bwMode="auto">
            <a:xfrm>
              <a:off x="2352" y="1968"/>
              <a:ext cx="0" cy="989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4" name="Line 71"/>
            <p:cNvSpPr>
              <a:spLocks noChangeShapeType="1"/>
            </p:cNvSpPr>
            <p:nvPr/>
          </p:nvSpPr>
          <p:spPr bwMode="auto">
            <a:xfrm flipH="1">
              <a:off x="2256" y="1968"/>
              <a:ext cx="96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55" name="Group 72"/>
          <p:cNvGrpSpPr/>
          <p:nvPr/>
        </p:nvGrpSpPr>
        <p:grpSpPr bwMode="auto">
          <a:xfrm>
            <a:off x="4057792" y="4626976"/>
            <a:ext cx="92582" cy="277745"/>
            <a:chOff x="3744" y="2880"/>
            <a:chExt cx="96" cy="288"/>
          </a:xfrm>
        </p:grpSpPr>
        <p:sp>
          <p:nvSpPr>
            <p:cNvPr id="56" name="Line 73"/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rgbClr val="00B05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7" name="Oval 74"/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noFill/>
            <a:ln w="19050" algn="ctr">
              <a:solidFill>
                <a:srgbClr val="00B050"/>
              </a:solidFill>
              <a:round/>
            </a:ln>
          </p:spPr>
          <p:txBody>
            <a:bodyPr wrap="none" anchor="ctr"/>
            <a:lstStyle/>
            <a:p>
              <a:pPr algn="r"/>
              <a:endParaRPr lang="zh-CN" altLang="zh-CN">
                <a:latin typeface="+mn-ea"/>
              </a:endParaRPr>
            </a:p>
          </p:txBody>
        </p:sp>
      </p:grpSp>
      <p:sp>
        <p:nvSpPr>
          <p:cNvPr id="58" name="Line 78"/>
          <p:cNvSpPr>
            <a:spLocks noChangeShapeType="1"/>
          </p:cNvSpPr>
          <p:nvPr/>
        </p:nvSpPr>
        <p:spPr bwMode="auto">
          <a:xfrm>
            <a:off x="2761647" y="1942105"/>
            <a:ext cx="0" cy="111098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9" name="Line 79"/>
          <p:cNvSpPr>
            <a:spLocks noChangeShapeType="1"/>
          </p:cNvSpPr>
          <p:nvPr/>
        </p:nvSpPr>
        <p:spPr bwMode="auto">
          <a:xfrm>
            <a:off x="5446518" y="1942105"/>
            <a:ext cx="0" cy="111098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60" name="Group 80"/>
          <p:cNvGrpSpPr/>
          <p:nvPr/>
        </p:nvGrpSpPr>
        <p:grpSpPr bwMode="auto">
          <a:xfrm>
            <a:off x="2483902" y="5337018"/>
            <a:ext cx="3240361" cy="370327"/>
            <a:chOff x="672" y="3072"/>
            <a:chExt cx="1680" cy="192"/>
          </a:xfrm>
        </p:grpSpPr>
        <p:grpSp>
          <p:nvGrpSpPr>
            <p:cNvPr id="61" name="Group 81"/>
            <p:cNvGrpSpPr>
              <a:grpSpLocks noChangeAspect="1"/>
            </p:cNvGrpSpPr>
            <p:nvPr/>
          </p:nvGrpSpPr>
          <p:grpSpPr bwMode="auto">
            <a:xfrm>
              <a:off x="672" y="3072"/>
              <a:ext cx="240" cy="192"/>
              <a:chOff x="3360" y="2544"/>
              <a:chExt cx="240" cy="192"/>
            </a:xfrm>
          </p:grpSpPr>
          <p:sp>
            <p:nvSpPr>
              <p:cNvPr id="68" name="Line 82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9" name="Line 83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0" name="Line 84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1" name="Line 85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2" name="Line 86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62" name="Group 87"/>
            <p:cNvGrpSpPr>
              <a:grpSpLocks noChangeAspect="1"/>
            </p:cNvGrpSpPr>
            <p:nvPr/>
          </p:nvGrpSpPr>
          <p:grpSpPr bwMode="auto">
            <a:xfrm>
              <a:off x="2112" y="3072"/>
              <a:ext cx="240" cy="192"/>
              <a:chOff x="4032" y="2544"/>
              <a:chExt cx="240" cy="192"/>
            </a:xfrm>
          </p:grpSpPr>
          <p:sp>
            <p:nvSpPr>
              <p:cNvPr id="63" name="Line 88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4" name="Line 89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5" name="Line 90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6" name="Line 91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7" name="Line 92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73" name="Line 93"/>
          <p:cNvSpPr>
            <a:spLocks noChangeShapeType="1"/>
          </p:cNvSpPr>
          <p:nvPr/>
        </p:nvSpPr>
        <p:spPr bwMode="auto">
          <a:xfrm>
            <a:off x="2946811" y="5522181"/>
            <a:ext cx="231454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4" name="Line 94"/>
          <p:cNvSpPr>
            <a:spLocks noChangeShapeType="1"/>
          </p:cNvSpPr>
          <p:nvPr/>
        </p:nvSpPr>
        <p:spPr bwMode="auto">
          <a:xfrm>
            <a:off x="2483902" y="5614763"/>
            <a:ext cx="0" cy="43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5" name="Line 95"/>
          <p:cNvSpPr>
            <a:spLocks noChangeShapeType="1"/>
          </p:cNvSpPr>
          <p:nvPr/>
        </p:nvSpPr>
        <p:spPr bwMode="auto">
          <a:xfrm>
            <a:off x="5724263" y="5614763"/>
            <a:ext cx="0" cy="43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6" name="Line 96"/>
          <p:cNvSpPr>
            <a:spLocks noChangeShapeType="1"/>
          </p:cNvSpPr>
          <p:nvPr/>
        </p:nvSpPr>
        <p:spPr bwMode="auto">
          <a:xfrm>
            <a:off x="4057792" y="5522181"/>
            <a:ext cx="0" cy="43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7" name="Rectangle 97"/>
          <p:cNvSpPr>
            <a:spLocks noChangeArrowheads="1"/>
          </p:cNvSpPr>
          <p:nvPr/>
        </p:nvSpPr>
        <p:spPr bwMode="auto">
          <a:xfrm>
            <a:off x="3486871" y="3639437"/>
            <a:ext cx="277745" cy="3703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1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78" name="Rectangle 98"/>
          <p:cNvSpPr>
            <a:spLocks noChangeArrowheads="1"/>
          </p:cNvSpPr>
          <p:nvPr/>
        </p:nvSpPr>
        <p:spPr bwMode="auto">
          <a:xfrm>
            <a:off x="4412688" y="3608577"/>
            <a:ext cx="277745" cy="3703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2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79" name="Rectangle 99"/>
          <p:cNvSpPr>
            <a:spLocks noChangeArrowheads="1"/>
          </p:cNvSpPr>
          <p:nvPr/>
        </p:nvSpPr>
        <p:spPr bwMode="auto">
          <a:xfrm>
            <a:off x="2576484" y="3515995"/>
            <a:ext cx="277745" cy="3703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5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80" name="Rectangle 100"/>
          <p:cNvSpPr>
            <a:spLocks noChangeArrowheads="1"/>
          </p:cNvSpPr>
          <p:nvPr/>
        </p:nvSpPr>
        <p:spPr bwMode="auto">
          <a:xfrm>
            <a:off x="2846711" y="5186868"/>
            <a:ext cx="277745" cy="3703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7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81" name="Rectangle 101"/>
          <p:cNvSpPr>
            <a:spLocks noChangeArrowheads="1"/>
          </p:cNvSpPr>
          <p:nvPr/>
        </p:nvSpPr>
        <p:spPr bwMode="auto">
          <a:xfrm>
            <a:off x="5168772" y="5165602"/>
            <a:ext cx="277745" cy="3703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8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82" name="Rectangle 102"/>
          <p:cNvSpPr>
            <a:spLocks noChangeArrowheads="1"/>
          </p:cNvSpPr>
          <p:nvPr/>
        </p:nvSpPr>
        <p:spPr bwMode="auto">
          <a:xfrm>
            <a:off x="5446518" y="3515995"/>
            <a:ext cx="277745" cy="3703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6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83" name="Rectangle 104"/>
          <p:cNvSpPr>
            <a:spLocks noChangeArrowheads="1"/>
          </p:cNvSpPr>
          <p:nvPr/>
        </p:nvSpPr>
        <p:spPr bwMode="auto">
          <a:xfrm>
            <a:off x="2104887" y="5836228"/>
            <a:ext cx="416618" cy="2777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I/O</a:t>
            </a:r>
          </a:p>
        </p:txBody>
      </p:sp>
      <p:sp>
        <p:nvSpPr>
          <p:cNvPr id="84" name="Rectangle 125"/>
          <p:cNvSpPr>
            <a:spLocks noChangeArrowheads="1"/>
          </p:cNvSpPr>
          <p:nvPr/>
        </p:nvSpPr>
        <p:spPr bwMode="auto">
          <a:xfrm>
            <a:off x="2946811" y="3515995"/>
            <a:ext cx="277745" cy="3703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latin typeface="+mn-ea"/>
              </a:rPr>
              <a:t>A</a:t>
            </a:r>
          </a:p>
        </p:txBody>
      </p:sp>
      <p:sp>
        <p:nvSpPr>
          <p:cNvPr id="85" name="Rectangle 126"/>
          <p:cNvSpPr>
            <a:spLocks noChangeArrowheads="1"/>
          </p:cNvSpPr>
          <p:nvPr/>
        </p:nvSpPr>
        <p:spPr bwMode="auto">
          <a:xfrm>
            <a:off x="5076191" y="3515995"/>
            <a:ext cx="277745" cy="3703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latin typeface="+mn-ea"/>
              </a:rPr>
              <a:t>B</a:t>
            </a:r>
          </a:p>
        </p:txBody>
      </p:sp>
      <p:sp>
        <p:nvSpPr>
          <p:cNvPr id="86" name="Rectangle 127"/>
          <p:cNvSpPr>
            <a:spLocks noChangeArrowheads="1"/>
          </p:cNvSpPr>
          <p:nvPr/>
        </p:nvSpPr>
        <p:spPr bwMode="auto">
          <a:xfrm>
            <a:off x="2576484" y="4561370"/>
            <a:ext cx="277745" cy="3703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D</a:t>
            </a:r>
          </a:p>
        </p:txBody>
      </p:sp>
      <p:sp>
        <p:nvSpPr>
          <p:cNvPr id="87" name="Rectangle 130"/>
          <p:cNvSpPr>
            <a:spLocks noChangeArrowheads="1"/>
          </p:cNvSpPr>
          <p:nvPr/>
        </p:nvSpPr>
        <p:spPr bwMode="auto">
          <a:xfrm>
            <a:off x="724849" y="2034687"/>
            <a:ext cx="1481308" cy="2777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X</a:t>
            </a:r>
            <a:r>
              <a:rPr lang="zh-CN" altLang="en-US" sz="1600" b="1" dirty="0">
                <a:latin typeface="+mn-ea"/>
              </a:rPr>
              <a:t>地址译码线</a:t>
            </a:r>
          </a:p>
        </p:txBody>
      </p:sp>
      <p:sp>
        <p:nvSpPr>
          <p:cNvPr id="88" name="Rectangle 131"/>
          <p:cNvSpPr>
            <a:spLocks noChangeArrowheads="1"/>
          </p:cNvSpPr>
          <p:nvPr/>
        </p:nvSpPr>
        <p:spPr bwMode="auto">
          <a:xfrm>
            <a:off x="3395769" y="6023889"/>
            <a:ext cx="1481308" cy="2777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Y</a:t>
            </a:r>
            <a:r>
              <a:rPr lang="zh-CN" altLang="en-US" sz="1600" b="1" dirty="0">
                <a:latin typeface="+mn-ea"/>
              </a:rPr>
              <a:t>地址译码线</a:t>
            </a:r>
          </a:p>
        </p:txBody>
      </p:sp>
      <p:grpSp>
        <p:nvGrpSpPr>
          <p:cNvPr id="89" name="Group 160"/>
          <p:cNvGrpSpPr/>
          <p:nvPr/>
        </p:nvGrpSpPr>
        <p:grpSpPr bwMode="auto">
          <a:xfrm>
            <a:off x="5446518" y="4582623"/>
            <a:ext cx="277745" cy="370327"/>
            <a:chOff x="5040" y="2688"/>
            <a:chExt cx="144" cy="192"/>
          </a:xfrm>
        </p:grpSpPr>
        <p:sp>
          <p:nvSpPr>
            <p:cNvPr id="90" name="Rectangle 161"/>
            <p:cNvSpPr>
              <a:spLocks noChangeArrowheads="1"/>
            </p:cNvSpPr>
            <p:nvPr/>
          </p:nvSpPr>
          <p:spPr bwMode="auto">
            <a:xfrm>
              <a:off x="5040" y="2688"/>
              <a:ext cx="144" cy="19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b="1" dirty="0">
                  <a:latin typeface="+mn-ea"/>
                </a:rPr>
                <a:t>D</a:t>
              </a:r>
            </a:p>
          </p:txBody>
        </p:sp>
        <p:sp>
          <p:nvSpPr>
            <p:cNvPr id="91" name="Line 162"/>
            <p:cNvSpPr>
              <a:spLocks noChangeShapeType="1"/>
            </p:cNvSpPr>
            <p:nvPr/>
          </p:nvSpPr>
          <p:spPr bwMode="auto">
            <a:xfrm>
              <a:off x="504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93" name="Group 163"/>
          <p:cNvGrpSpPr/>
          <p:nvPr/>
        </p:nvGrpSpPr>
        <p:grpSpPr bwMode="auto">
          <a:xfrm>
            <a:off x="5770553" y="5782221"/>
            <a:ext cx="462909" cy="385757"/>
            <a:chOff x="5040" y="2680"/>
            <a:chExt cx="144" cy="200"/>
          </a:xfrm>
        </p:grpSpPr>
        <p:sp>
          <p:nvSpPr>
            <p:cNvPr id="94" name="Rectangle 164"/>
            <p:cNvSpPr>
              <a:spLocks noChangeArrowheads="1"/>
            </p:cNvSpPr>
            <p:nvPr/>
          </p:nvSpPr>
          <p:spPr bwMode="auto">
            <a:xfrm>
              <a:off x="5040" y="2688"/>
              <a:ext cx="144" cy="19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b="1" dirty="0">
                  <a:latin typeface="+mn-ea"/>
                </a:rPr>
                <a:t>I/O</a:t>
              </a:r>
            </a:p>
          </p:txBody>
        </p:sp>
        <p:sp>
          <p:nvSpPr>
            <p:cNvPr id="95" name="Line 165"/>
            <p:cNvSpPr>
              <a:spLocks noChangeShapeType="1"/>
            </p:cNvSpPr>
            <p:nvPr/>
          </p:nvSpPr>
          <p:spPr bwMode="auto">
            <a:xfrm>
              <a:off x="5040" y="268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96" name="Group 93"/>
          <p:cNvGrpSpPr/>
          <p:nvPr/>
        </p:nvGrpSpPr>
        <p:grpSpPr bwMode="auto">
          <a:xfrm>
            <a:off x="3224556" y="2030831"/>
            <a:ext cx="1805344" cy="1500595"/>
            <a:chOff x="1696" y="1262"/>
            <a:chExt cx="936" cy="778"/>
          </a:xfrm>
        </p:grpSpPr>
        <p:sp>
          <p:nvSpPr>
            <p:cNvPr id="97" name="Line 50"/>
            <p:cNvSpPr>
              <a:spLocks noChangeAspect="1" noChangeShapeType="1"/>
            </p:cNvSpPr>
            <p:nvPr/>
          </p:nvSpPr>
          <p:spPr bwMode="auto">
            <a:xfrm>
              <a:off x="2608" y="1840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98" name="Group 95"/>
            <p:cNvGrpSpPr/>
            <p:nvPr/>
          </p:nvGrpSpPr>
          <p:grpSpPr bwMode="auto">
            <a:xfrm>
              <a:off x="1696" y="1262"/>
              <a:ext cx="936" cy="722"/>
              <a:chOff x="1696" y="1262"/>
              <a:chExt cx="936" cy="722"/>
            </a:xfrm>
          </p:grpSpPr>
          <p:grpSp>
            <p:nvGrpSpPr>
              <p:cNvPr id="100" name="Group 75"/>
              <p:cNvGrpSpPr/>
              <p:nvPr/>
            </p:nvGrpSpPr>
            <p:grpSpPr bwMode="auto">
              <a:xfrm flipV="1">
                <a:off x="2128" y="1408"/>
                <a:ext cx="48" cy="144"/>
                <a:chOff x="3744" y="2880"/>
                <a:chExt cx="96" cy="288"/>
              </a:xfrm>
            </p:grpSpPr>
            <p:sp>
              <p:nvSpPr>
                <p:cNvPr id="122" name="Line 76"/>
                <p:cNvSpPr>
                  <a:spLocks noChangeShapeType="1"/>
                </p:cNvSpPr>
                <p:nvPr/>
              </p:nvSpPr>
              <p:spPr bwMode="auto">
                <a:xfrm>
                  <a:off x="3792" y="2880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23" name="Oval 77"/>
                <p:cNvSpPr>
                  <a:spLocks noChangeArrowheads="1"/>
                </p:cNvSpPr>
                <p:nvPr/>
              </p:nvSpPr>
              <p:spPr bwMode="auto">
                <a:xfrm>
                  <a:off x="3744" y="3072"/>
                  <a:ext cx="96" cy="96"/>
                </a:xfrm>
                <a:prstGeom prst="ellipse">
                  <a:avLst/>
                </a:prstGeom>
                <a:solidFill>
                  <a:srgbClr val="FF0000"/>
                </a:solidFill>
                <a:ln w="19050" algn="ctr">
                  <a:solidFill>
                    <a:srgbClr val="FF0000"/>
                  </a:solidFill>
                  <a:round/>
                </a:ln>
              </p:spPr>
              <p:txBody>
                <a:bodyPr wrap="none" anchor="ctr"/>
                <a:lstStyle/>
                <a:p>
                  <a:pPr algn="r"/>
                  <a:endParaRPr lang="zh-CN" altLang="zh-CN">
                    <a:latin typeface="+mn-ea"/>
                  </a:endParaRPr>
                </a:p>
              </p:txBody>
            </p:sp>
          </p:grpSp>
          <p:grpSp>
            <p:nvGrpSpPr>
              <p:cNvPr id="101" name="Group 99"/>
              <p:cNvGrpSpPr/>
              <p:nvPr/>
            </p:nvGrpSpPr>
            <p:grpSpPr bwMode="auto">
              <a:xfrm>
                <a:off x="1696" y="1262"/>
                <a:ext cx="936" cy="722"/>
                <a:chOff x="1696" y="1262"/>
                <a:chExt cx="936" cy="722"/>
              </a:xfrm>
            </p:grpSpPr>
            <p:sp>
              <p:nvSpPr>
                <p:cNvPr id="102" name="Rectangle 4"/>
                <p:cNvSpPr>
                  <a:spLocks noChangeArrowheads="1"/>
                </p:cNvSpPr>
                <p:nvPr/>
              </p:nvSpPr>
              <p:spPr bwMode="auto">
                <a:xfrm>
                  <a:off x="2320" y="1792"/>
                  <a:ext cx="144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12700" tIns="12700" rIns="12700" bIns="12700"/>
                <a:lstStyle/>
                <a:p>
                  <a:pPr algn="just"/>
                  <a:r>
                    <a:rPr lang="en-US" altLang="zh-CN" sz="1600" b="1" dirty="0">
                      <a:latin typeface="+mn-ea"/>
                    </a:rPr>
                    <a:t>T</a:t>
                  </a:r>
                  <a:r>
                    <a:rPr lang="en-US" altLang="zh-CN" sz="1600" b="1" baseline="-25000" dirty="0">
                      <a:latin typeface="+mn-ea"/>
                    </a:rPr>
                    <a:t>4</a:t>
                  </a:r>
                  <a:endParaRPr lang="en-US" altLang="zh-CN" sz="1600" b="1" dirty="0">
                    <a:latin typeface="+mn-ea"/>
                  </a:endParaRPr>
                </a:p>
              </p:txBody>
            </p:sp>
            <p:sp>
              <p:nvSpPr>
                <p:cNvPr id="103" name="Rectangle 5"/>
                <p:cNvSpPr>
                  <a:spLocks noChangeArrowheads="1"/>
                </p:cNvSpPr>
                <p:nvPr/>
              </p:nvSpPr>
              <p:spPr bwMode="auto">
                <a:xfrm>
                  <a:off x="1888" y="1792"/>
                  <a:ext cx="144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12700" tIns="12700" rIns="12700" bIns="12700"/>
                <a:lstStyle/>
                <a:p>
                  <a:pPr algn="just"/>
                  <a:r>
                    <a:rPr lang="en-US" altLang="zh-CN" sz="1600" b="1" dirty="0">
                      <a:latin typeface="+mn-ea"/>
                    </a:rPr>
                    <a:t>T</a:t>
                  </a:r>
                  <a:r>
                    <a:rPr lang="en-US" altLang="zh-CN" sz="1600" b="1" baseline="-25000" dirty="0">
                      <a:latin typeface="+mn-ea"/>
                    </a:rPr>
                    <a:t>3</a:t>
                  </a:r>
                  <a:endParaRPr lang="en-US" altLang="zh-CN" sz="1600" b="1" dirty="0">
                    <a:latin typeface="+mn-ea"/>
                  </a:endParaRPr>
                </a:p>
              </p:txBody>
            </p:sp>
            <p:sp>
              <p:nvSpPr>
                <p:cNvPr id="104" name="Line 8"/>
                <p:cNvSpPr>
                  <a:spLocks noChangeAspect="1" noChangeShapeType="1"/>
                </p:cNvSpPr>
                <p:nvPr/>
              </p:nvSpPr>
              <p:spPr bwMode="auto">
                <a:xfrm>
                  <a:off x="1696" y="1552"/>
                  <a:ext cx="912" cy="0"/>
                </a:xfrm>
                <a:prstGeom prst="line">
                  <a:avLst/>
                </a:prstGeom>
                <a:noFill/>
                <a:ln w="19050" cap="sq">
                  <a:solidFill>
                    <a:srgbClr val="FF0000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grpSp>
              <p:nvGrpSpPr>
                <p:cNvPr id="105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1696" y="1696"/>
                  <a:ext cx="240" cy="192"/>
                  <a:chOff x="3360" y="2064"/>
                  <a:chExt cx="240" cy="192"/>
                </a:xfrm>
              </p:grpSpPr>
              <p:sp>
                <p:nvSpPr>
                  <p:cNvPr id="117" name="Line 10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456" y="2064"/>
                    <a:ext cx="0" cy="19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118" name="Line 11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504" y="2112"/>
                    <a:ext cx="0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119" name="Line 12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360" y="2112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120" name="Line 13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360" y="2208"/>
                    <a:ext cx="96" cy="0"/>
                  </a:xfrm>
                  <a:prstGeom prst="line">
                    <a:avLst/>
                  </a:prstGeom>
                  <a:noFill/>
                  <a:ln w="19050" cap="sq">
                    <a:solidFill>
                      <a:schemeClr val="tx1"/>
                    </a:solidFill>
                    <a:miter lim="800000"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121" name="Line 14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504" y="2160"/>
                    <a:ext cx="96" cy="0"/>
                  </a:xfrm>
                  <a:prstGeom prst="line">
                    <a:avLst/>
                  </a:prstGeom>
                  <a:noFill/>
                  <a:ln w="19050" cap="sq">
                    <a:solidFill>
                      <a:schemeClr val="tx1"/>
                    </a:solidFill>
                    <a:miter lim="800000"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</p:grpSp>
            <p:sp>
              <p:nvSpPr>
                <p:cNvPr id="106" name="Line 15"/>
                <p:cNvSpPr>
                  <a:spLocks noChangeAspect="1" noChangeShapeType="1"/>
                </p:cNvSpPr>
                <p:nvPr/>
              </p:nvSpPr>
              <p:spPr bwMode="auto">
                <a:xfrm>
                  <a:off x="1936" y="1552"/>
                  <a:ext cx="0" cy="240"/>
                </a:xfrm>
                <a:prstGeom prst="line">
                  <a:avLst/>
                </a:prstGeom>
                <a:noFill/>
                <a:ln w="19050" cap="sq">
                  <a:solidFill>
                    <a:srgbClr val="FF0000"/>
                  </a:solidFill>
                  <a:miter lim="800000"/>
                  <a:headEnd type="oval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07" name="Line 16"/>
                <p:cNvSpPr>
                  <a:spLocks noChangeAspect="1" noChangeShapeType="1"/>
                </p:cNvSpPr>
                <p:nvPr/>
              </p:nvSpPr>
              <p:spPr bwMode="auto">
                <a:xfrm>
                  <a:off x="1696" y="1552"/>
                  <a:ext cx="0" cy="192"/>
                </a:xfrm>
                <a:prstGeom prst="line">
                  <a:avLst/>
                </a:prstGeom>
                <a:noFill/>
                <a:ln w="19050" cap="sq">
                  <a:solidFill>
                    <a:srgbClr val="FF0000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08" name="Line 17"/>
                <p:cNvSpPr>
                  <a:spLocks noChangeAspect="1" noChangeShapeType="1"/>
                </p:cNvSpPr>
                <p:nvPr/>
              </p:nvSpPr>
              <p:spPr bwMode="auto">
                <a:xfrm>
                  <a:off x="2608" y="1552"/>
                  <a:ext cx="0" cy="192"/>
                </a:xfrm>
                <a:prstGeom prst="line">
                  <a:avLst/>
                </a:prstGeom>
                <a:noFill/>
                <a:ln w="19050" cap="sq">
                  <a:solidFill>
                    <a:srgbClr val="FF0000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09" name="Line 18"/>
                <p:cNvSpPr>
                  <a:spLocks noChangeAspect="1" noChangeShapeType="1"/>
                </p:cNvSpPr>
                <p:nvPr/>
              </p:nvSpPr>
              <p:spPr bwMode="auto">
                <a:xfrm>
                  <a:off x="2368" y="1552"/>
                  <a:ext cx="0" cy="240"/>
                </a:xfrm>
                <a:prstGeom prst="line">
                  <a:avLst/>
                </a:prstGeom>
                <a:noFill/>
                <a:ln w="19050" cap="sq">
                  <a:solidFill>
                    <a:srgbClr val="FF0000"/>
                  </a:solidFill>
                  <a:miter lim="800000"/>
                  <a:headEnd type="oval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grpSp>
              <p:nvGrpSpPr>
                <p:cNvPr id="110" name="Group 19"/>
                <p:cNvGrpSpPr>
                  <a:grpSpLocks noChangeAspect="1"/>
                </p:cNvGrpSpPr>
                <p:nvPr/>
              </p:nvGrpSpPr>
              <p:grpSpPr bwMode="auto">
                <a:xfrm>
                  <a:off x="2368" y="1696"/>
                  <a:ext cx="240" cy="192"/>
                  <a:chOff x="4032" y="2064"/>
                  <a:chExt cx="240" cy="192"/>
                </a:xfrm>
              </p:grpSpPr>
              <p:sp>
                <p:nvSpPr>
                  <p:cNvPr id="112" name="Line 20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76" y="2064"/>
                    <a:ext cx="0" cy="19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113" name="Line 21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28" y="2112"/>
                    <a:ext cx="0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114" name="Line 22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76" y="2112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115" name="Line 23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76" y="2208"/>
                    <a:ext cx="96" cy="0"/>
                  </a:xfrm>
                  <a:prstGeom prst="line">
                    <a:avLst/>
                  </a:prstGeom>
                  <a:noFill/>
                  <a:ln w="19050" cap="sq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116" name="Line 24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032" y="2160"/>
                    <a:ext cx="96" cy="0"/>
                  </a:xfrm>
                  <a:prstGeom prst="line">
                    <a:avLst/>
                  </a:prstGeom>
                  <a:noFill/>
                  <a:ln w="19050" cap="sq">
                    <a:solidFill>
                      <a:schemeClr val="tx1"/>
                    </a:solidFill>
                    <a:miter lim="800000"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</p:grpSp>
            <p:sp>
              <p:nvSpPr>
                <p:cNvPr id="111" name="Rectangle 103"/>
                <p:cNvSpPr>
                  <a:spLocks noChangeArrowheads="1"/>
                </p:cNvSpPr>
                <p:nvPr/>
              </p:nvSpPr>
              <p:spPr bwMode="auto">
                <a:xfrm>
                  <a:off x="2176" y="1262"/>
                  <a:ext cx="456" cy="2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12700" tIns="12700" rIns="12700" bIns="12700"/>
                <a:lstStyle/>
                <a:p>
                  <a:pPr algn="just"/>
                  <a:r>
                    <a:rPr lang="en-US" altLang="zh-CN" sz="1600" dirty="0">
                      <a:solidFill>
                        <a:srgbClr val="FF0000"/>
                      </a:solidFill>
                      <a:latin typeface="+mn-ea"/>
                    </a:rPr>
                    <a:t>V</a:t>
                  </a:r>
                  <a:r>
                    <a:rPr lang="en-US" altLang="zh-CN" sz="1600" baseline="-25000" dirty="0">
                      <a:solidFill>
                        <a:srgbClr val="FF0000"/>
                      </a:solidFill>
                      <a:latin typeface="+mn-ea"/>
                    </a:rPr>
                    <a:t>DD</a:t>
                  </a:r>
                  <a:r>
                    <a:rPr lang="en-US" altLang="zh-CN" sz="1600" dirty="0">
                      <a:solidFill>
                        <a:srgbClr val="FF0000"/>
                      </a:solidFill>
                      <a:latin typeface="+mn-ea"/>
                    </a:rPr>
                    <a:t>(5V)</a:t>
                  </a:r>
                </a:p>
              </p:txBody>
            </p:sp>
          </p:grpSp>
        </p:grpSp>
        <p:sp>
          <p:nvSpPr>
            <p:cNvPr id="99" name="Line 50"/>
            <p:cNvSpPr>
              <a:spLocks noChangeAspect="1" noChangeShapeType="1"/>
            </p:cNvSpPr>
            <p:nvPr/>
          </p:nvSpPr>
          <p:spPr bwMode="auto">
            <a:xfrm>
              <a:off x="1696" y="1840"/>
              <a:ext cx="0" cy="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24" name="Line 121"/>
          <p:cNvSpPr>
            <a:spLocks noChangeShapeType="1"/>
          </p:cNvSpPr>
          <p:nvPr/>
        </p:nvSpPr>
        <p:spPr bwMode="auto">
          <a:xfrm flipH="1" flipV="1">
            <a:off x="3223415" y="3514854"/>
            <a:ext cx="0" cy="370327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25" name="Group 123"/>
          <p:cNvGrpSpPr/>
          <p:nvPr/>
        </p:nvGrpSpPr>
        <p:grpSpPr bwMode="auto">
          <a:xfrm>
            <a:off x="3394294" y="3968232"/>
            <a:ext cx="1585464" cy="682789"/>
            <a:chOff x="1784" y="2264"/>
            <a:chExt cx="822" cy="354"/>
          </a:xfrm>
        </p:grpSpPr>
        <p:grpSp>
          <p:nvGrpSpPr>
            <p:cNvPr id="126" name="Group 124"/>
            <p:cNvGrpSpPr/>
            <p:nvPr/>
          </p:nvGrpSpPr>
          <p:grpSpPr bwMode="auto">
            <a:xfrm>
              <a:off x="1784" y="2264"/>
              <a:ext cx="216" cy="336"/>
              <a:chOff x="3936" y="784"/>
              <a:chExt cx="216" cy="336"/>
            </a:xfrm>
          </p:grpSpPr>
          <p:grpSp>
            <p:nvGrpSpPr>
              <p:cNvPr id="134" name="Group 95"/>
              <p:cNvGrpSpPr/>
              <p:nvPr/>
            </p:nvGrpSpPr>
            <p:grpSpPr bwMode="auto">
              <a:xfrm>
                <a:off x="4056" y="928"/>
                <a:ext cx="96" cy="48"/>
                <a:chOff x="3888" y="2832"/>
                <a:chExt cx="96" cy="48"/>
              </a:xfrm>
            </p:grpSpPr>
            <p:sp>
              <p:nvSpPr>
                <p:cNvPr id="138" name="Line 96"/>
                <p:cNvSpPr>
                  <a:spLocks noChangeShapeType="1"/>
                </p:cNvSpPr>
                <p:nvPr/>
              </p:nvSpPr>
              <p:spPr bwMode="auto">
                <a:xfrm>
                  <a:off x="3888" y="2832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39" name="Line 97"/>
                <p:cNvSpPr>
                  <a:spLocks noChangeShapeType="1"/>
                </p:cNvSpPr>
                <p:nvPr/>
              </p:nvSpPr>
              <p:spPr bwMode="auto">
                <a:xfrm>
                  <a:off x="3888" y="2880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35" name="Line 98"/>
              <p:cNvSpPr>
                <a:spLocks noChangeAspect="1" noChangeShapeType="1"/>
              </p:cNvSpPr>
              <p:nvPr/>
            </p:nvSpPr>
            <p:spPr bwMode="auto">
              <a:xfrm>
                <a:off x="4104" y="784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oval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36" name="Line 100"/>
              <p:cNvSpPr>
                <a:spLocks noChangeAspect="1" noChangeShapeType="1"/>
              </p:cNvSpPr>
              <p:nvPr/>
            </p:nvSpPr>
            <p:spPr bwMode="auto">
              <a:xfrm>
                <a:off x="4104" y="976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tailEnd type="oval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37" name="Rectangle 136"/>
              <p:cNvSpPr>
                <a:spLocks noChangeArrowheads="1"/>
              </p:cNvSpPr>
              <p:nvPr/>
            </p:nvSpPr>
            <p:spPr bwMode="auto">
              <a:xfrm>
                <a:off x="3936" y="928"/>
                <a:ext cx="192" cy="19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700" tIns="12700" rIns="12700" bIns="12700"/>
              <a:lstStyle/>
              <a:p>
                <a:pPr algn="just"/>
                <a:r>
                  <a:rPr lang="en-US" altLang="zh-CN" sz="1600" b="1" dirty="0">
                    <a:latin typeface="+mn-ea"/>
                  </a:rPr>
                  <a:t>C</a:t>
                </a:r>
                <a:r>
                  <a:rPr lang="en-US" altLang="zh-CN" sz="1600" b="1" baseline="-25000" dirty="0">
                    <a:latin typeface="+mn-ea"/>
                  </a:rPr>
                  <a:t>1</a:t>
                </a:r>
                <a:endParaRPr lang="en-US" altLang="zh-CN" sz="1600" b="1" dirty="0">
                  <a:latin typeface="+mn-ea"/>
                </a:endParaRPr>
              </a:p>
            </p:txBody>
          </p:sp>
        </p:grpSp>
        <p:grpSp>
          <p:nvGrpSpPr>
            <p:cNvPr id="127" name="Group 131"/>
            <p:cNvGrpSpPr/>
            <p:nvPr/>
          </p:nvGrpSpPr>
          <p:grpSpPr bwMode="auto">
            <a:xfrm>
              <a:off x="2304" y="2268"/>
              <a:ext cx="302" cy="350"/>
              <a:chOff x="4064" y="212"/>
              <a:chExt cx="302" cy="350"/>
            </a:xfrm>
          </p:grpSpPr>
          <p:grpSp>
            <p:nvGrpSpPr>
              <p:cNvPr id="128" name="Group 95"/>
              <p:cNvGrpSpPr/>
              <p:nvPr/>
            </p:nvGrpSpPr>
            <p:grpSpPr bwMode="auto">
              <a:xfrm>
                <a:off x="4064" y="352"/>
                <a:ext cx="96" cy="44"/>
                <a:chOff x="3888" y="2840"/>
                <a:chExt cx="96" cy="44"/>
              </a:xfrm>
            </p:grpSpPr>
            <p:sp>
              <p:nvSpPr>
                <p:cNvPr id="132" name="Line 96"/>
                <p:cNvSpPr>
                  <a:spLocks noChangeShapeType="1"/>
                </p:cNvSpPr>
                <p:nvPr/>
              </p:nvSpPr>
              <p:spPr bwMode="auto">
                <a:xfrm>
                  <a:off x="3888" y="2840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33" name="Line 97"/>
                <p:cNvSpPr>
                  <a:spLocks noChangeShapeType="1"/>
                </p:cNvSpPr>
                <p:nvPr/>
              </p:nvSpPr>
              <p:spPr bwMode="auto">
                <a:xfrm>
                  <a:off x="3888" y="2884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29" name="Line 98"/>
              <p:cNvSpPr>
                <a:spLocks noChangeAspect="1" noChangeShapeType="1"/>
              </p:cNvSpPr>
              <p:nvPr/>
            </p:nvSpPr>
            <p:spPr bwMode="auto">
              <a:xfrm>
                <a:off x="4112" y="212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oval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30" name="Line 100"/>
              <p:cNvSpPr>
                <a:spLocks noChangeAspect="1" noChangeShapeType="1"/>
              </p:cNvSpPr>
              <p:nvPr/>
            </p:nvSpPr>
            <p:spPr bwMode="auto">
              <a:xfrm>
                <a:off x="4112" y="396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tailEnd type="oval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31" name="Rectangle 136"/>
              <p:cNvSpPr>
                <a:spLocks noChangeArrowheads="1"/>
              </p:cNvSpPr>
              <p:nvPr/>
            </p:nvSpPr>
            <p:spPr bwMode="auto">
              <a:xfrm>
                <a:off x="4174" y="370"/>
                <a:ext cx="192" cy="19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700" tIns="12700" rIns="12700" bIns="12700"/>
              <a:lstStyle/>
              <a:p>
                <a:pPr algn="just"/>
                <a:r>
                  <a:rPr lang="en-US" altLang="zh-CN" sz="1600" b="1" dirty="0">
                    <a:latin typeface="+mn-ea"/>
                  </a:rPr>
                  <a:t>C</a:t>
                </a:r>
                <a:r>
                  <a:rPr lang="en-US" altLang="zh-CN" sz="1600" b="1" baseline="-25000" dirty="0">
                    <a:latin typeface="+mn-ea"/>
                  </a:rPr>
                  <a:t>2</a:t>
                </a:r>
                <a:endParaRPr lang="en-US" altLang="zh-CN" sz="1600" b="1" dirty="0">
                  <a:latin typeface="+mn-ea"/>
                </a:endParaRPr>
              </a:p>
            </p:txBody>
          </p:sp>
        </p:grpSp>
      </p:grpSp>
      <p:sp>
        <p:nvSpPr>
          <p:cNvPr id="140" name="Rectangle 166"/>
          <p:cNvSpPr txBox="1">
            <a:spLocks noChangeArrowheads="1"/>
          </p:cNvSpPr>
          <p:nvPr/>
        </p:nvSpPr>
        <p:spPr bwMode="auto">
          <a:xfrm>
            <a:off x="6842762" y="2271315"/>
            <a:ext cx="3982400" cy="291989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240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zh-CN" altLang="en-US" sz="200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200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/>
            </a:pPr>
            <a:r>
              <a:rPr dirty="0">
                <a:latin typeface="+mn-ea"/>
              </a:rPr>
              <a:t>去掉两个负载管</a:t>
            </a:r>
          </a:p>
          <a:p>
            <a:pPr marL="527050" lvl="1" indent="-260350" eaLnBrk="1" hangingPunct="1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/>
            </a:pPr>
            <a:r>
              <a:rPr dirty="0">
                <a:solidFill>
                  <a:srgbClr val="C00000"/>
                </a:solidFill>
                <a:latin typeface="+mn-ea"/>
              </a:rPr>
              <a:t>提升存储密度</a:t>
            </a:r>
          </a:p>
          <a:p>
            <a:pPr marL="527050" lvl="1" indent="-260350" eaLnBrk="1" hangingPunct="1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/>
            </a:pPr>
            <a:r>
              <a:rPr dirty="0">
                <a:solidFill>
                  <a:srgbClr val="C00000"/>
                </a:solidFill>
                <a:latin typeface="+mn-ea"/>
              </a:rPr>
              <a:t>减少功耗</a:t>
            </a:r>
          </a:p>
          <a:p>
            <a:pPr marL="527050" lvl="1" indent="-260350" eaLnBrk="1" hangingPunct="1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/>
            </a:pPr>
            <a:r>
              <a:rPr dirty="0">
                <a:solidFill>
                  <a:srgbClr val="C00000"/>
                </a:solidFill>
                <a:latin typeface="+mn-ea"/>
              </a:rPr>
              <a:t>降低成本</a:t>
            </a:r>
          </a:p>
          <a:p>
            <a:pPr eaLnBrk="1" hangingPunct="1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latin typeface="+mn-ea"/>
              </a:rPr>
              <a:t>关注栅极分布电容的作用</a:t>
            </a:r>
            <a:endParaRPr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5" y="183038"/>
            <a:ext cx="4052386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7.2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半导体存储器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4" name="Line 105"/>
          <p:cNvSpPr>
            <a:spLocks noChangeShapeType="1"/>
          </p:cNvSpPr>
          <p:nvPr/>
        </p:nvSpPr>
        <p:spPr bwMode="auto">
          <a:xfrm>
            <a:off x="1928173" y="1998409"/>
            <a:ext cx="3600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6" name="Group 2"/>
          <p:cNvGrpSpPr/>
          <p:nvPr/>
        </p:nvGrpSpPr>
        <p:grpSpPr bwMode="auto">
          <a:xfrm>
            <a:off x="2433416" y="4749184"/>
            <a:ext cx="2930283" cy="334889"/>
            <a:chOff x="1992" y="3264"/>
            <a:chExt cx="1680" cy="192"/>
          </a:xfrm>
        </p:grpSpPr>
        <p:grpSp>
          <p:nvGrpSpPr>
            <p:cNvPr id="7" name="Group 3"/>
            <p:cNvGrpSpPr>
              <a:grpSpLocks noChangeAspect="1"/>
            </p:cNvGrpSpPr>
            <p:nvPr/>
          </p:nvGrpSpPr>
          <p:grpSpPr bwMode="auto">
            <a:xfrm>
              <a:off x="1992" y="3264"/>
              <a:ext cx="240" cy="192"/>
              <a:chOff x="3360" y="2544"/>
              <a:chExt cx="240" cy="192"/>
            </a:xfrm>
          </p:grpSpPr>
          <p:sp>
            <p:nvSpPr>
              <p:cNvPr id="14" name="Line 4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" name="Line 5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6" name="Line 6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7" name="Line 7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" name="Line 8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8" name="Group 9"/>
            <p:cNvGrpSpPr>
              <a:grpSpLocks noChangeAspect="1"/>
            </p:cNvGrpSpPr>
            <p:nvPr/>
          </p:nvGrpSpPr>
          <p:grpSpPr bwMode="auto">
            <a:xfrm>
              <a:off x="3432" y="3264"/>
              <a:ext cx="240" cy="192"/>
              <a:chOff x="4032" y="2544"/>
              <a:chExt cx="240" cy="192"/>
            </a:xfrm>
          </p:grpSpPr>
          <p:sp>
            <p:nvSpPr>
              <p:cNvPr id="9" name="Line 10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" name="Line 11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" name="Line 12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" name="Line 13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3" name="Line 14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20" name="Line 17"/>
          <p:cNvSpPr>
            <a:spLocks noChangeAspect="1" noChangeShapeType="1"/>
          </p:cNvSpPr>
          <p:nvPr/>
        </p:nvSpPr>
        <p:spPr bwMode="auto">
          <a:xfrm>
            <a:off x="3089242" y="2488680"/>
            <a:ext cx="50233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21" name="Group 18"/>
          <p:cNvGrpSpPr>
            <a:grpSpLocks noChangeAspect="1"/>
          </p:cNvGrpSpPr>
          <p:nvPr/>
        </p:nvGrpSpPr>
        <p:grpSpPr bwMode="auto">
          <a:xfrm>
            <a:off x="3089242" y="2991014"/>
            <a:ext cx="418612" cy="334889"/>
            <a:chOff x="3360" y="2544"/>
            <a:chExt cx="240" cy="192"/>
          </a:xfrm>
        </p:grpSpPr>
        <p:sp>
          <p:nvSpPr>
            <p:cNvPr id="22" name="Line 19"/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3" name="Line 20"/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4" name="Line 21"/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5" name="Line 22"/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6" name="Line 23"/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27" name="Line 24"/>
          <p:cNvSpPr>
            <a:spLocks noChangeAspect="1" noChangeShapeType="1"/>
          </p:cNvSpPr>
          <p:nvPr/>
        </p:nvSpPr>
        <p:spPr bwMode="auto">
          <a:xfrm>
            <a:off x="3089242" y="2488680"/>
            <a:ext cx="0" cy="58605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28" name="Group 25"/>
          <p:cNvGrpSpPr>
            <a:grpSpLocks noChangeAspect="1"/>
          </p:cNvGrpSpPr>
          <p:nvPr/>
        </p:nvGrpSpPr>
        <p:grpSpPr bwMode="auto">
          <a:xfrm>
            <a:off x="4261355" y="2991014"/>
            <a:ext cx="418612" cy="334889"/>
            <a:chOff x="4032" y="2544"/>
            <a:chExt cx="240" cy="192"/>
          </a:xfrm>
        </p:grpSpPr>
        <p:sp>
          <p:nvSpPr>
            <p:cNvPr id="29" name="Line 26"/>
            <p:cNvSpPr>
              <a:spLocks noChangeAspect="1" noChangeShapeType="1"/>
            </p:cNvSpPr>
            <p:nvPr/>
          </p:nvSpPr>
          <p:spPr bwMode="auto">
            <a:xfrm>
              <a:off x="417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0" name="Line 27"/>
            <p:cNvSpPr>
              <a:spLocks noChangeAspect="1" noChangeShapeType="1"/>
            </p:cNvSpPr>
            <p:nvPr/>
          </p:nvSpPr>
          <p:spPr bwMode="auto">
            <a:xfrm>
              <a:off x="4128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1" name="Line 28"/>
            <p:cNvSpPr>
              <a:spLocks noChangeAspect="1" noChangeShapeType="1"/>
            </p:cNvSpPr>
            <p:nvPr/>
          </p:nvSpPr>
          <p:spPr bwMode="auto">
            <a:xfrm>
              <a:off x="4176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2" name="Line 29"/>
            <p:cNvSpPr>
              <a:spLocks noChangeAspect="1" noChangeShapeType="1"/>
            </p:cNvSpPr>
            <p:nvPr/>
          </p:nvSpPr>
          <p:spPr bwMode="auto">
            <a:xfrm>
              <a:off x="4176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3" name="Line 30"/>
            <p:cNvSpPr>
              <a:spLocks noChangeAspect="1" noChangeShapeType="1"/>
            </p:cNvSpPr>
            <p:nvPr/>
          </p:nvSpPr>
          <p:spPr bwMode="auto">
            <a:xfrm>
              <a:off x="4032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34" name="Line 31"/>
          <p:cNvSpPr>
            <a:spLocks noChangeAspect="1" noChangeShapeType="1"/>
          </p:cNvSpPr>
          <p:nvPr/>
        </p:nvSpPr>
        <p:spPr bwMode="auto">
          <a:xfrm>
            <a:off x="4261355" y="2488680"/>
            <a:ext cx="4186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5" name="Line 32"/>
          <p:cNvSpPr>
            <a:spLocks noChangeShapeType="1"/>
          </p:cNvSpPr>
          <p:nvPr/>
        </p:nvSpPr>
        <p:spPr bwMode="auto">
          <a:xfrm flipV="1">
            <a:off x="3675298" y="2488680"/>
            <a:ext cx="586057" cy="66977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6" name="Line 33"/>
          <p:cNvSpPr>
            <a:spLocks noChangeAspect="1" noChangeShapeType="1"/>
          </p:cNvSpPr>
          <p:nvPr/>
        </p:nvSpPr>
        <p:spPr bwMode="auto">
          <a:xfrm>
            <a:off x="3089242" y="3744516"/>
            <a:ext cx="1590725" cy="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7" name="Line 34"/>
          <p:cNvSpPr>
            <a:spLocks noChangeAspect="1" noChangeShapeType="1"/>
          </p:cNvSpPr>
          <p:nvPr/>
        </p:nvSpPr>
        <p:spPr bwMode="auto">
          <a:xfrm>
            <a:off x="3089242" y="3242182"/>
            <a:ext cx="0" cy="502334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8" name="Line 35"/>
          <p:cNvSpPr>
            <a:spLocks noChangeAspect="1" noChangeShapeType="1"/>
          </p:cNvSpPr>
          <p:nvPr/>
        </p:nvSpPr>
        <p:spPr bwMode="auto">
          <a:xfrm>
            <a:off x="4679967" y="3242182"/>
            <a:ext cx="0" cy="502334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9" name="Line 36"/>
          <p:cNvSpPr>
            <a:spLocks noChangeAspect="1" noChangeShapeType="1"/>
          </p:cNvSpPr>
          <p:nvPr/>
        </p:nvSpPr>
        <p:spPr bwMode="auto">
          <a:xfrm>
            <a:off x="4679967" y="2488680"/>
            <a:ext cx="0" cy="58605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0" name="Line 37"/>
          <p:cNvSpPr>
            <a:spLocks noChangeAspect="1" noChangeShapeType="1"/>
          </p:cNvSpPr>
          <p:nvPr/>
        </p:nvSpPr>
        <p:spPr bwMode="auto">
          <a:xfrm>
            <a:off x="2754352" y="2488680"/>
            <a:ext cx="33488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41" name="Group 38"/>
          <p:cNvGrpSpPr/>
          <p:nvPr/>
        </p:nvGrpSpPr>
        <p:grpSpPr bwMode="auto">
          <a:xfrm>
            <a:off x="2503185" y="2070068"/>
            <a:ext cx="2762838" cy="418612"/>
            <a:chOff x="2040" y="1728"/>
            <a:chExt cx="1584" cy="240"/>
          </a:xfrm>
        </p:grpSpPr>
        <p:grpSp>
          <p:nvGrpSpPr>
            <p:cNvPr id="42" name="Group 39"/>
            <p:cNvGrpSpPr>
              <a:grpSpLocks noChangeAspect="1"/>
            </p:cNvGrpSpPr>
            <p:nvPr/>
          </p:nvGrpSpPr>
          <p:grpSpPr bwMode="auto">
            <a:xfrm rot="16200000" flipV="1">
              <a:off x="2016" y="1752"/>
              <a:ext cx="240" cy="192"/>
              <a:chOff x="3360" y="2544"/>
              <a:chExt cx="240" cy="192"/>
            </a:xfrm>
          </p:grpSpPr>
          <p:sp>
            <p:nvSpPr>
              <p:cNvPr id="49" name="Line 40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0" name="Line 41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1" name="Line 42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2" name="Line 43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3" name="Line 44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43" name="Group 45"/>
            <p:cNvGrpSpPr>
              <a:grpSpLocks noChangeAspect="1"/>
            </p:cNvGrpSpPr>
            <p:nvPr/>
          </p:nvGrpSpPr>
          <p:grpSpPr bwMode="auto">
            <a:xfrm rot="16200000" flipV="1">
              <a:off x="3408" y="1752"/>
              <a:ext cx="240" cy="192"/>
              <a:chOff x="3360" y="2544"/>
              <a:chExt cx="240" cy="192"/>
            </a:xfrm>
          </p:grpSpPr>
          <p:sp>
            <p:nvSpPr>
              <p:cNvPr id="44" name="Line 46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5" name="Line 47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6" name="Line 48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7" name="Line 49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8" name="Line 50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54" name="Line 51"/>
          <p:cNvSpPr>
            <a:spLocks noChangeShapeType="1"/>
          </p:cNvSpPr>
          <p:nvPr/>
        </p:nvSpPr>
        <p:spPr bwMode="auto">
          <a:xfrm>
            <a:off x="2430349" y="2496402"/>
            <a:ext cx="0" cy="230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5" name="Line 52"/>
          <p:cNvSpPr>
            <a:spLocks noChangeShapeType="1"/>
          </p:cNvSpPr>
          <p:nvPr/>
        </p:nvSpPr>
        <p:spPr bwMode="auto">
          <a:xfrm flipH="1">
            <a:off x="2419463" y="2488680"/>
            <a:ext cx="16744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6" name="Line 53"/>
          <p:cNvSpPr>
            <a:spLocks noChangeShapeType="1"/>
          </p:cNvSpPr>
          <p:nvPr/>
        </p:nvSpPr>
        <p:spPr bwMode="auto">
          <a:xfrm>
            <a:off x="5349746" y="2496385"/>
            <a:ext cx="0" cy="2340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7" name="Line 54"/>
          <p:cNvSpPr>
            <a:spLocks noChangeShapeType="1"/>
          </p:cNvSpPr>
          <p:nvPr/>
        </p:nvSpPr>
        <p:spPr bwMode="auto">
          <a:xfrm flipH="1">
            <a:off x="5182301" y="2488680"/>
            <a:ext cx="16744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58" name="Group 55"/>
          <p:cNvGrpSpPr/>
          <p:nvPr/>
        </p:nvGrpSpPr>
        <p:grpSpPr bwMode="auto">
          <a:xfrm>
            <a:off x="3842743" y="3744516"/>
            <a:ext cx="83722" cy="251167"/>
            <a:chOff x="3744" y="2880"/>
            <a:chExt cx="96" cy="288"/>
          </a:xfrm>
        </p:grpSpPr>
        <p:sp>
          <p:nvSpPr>
            <p:cNvPr id="59" name="Line 56"/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0" name="Oval 57"/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noFill/>
            <a:ln w="19050" algn="ctr">
              <a:solidFill>
                <a:srgbClr val="008000"/>
              </a:solidFill>
              <a:round/>
            </a:ln>
          </p:spPr>
          <p:txBody>
            <a:bodyPr wrap="none" anchor="ctr"/>
            <a:lstStyle/>
            <a:p>
              <a:pPr algn="r"/>
              <a:endParaRPr lang="zh-CN" altLang="en-US">
                <a:latin typeface="+mn-ea"/>
              </a:endParaRPr>
            </a:p>
          </p:txBody>
        </p:sp>
      </p:grpSp>
      <p:grpSp>
        <p:nvGrpSpPr>
          <p:cNvPr id="61" name="Group 60"/>
          <p:cNvGrpSpPr/>
          <p:nvPr/>
        </p:nvGrpSpPr>
        <p:grpSpPr bwMode="auto">
          <a:xfrm>
            <a:off x="2419463" y="4832924"/>
            <a:ext cx="2930283" cy="167445"/>
            <a:chOff x="1992" y="3312"/>
            <a:chExt cx="1680" cy="96"/>
          </a:xfrm>
        </p:grpSpPr>
        <p:grpSp>
          <p:nvGrpSpPr>
            <p:cNvPr id="62" name="Group 61"/>
            <p:cNvGrpSpPr>
              <a:grpSpLocks noChangeAspect="1"/>
            </p:cNvGrpSpPr>
            <p:nvPr/>
          </p:nvGrpSpPr>
          <p:grpSpPr bwMode="auto">
            <a:xfrm>
              <a:off x="1992" y="3312"/>
              <a:ext cx="96" cy="96"/>
              <a:chOff x="3360" y="2592"/>
              <a:chExt cx="96" cy="96"/>
            </a:xfrm>
          </p:grpSpPr>
          <p:sp>
            <p:nvSpPr>
              <p:cNvPr id="67" name="Line 64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8" name="Line 65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63" name="Group 67"/>
            <p:cNvGrpSpPr>
              <a:grpSpLocks noChangeAspect="1"/>
            </p:cNvGrpSpPr>
            <p:nvPr/>
          </p:nvGrpSpPr>
          <p:grpSpPr bwMode="auto">
            <a:xfrm>
              <a:off x="3432" y="3312"/>
              <a:ext cx="240" cy="96"/>
              <a:chOff x="4032" y="2592"/>
              <a:chExt cx="240" cy="96"/>
            </a:xfrm>
          </p:grpSpPr>
          <p:sp>
            <p:nvSpPr>
              <p:cNvPr id="64" name="Line 70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5" name="Line 71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6" name="Line 72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69" name="Line 73"/>
          <p:cNvSpPr>
            <a:spLocks noChangeShapeType="1"/>
          </p:cNvSpPr>
          <p:nvPr/>
        </p:nvSpPr>
        <p:spPr bwMode="auto">
          <a:xfrm>
            <a:off x="2838075" y="4916629"/>
            <a:ext cx="209305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0" name="Line 74"/>
          <p:cNvSpPr>
            <a:spLocks noChangeShapeType="1"/>
          </p:cNvSpPr>
          <p:nvPr/>
        </p:nvSpPr>
        <p:spPr bwMode="auto">
          <a:xfrm>
            <a:off x="2419463" y="5000351"/>
            <a:ext cx="0" cy="43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1" name="Line 75"/>
          <p:cNvSpPr>
            <a:spLocks noChangeShapeType="1"/>
          </p:cNvSpPr>
          <p:nvPr/>
        </p:nvSpPr>
        <p:spPr bwMode="auto">
          <a:xfrm>
            <a:off x="5360632" y="5000351"/>
            <a:ext cx="0" cy="50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2" name="Line 76"/>
          <p:cNvSpPr>
            <a:spLocks noChangeShapeType="1"/>
          </p:cNvSpPr>
          <p:nvPr/>
        </p:nvSpPr>
        <p:spPr bwMode="auto">
          <a:xfrm>
            <a:off x="3842743" y="4916629"/>
            <a:ext cx="0" cy="43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3" name="Rectangle 77"/>
          <p:cNvSpPr>
            <a:spLocks noChangeArrowheads="1"/>
          </p:cNvSpPr>
          <p:nvPr/>
        </p:nvSpPr>
        <p:spPr bwMode="auto">
          <a:xfrm>
            <a:off x="2754352" y="3074737"/>
            <a:ext cx="251167" cy="33488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1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74" name="Rectangle 78"/>
          <p:cNvSpPr>
            <a:spLocks noChangeArrowheads="1"/>
          </p:cNvSpPr>
          <p:nvPr/>
        </p:nvSpPr>
        <p:spPr bwMode="auto">
          <a:xfrm>
            <a:off x="4847412" y="3074737"/>
            <a:ext cx="251167" cy="33488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2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75" name="Rectangle 79"/>
          <p:cNvSpPr>
            <a:spLocks noChangeArrowheads="1"/>
          </p:cNvSpPr>
          <p:nvPr/>
        </p:nvSpPr>
        <p:spPr bwMode="auto">
          <a:xfrm>
            <a:off x="2503185" y="2488680"/>
            <a:ext cx="251167" cy="33488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5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76" name="Rectangle 80"/>
          <p:cNvSpPr>
            <a:spLocks noChangeArrowheads="1"/>
          </p:cNvSpPr>
          <p:nvPr/>
        </p:nvSpPr>
        <p:spPr bwMode="auto">
          <a:xfrm>
            <a:off x="2084573" y="4749184"/>
            <a:ext cx="251167" cy="33488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7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77" name="Rectangle 81"/>
          <p:cNvSpPr>
            <a:spLocks noChangeArrowheads="1"/>
          </p:cNvSpPr>
          <p:nvPr/>
        </p:nvSpPr>
        <p:spPr bwMode="auto">
          <a:xfrm>
            <a:off x="5433468" y="4749184"/>
            <a:ext cx="251167" cy="33488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8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78" name="Rectangle 82"/>
          <p:cNvSpPr>
            <a:spLocks noChangeArrowheads="1"/>
          </p:cNvSpPr>
          <p:nvPr/>
        </p:nvSpPr>
        <p:spPr bwMode="auto">
          <a:xfrm>
            <a:off x="5098579" y="2488680"/>
            <a:ext cx="251167" cy="33488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6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79" name="Rectangle 83"/>
          <p:cNvSpPr>
            <a:spLocks noChangeArrowheads="1"/>
          </p:cNvSpPr>
          <p:nvPr/>
        </p:nvSpPr>
        <p:spPr bwMode="auto">
          <a:xfrm>
            <a:off x="2461324" y="5335241"/>
            <a:ext cx="376751" cy="25116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I/O</a:t>
            </a:r>
          </a:p>
        </p:txBody>
      </p:sp>
      <p:sp>
        <p:nvSpPr>
          <p:cNvPr id="80" name="Rectangle 84"/>
          <p:cNvSpPr>
            <a:spLocks noChangeArrowheads="1"/>
          </p:cNvSpPr>
          <p:nvPr/>
        </p:nvSpPr>
        <p:spPr bwMode="auto">
          <a:xfrm flipV="1">
            <a:off x="4735781" y="5169191"/>
            <a:ext cx="376751" cy="25116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u="sng" dirty="0">
                <a:latin typeface="+mn-ea"/>
              </a:rPr>
              <a:t>O/I</a:t>
            </a:r>
          </a:p>
        </p:txBody>
      </p:sp>
      <p:grpSp>
        <p:nvGrpSpPr>
          <p:cNvPr id="81" name="Group 85"/>
          <p:cNvGrpSpPr/>
          <p:nvPr/>
        </p:nvGrpSpPr>
        <p:grpSpPr bwMode="auto">
          <a:xfrm>
            <a:off x="3424131" y="3409626"/>
            <a:ext cx="167445" cy="83722"/>
            <a:chOff x="3888" y="2832"/>
            <a:chExt cx="96" cy="48"/>
          </a:xfrm>
        </p:grpSpPr>
        <p:sp>
          <p:nvSpPr>
            <p:cNvPr id="82" name="Line 86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83" name="Line 87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84" name="Line 88"/>
          <p:cNvSpPr>
            <a:spLocks noChangeAspect="1" noChangeShapeType="1"/>
          </p:cNvSpPr>
          <p:nvPr/>
        </p:nvSpPr>
        <p:spPr bwMode="auto">
          <a:xfrm>
            <a:off x="3507854" y="3158459"/>
            <a:ext cx="0" cy="25116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85" name="Line 89"/>
          <p:cNvSpPr>
            <a:spLocks noChangeAspect="1" noChangeShapeType="1"/>
          </p:cNvSpPr>
          <p:nvPr/>
        </p:nvSpPr>
        <p:spPr bwMode="auto">
          <a:xfrm>
            <a:off x="3507854" y="3158459"/>
            <a:ext cx="16744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86" name="Line 90"/>
          <p:cNvSpPr>
            <a:spLocks noChangeAspect="1" noChangeShapeType="1"/>
          </p:cNvSpPr>
          <p:nvPr/>
        </p:nvSpPr>
        <p:spPr bwMode="auto">
          <a:xfrm>
            <a:off x="3507854" y="3493349"/>
            <a:ext cx="0" cy="251167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87" name="Group 91"/>
          <p:cNvGrpSpPr/>
          <p:nvPr/>
        </p:nvGrpSpPr>
        <p:grpSpPr bwMode="auto">
          <a:xfrm>
            <a:off x="4177633" y="3409626"/>
            <a:ext cx="167445" cy="83722"/>
            <a:chOff x="3888" y="2832"/>
            <a:chExt cx="96" cy="48"/>
          </a:xfrm>
        </p:grpSpPr>
        <p:sp>
          <p:nvSpPr>
            <p:cNvPr id="88" name="Line 92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89" name="Line 93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90" name="Line 94"/>
          <p:cNvSpPr>
            <a:spLocks noChangeAspect="1" noChangeShapeType="1"/>
          </p:cNvSpPr>
          <p:nvPr/>
        </p:nvSpPr>
        <p:spPr bwMode="auto">
          <a:xfrm>
            <a:off x="4261355" y="3158459"/>
            <a:ext cx="0" cy="25116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91" name="Line 95"/>
          <p:cNvSpPr>
            <a:spLocks noChangeAspect="1" noChangeShapeType="1"/>
          </p:cNvSpPr>
          <p:nvPr/>
        </p:nvSpPr>
        <p:spPr bwMode="auto">
          <a:xfrm>
            <a:off x="4261355" y="3493349"/>
            <a:ext cx="0" cy="251167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93" name="Line 96"/>
          <p:cNvSpPr>
            <a:spLocks noChangeAspect="1" noChangeShapeType="1"/>
          </p:cNvSpPr>
          <p:nvPr/>
        </p:nvSpPr>
        <p:spPr bwMode="auto">
          <a:xfrm>
            <a:off x="4093910" y="3158459"/>
            <a:ext cx="16744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94" name="Line 97"/>
          <p:cNvSpPr>
            <a:spLocks noChangeShapeType="1"/>
          </p:cNvSpPr>
          <p:nvPr/>
        </p:nvSpPr>
        <p:spPr bwMode="auto">
          <a:xfrm>
            <a:off x="3591576" y="2488680"/>
            <a:ext cx="502334" cy="66977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95" name="Line 98"/>
          <p:cNvSpPr>
            <a:spLocks noChangeAspect="1" noChangeShapeType="1"/>
          </p:cNvSpPr>
          <p:nvPr/>
        </p:nvSpPr>
        <p:spPr bwMode="auto">
          <a:xfrm>
            <a:off x="4679967" y="2488680"/>
            <a:ext cx="33488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02" name="Rectangle 106"/>
          <p:cNvSpPr>
            <a:spLocks noChangeArrowheads="1"/>
          </p:cNvSpPr>
          <p:nvPr/>
        </p:nvSpPr>
        <p:spPr bwMode="auto">
          <a:xfrm>
            <a:off x="4010188" y="3828239"/>
            <a:ext cx="795363" cy="50582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 err="1">
                <a:solidFill>
                  <a:srgbClr val="00B050"/>
                </a:solidFill>
                <a:latin typeface="+mn-ea"/>
              </a:rPr>
              <a:t>V</a:t>
            </a:r>
            <a:r>
              <a:rPr lang="en-US" altLang="zh-CN" sz="1600" b="1" baseline="-25000" dirty="0" err="1">
                <a:solidFill>
                  <a:srgbClr val="00B050"/>
                </a:solidFill>
                <a:latin typeface="+mn-ea"/>
              </a:rPr>
              <a:t>ss</a:t>
            </a:r>
            <a:r>
              <a:rPr lang="en-US" altLang="zh-CN" sz="1600" b="1" dirty="0">
                <a:solidFill>
                  <a:srgbClr val="00B050"/>
                </a:solidFill>
                <a:latin typeface="+mn-ea"/>
              </a:rPr>
              <a:t>(0V)</a:t>
            </a:r>
          </a:p>
        </p:txBody>
      </p:sp>
      <p:sp>
        <p:nvSpPr>
          <p:cNvPr id="130" name="Rectangle 135"/>
          <p:cNvSpPr>
            <a:spLocks noChangeArrowheads="1"/>
          </p:cNvSpPr>
          <p:nvPr/>
        </p:nvSpPr>
        <p:spPr bwMode="auto">
          <a:xfrm>
            <a:off x="3047381" y="1627310"/>
            <a:ext cx="1339558" cy="25116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X</a:t>
            </a:r>
            <a:r>
              <a:rPr lang="zh-CN" altLang="en-US" sz="1600" b="1" dirty="0">
                <a:latin typeface="+mn-ea"/>
              </a:rPr>
              <a:t>地址译码线</a:t>
            </a:r>
          </a:p>
        </p:txBody>
      </p:sp>
      <p:sp>
        <p:nvSpPr>
          <p:cNvPr id="131" name="Rectangle 136"/>
          <p:cNvSpPr>
            <a:spLocks noChangeArrowheads="1"/>
          </p:cNvSpPr>
          <p:nvPr/>
        </p:nvSpPr>
        <p:spPr bwMode="auto">
          <a:xfrm>
            <a:off x="3203421" y="5443079"/>
            <a:ext cx="1339558" cy="25116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b="1" dirty="0">
                <a:latin typeface="+mn-ea"/>
              </a:rPr>
              <a:t>Y</a:t>
            </a:r>
            <a:r>
              <a:rPr lang="zh-CN" altLang="en-US" b="1" dirty="0">
                <a:latin typeface="+mn-ea"/>
              </a:rPr>
              <a:t>地址译码线</a:t>
            </a:r>
          </a:p>
        </p:txBody>
      </p:sp>
      <p:sp>
        <p:nvSpPr>
          <p:cNvPr id="132" name="Rectangle 137"/>
          <p:cNvSpPr>
            <a:spLocks noChangeArrowheads="1"/>
          </p:cNvSpPr>
          <p:nvPr/>
        </p:nvSpPr>
        <p:spPr bwMode="auto">
          <a:xfrm>
            <a:off x="3047381" y="2153791"/>
            <a:ext cx="251167" cy="33488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A</a:t>
            </a:r>
          </a:p>
        </p:txBody>
      </p:sp>
      <p:sp>
        <p:nvSpPr>
          <p:cNvPr id="133" name="Rectangle 138"/>
          <p:cNvSpPr>
            <a:spLocks noChangeArrowheads="1"/>
          </p:cNvSpPr>
          <p:nvPr/>
        </p:nvSpPr>
        <p:spPr bwMode="auto">
          <a:xfrm>
            <a:off x="4554383" y="2153791"/>
            <a:ext cx="251167" cy="33488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B</a:t>
            </a:r>
          </a:p>
        </p:txBody>
      </p:sp>
      <p:sp>
        <p:nvSpPr>
          <p:cNvPr id="134" name="Rectangle 139"/>
          <p:cNvSpPr>
            <a:spLocks noChangeArrowheads="1"/>
          </p:cNvSpPr>
          <p:nvPr/>
        </p:nvSpPr>
        <p:spPr bwMode="auto">
          <a:xfrm>
            <a:off x="3214825" y="3409626"/>
            <a:ext cx="334889" cy="33488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solidFill>
                  <a:schemeClr val="folHlink"/>
                </a:solidFill>
                <a:latin typeface="+mn-ea"/>
              </a:rPr>
              <a:t>C</a:t>
            </a:r>
            <a:r>
              <a:rPr lang="en-US" altLang="zh-CN" sz="1600" b="1" baseline="-25000" dirty="0">
                <a:solidFill>
                  <a:schemeClr val="folHlink"/>
                </a:solidFill>
                <a:latin typeface="+mn-ea"/>
              </a:rPr>
              <a:t>1</a:t>
            </a:r>
            <a:endParaRPr lang="en-US" altLang="zh-CN" sz="1600" b="1" dirty="0">
              <a:solidFill>
                <a:schemeClr val="folHlink"/>
              </a:solidFill>
              <a:latin typeface="+mn-ea"/>
            </a:endParaRPr>
          </a:p>
        </p:txBody>
      </p:sp>
      <p:sp>
        <p:nvSpPr>
          <p:cNvPr id="135" name="Rectangle 140"/>
          <p:cNvSpPr>
            <a:spLocks noChangeArrowheads="1"/>
          </p:cNvSpPr>
          <p:nvPr/>
        </p:nvSpPr>
        <p:spPr bwMode="auto">
          <a:xfrm>
            <a:off x="3968327" y="3409626"/>
            <a:ext cx="334889" cy="33488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solidFill>
                  <a:schemeClr val="folHlink"/>
                </a:solidFill>
                <a:latin typeface="+mn-ea"/>
              </a:rPr>
              <a:t>C</a:t>
            </a:r>
            <a:r>
              <a:rPr lang="en-US" altLang="zh-CN" sz="1600" b="1" baseline="-25000" dirty="0">
                <a:solidFill>
                  <a:schemeClr val="folHlink"/>
                </a:solidFill>
                <a:latin typeface="+mn-ea"/>
              </a:rPr>
              <a:t>2</a:t>
            </a:r>
            <a:endParaRPr lang="en-US" altLang="zh-CN" sz="1600" b="1" dirty="0">
              <a:solidFill>
                <a:schemeClr val="folHlink"/>
              </a:solidFill>
              <a:latin typeface="+mn-ea"/>
            </a:endParaRPr>
          </a:p>
        </p:txBody>
      </p:sp>
      <p:sp>
        <p:nvSpPr>
          <p:cNvPr id="138" name="Rectangle 171"/>
          <p:cNvSpPr>
            <a:spLocks noChangeArrowheads="1"/>
          </p:cNvSpPr>
          <p:nvPr/>
        </p:nvSpPr>
        <p:spPr bwMode="auto">
          <a:xfrm>
            <a:off x="2545046" y="4330572"/>
            <a:ext cx="251167" cy="33488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solidFill>
                  <a:schemeClr val="folHlink"/>
                </a:solidFill>
                <a:latin typeface="+mn-ea"/>
              </a:rPr>
              <a:t>D</a:t>
            </a:r>
          </a:p>
        </p:txBody>
      </p:sp>
      <p:grpSp>
        <p:nvGrpSpPr>
          <p:cNvPr id="139" name="组合 138"/>
          <p:cNvGrpSpPr/>
          <p:nvPr/>
        </p:nvGrpSpPr>
        <p:grpSpPr>
          <a:xfrm>
            <a:off x="2419463" y="2488680"/>
            <a:ext cx="2930283" cy="2344228"/>
            <a:chOff x="2800464" y="2874559"/>
            <a:chExt cx="2930283" cy="2344228"/>
          </a:xfrm>
        </p:grpSpPr>
        <p:sp>
          <p:nvSpPr>
            <p:cNvPr id="140" name="Line 175"/>
            <p:cNvSpPr>
              <a:spLocks noChangeShapeType="1"/>
            </p:cNvSpPr>
            <p:nvPr/>
          </p:nvSpPr>
          <p:spPr bwMode="auto">
            <a:xfrm flipH="1">
              <a:off x="2800464" y="2874559"/>
              <a:ext cx="16744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141" name="Group 176"/>
            <p:cNvGrpSpPr/>
            <p:nvPr/>
          </p:nvGrpSpPr>
          <p:grpSpPr bwMode="auto">
            <a:xfrm>
              <a:off x="2800464" y="2874560"/>
              <a:ext cx="2930283" cy="2344227"/>
              <a:chOff x="2088" y="2064"/>
              <a:chExt cx="1680" cy="1344"/>
            </a:xfrm>
          </p:grpSpPr>
          <p:sp>
            <p:nvSpPr>
              <p:cNvPr id="143" name="Line 177"/>
              <p:cNvSpPr>
                <a:spLocks noChangeShapeType="1"/>
              </p:cNvSpPr>
              <p:nvPr/>
            </p:nvSpPr>
            <p:spPr bwMode="auto">
              <a:xfrm>
                <a:off x="2088" y="2064"/>
                <a:ext cx="0" cy="1344"/>
              </a:xfrm>
              <a:prstGeom prst="line">
                <a:avLst/>
              </a:prstGeom>
              <a:noFill/>
              <a:ln w="38100" cap="sq">
                <a:solidFill>
                  <a:srgbClr val="FF0000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44" name="Line 178"/>
              <p:cNvSpPr>
                <a:spLocks noChangeShapeType="1"/>
              </p:cNvSpPr>
              <p:nvPr/>
            </p:nvSpPr>
            <p:spPr bwMode="auto">
              <a:xfrm>
                <a:off x="3768" y="2064"/>
                <a:ext cx="0" cy="1344"/>
              </a:xfrm>
              <a:prstGeom prst="line">
                <a:avLst/>
              </a:prstGeom>
              <a:noFill/>
              <a:ln w="38100" cap="sq">
                <a:solidFill>
                  <a:srgbClr val="008000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42" name="Line 179"/>
            <p:cNvSpPr>
              <a:spLocks noChangeShapeType="1"/>
            </p:cNvSpPr>
            <p:nvPr/>
          </p:nvSpPr>
          <p:spPr bwMode="auto">
            <a:xfrm flipH="1">
              <a:off x="5563302" y="2874559"/>
              <a:ext cx="167445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45" name="Group 181"/>
          <p:cNvGrpSpPr/>
          <p:nvPr/>
        </p:nvGrpSpPr>
        <p:grpSpPr bwMode="auto">
          <a:xfrm>
            <a:off x="2422003" y="4994814"/>
            <a:ext cx="2935516" cy="504079"/>
            <a:chOff x="2088" y="3495"/>
            <a:chExt cx="1683" cy="289"/>
          </a:xfrm>
        </p:grpSpPr>
        <p:sp>
          <p:nvSpPr>
            <p:cNvPr id="146" name="Line 182"/>
            <p:cNvSpPr>
              <a:spLocks noChangeShapeType="1"/>
            </p:cNvSpPr>
            <p:nvPr/>
          </p:nvSpPr>
          <p:spPr bwMode="auto">
            <a:xfrm>
              <a:off x="2088" y="3504"/>
              <a:ext cx="0" cy="24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7" name="Line 183"/>
            <p:cNvSpPr>
              <a:spLocks noChangeShapeType="1"/>
            </p:cNvSpPr>
            <p:nvPr/>
          </p:nvSpPr>
          <p:spPr bwMode="auto">
            <a:xfrm>
              <a:off x="3771" y="3495"/>
              <a:ext cx="0" cy="289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2425807" y="4750579"/>
            <a:ext cx="2935516" cy="599445"/>
            <a:chOff x="2809185" y="5135063"/>
            <a:chExt cx="2935516" cy="599445"/>
          </a:xfrm>
        </p:grpSpPr>
        <p:sp>
          <p:nvSpPr>
            <p:cNvPr id="151" name="Line 180"/>
            <p:cNvSpPr>
              <a:spLocks noChangeShapeType="1"/>
            </p:cNvSpPr>
            <p:nvPr/>
          </p:nvSpPr>
          <p:spPr bwMode="auto">
            <a:xfrm>
              <a:off x="3228602" y="5300602"/>
              <a:ext cx="209305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2" name="Line 184"/>
            <p:cNvSpPr>
              <a:spLocks noChangeShapeType="1"/>
            </p:cNvSpPr>
            <p:nvPr/>
          </p:nvSpPr>
          <p:spPr bwMode="auto">
            <a:xfrm>
              <a:off x="4223744" y="5302508"/>
              <a:ext cx="0" cy="4320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153" name="Group 208"/>
            <p:cNvGrpSpPr/>
            <p:nvPr/>
          </p:nvGrpSpPr>
          <p:grpSpPr bwMode="auto">
            <a:xfrm>
              <a:off x="2809185" y="5135063"/>
              <a:ext cx="2935516" cy="334889"/>
              <a:chOff x="1989" y="3264"/>
              <a:chExt cx="1683" cy="192"/>
            </a:xfrm>
          </p:grpSpPr>
          <p:grpSp>
            <p:nvGrpSpPr>
              <p:cNvPr id="154" name="Group 209"/>
              <p:cNvGrpSpPr>
                <a:grpSpLocks noChangeAspect="1"/>
              </p:cNvGrpSpPr>
              <p:nvPr/>
            </p:nvGrpSpPr>
            <p:grpSpPr bwMode="auto">
              <a:xfrm>
                <a:off x="1989" y="3264"/>
                <a:ext cx="243" cy="192"/>
                <a:chOff x="3357" y="2544"/>
                <a:chExt cx="243" cy="192"/>
              </a:xfrm>
            </p:grpSpPr>
            <p:sp>
              <p:nvSpPr>
                <p:cNvPr id="161" name="Line 210"/>
                <p:cNvSpPr>
                  <a:spLocks noChangeAspect="1" noChangeShapeType="1"/>
                </p:cNvSpPr>
                <p:nvPr/>
              </p:nvSpPr>
              <p:spPr bwMode="auto">
                <a:xfrm>
                  <a:off x="3453" y="2544"/>
                  <a:ext cx="0" cy="192"/>
                </a:xfrm>
                <a:prstGeom prst="line">
                  <a:avLst/>
                </a:prstGeom>
                <a:noFill/>
                <a:ln w="444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62" name="Line 211"/>
                <p:cNvSpPr>
                  <a:spLocks noChangeAspect="1" noChangeShapeType="1"/>
                </p:cNvSpPr>
                <p:nvPr/>
              </p:nvSpPr>
              <p:spPr bwMode="auto">
                <a:xfrm>
                  <a:off x="3501" y="2592"/>
                  <a:ext cx="0" cy="96"/>
                </a:xfrm>
                <a:prstGeom prst="line">
                  <a:avLst/>
                </a:prstGeom>
                <a:noFill/>
                <a:ln w="444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63" name="Line 212"/>
                <p:cNvSpPr>
                  <a:spLocks noChangeAspect="1" noChangeShapeType="1"/>
                </p:cNvSpPr>
                <p:nvPr/>
              </p:nvSpPr>
              <p:spPr bwMode="auto">
                <a:xfrm>
                  <a:off x="3357" y="2592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64" name="Line 213"/>
                <p:cNvSpPr>
                  <a:spLocks noChangeAspect="1" noChangeShapeType="1"/>
                </p:cNvSpPr>
                <p:nvPr/>
              </p:nvSpPr>
              <p:spPr bwMode="auto">
                <a:xfrm>
                  <a:off x="3357" y="268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65" name="Line 214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63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155" name="Group 215"/>
              <p:cNvGrpSpPr>
                <a:grpSpLocks noChangeAspect="1"/>
              </p:cNvGrpSpPr>
              <p:nvPr/>
            </p:nvGrpSpPr>
            <p:grpSpPr bwMode="auto">
              <a:xfrm>
                <a:off x="3429" y="3264"/>
                <a:ext cx="243" cy="192"/>
                <a:chOff x="4029" y="2544"/>
                <a:chExt cx="243" cy="192"/>
              </a:xfrm>
            </p:grpSpPr>
            <p:sp>
              <p:nvSpPr>
                <p:cNvPr id="156" name="Line 216"/>
                <p:cNvSpPr>
                  <a:spLocks noChangeAspect="1" noChangeShapeType="1"/>
                </p:cNvSpPr>
                <p:nvPr/>
              </p:nvSpPr>
              <p:spPr bwMode="auto">
                <a:xfrm>
                  <a:off x="4173" y="2544"/>
                  <a:ext cx="0" cy="192"/>
                </a:xfrm>
                <a:prstGeom prst="line">
                  <a:avLst/>
                </a:prstGeom>
                <a:noFill/>
                <a:ln w="444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57" name="Line 217"/>
                <p:cNvSpPr>
                  <a:spLocks noChangeAspect="1" noChangeShapeType="1"/>
                </p:cNvSpPr>
                <p:nvPr/>
              </p:nvSpPr>
              <p:spPr bwMode="auto">
                <a:xfrm>
                  <a:off x="4125" y="2592"/>
                  <a:ext cx="0" cy="96"/>
                </a:xfrm>
                <a:prstGeom prst="line">
                  <a:avLst/>
                </a:prstGeom>
                <a:noFill/>
                <a:ln w="444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58" name="Line 218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592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59" name="Line 219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68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60" name="Line 220"/>
                <p:cNvSpPr>
                  <a:spLocks noChangeAspect="1" noChangeShapeType="1"/>
                </p:cNvSpPr>
                <p:nvPr/>
              </p:nvSpPr>
              <p:spPr bwMode="auto">
                <a:xfrm>
                  <a:off x="4029" y="2640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</p:grpSp>
      <p:grpSp>
        <p:nvGrpSpPr>
          <p:cNvPr id="166" name="Group 136"/>
          <p:cNvGrpSpPr/>
          <p:nvPr/>
        </p:nvGrpSpPr>
        <p:grpSpPr bwMode="auto">
          <a:xfrm>
            <a:off x="5112532" y="4330572"/>
            <a:ext cx="251167" cy="334889"/>
            <a:chOff x="5040" y="2688"/>
            <a:chExt cx="144" cy="192"/>
          </a:xfrm>
        </p:grpSpPr>
        <p:sp>
          <p:nvSpPr>
            <p:cNvPr id="167" name="Rectangle 137"/>
            <p:cNvSpPr>
              <a:spLocks noChangeArrowheads="1"/>
            </p:cNvSpPr>
            <p:nvPr/>
          </p:nvSpPr>
          <p:spPr bwMode="auto">
            <a:xfrm>
              <a:off x="5040" y="2688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b="1" dirty="0">
                  <a:solidFill>
                    <a:schemeClr val="folHlink"/>
                  </a:solidFill>
                  <a:latin typeface="+mn-ea"/>
                </a:rPr>
                <a:t>D</a:t>
              </a:r>
            </a:p>
          </p:txBody>
        </p:sp>
        <p:sp>
          <p:nvSpPr>
            <p:cNvPr id="168" name="Line 138"/>
            <p:cNvSpPr>
              <a:spLocks noChangeShapeType="1"/>
            </p:cNvSpPr>
            <p:nvPr/>
          </p:nvSpPr>
          <p:spPr bwMode="auto">
            <a:xfrm>
              <a:off x="5040" y="2688"/>
              <a:ext cx="96" cy="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70" name="Group 38"/>
          <p:cNvGrpSpPr/>
          <p:nvPr/>
        </p:nvGrpSpPr>
        <p:grpSpPr bwMode="auto">
          <a:xfrm>
            <a:off x="2503185" y="2068330"/>
            <a:ext cx="2764582" cy="420357"/>
            <a:chOff x="2040" y="1727"/>
            <a:chExt cx="1585" cy="241"/>
          </a:xfrm>
        </p:grpSpPr>
        <p:grpSp>
          <p:nvGrpSpPr>
            <p:cNvPr id="171" name="Group 39"/>
            <p:cNvGrpSpPr>
              <a:grpSpLocks noChangeAspect="1"/>
            </p:cNvGrpSpPr>
            <p:nvPr/>
          </p:nvGrpSpPr>
          <p:grpSpPr bwMode="auto">
            <a:xfrm rot="16200000" flipV="1">
              <a:off x="2016" y="1752"/>
              <a:ext cx="240" cy="192"/>
              <a:chOff x="3360" y="2544"/>
              <a:chExt cx="240" cy="192"/>
            </a:xfrm>
          </p:grpSpPr>
          <p:sp>
            <p:nvSpPr>
              <p:cNvPr id="178" name="Line 40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79" name="Line 41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0" name="Line 42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1" name="Line 43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2" name="Line 44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172" name="Group 45"/>
            <p:cNvGrpSpPr>
              <a:grpSpLocks noChangeAspect="1"/>
            </p:cNvGrpSpPr>
            <p:nvPr/>
          </p:nvGrpSpPr>
          <p:grpSpPr bwMode="auto">
            <a:xfrm rot="16200000" flipV="1">
              <a:off x="3408" y="1752"/>
              <a:ext cx="241" cy="192"/>
              <a:chOff x="3360" y="2544"/>
              <a:chExt cx="241" cy="192"/>
            </a:xfrm>
          </p:grpSpPr>
          <p:sp>
            <p:nvSpPr>
              <p:cNvPr id="173" name="Line 46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74" name="Line 47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75" name="Line 48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76" name="Line 49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77" name="Line 50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7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183" name="组合 182"/>
          <p:cNvGrpSpPr/>
          <p:nvPr/>
        </p:nvGrpSpPr>
        <p:grpSpPr>
          <a:xfrm>
            <a:off x="2754352" y="2488680"/>
            <a:ext cx="1928491" cy="1004668"/>
            <a:chOff x="3135353" y="2874559"/>
            <a:chExt cx="1928491" cy="1004668"/>
          </a:xfrm>
        </p:grpSpPr>
        <p:grpSp>
          <p:nvGrpSpPr>
            <p:cNvPr id="184" name="组合 183"/>
            <p:cNvGrpSpPr/>
            <p:nvPr/>
          </p:nvGrpSpPr>
          <p:grpSpPr>
            <a:xfrm>
              <a:off x="3135353" y="2874559"/>
              <a:ext cx="1928491" cy="1004668"/>
              <a:chOff x="3135353" y="2874559"/>
              <a:chExt cx="1928491" cy="1004668"/>
            </a:xfrm>
          </p:grpSpPr>
          <p:grpSp>
            <p:nvGrpSpPr>
              <p:cNvPr id="186" name="Group 193"/>
              <p:cNvGrpSpPr/>
              <p:nvPr/>
            </p:nvGrpSpPr>
            <p:grpSpPr bwMode="auto">
              <a:xfrm>
                <a:off x="4558634" y="3795505"/>
                <a:ext cx="167445" cy="83722"/>
                <a:chOff x="3888" y="2832"/>
                <a:chExt cx="96" cy="48"/>
              </a:xfrm>
            </p:grpSpPr>
            <p:sp>
              <p:nvSpPr>
                <p:cNvPr id="201" name="Line 194"/>
                <p:cNvSpPr>
                  <a:spLocks noChangeShapeType="1"/>
                </p:cNvSpPr>
                <p:nvPr/>
              </p:nvSpPr>
              <p:spPr bwMode="auto">
                <a:xfrm>
                  <a:off x="3888" y="2832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02" name="Line 195"/>
                <p:cNvSpPr>
                  <a:spLocks noChangeShapeType="1"/>
                </p:cNvSpPr>
                <p:nvPr/>
              </p:nvSpPr>
              <p:spPr bwMode="auto">
                <a:xfrm>
                  <a:off x="3888" y="2880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187" name="组合 186"/>
              <p:cNvGrpSpPr/>
              <p:nvPr/>
            </p:nvGrpSpPr>
            <p:grpSpPr>
              <a:xfrm>
                <a:off x="3135353" y="2874559"/>
                <a:ext cx="1507003" cy="669779"/>
                <a:chOff x="3135353" y="2874559"/>
                <a:chExt cx="1507003" cy="669779"/>
              </a:xfrm>
            </p:grpSpPr>
            <p:sp>
              <p:nvSpPr>
                <p:cNvPr id="194" name="Line 172"/>
                <p:cNvSpPr>
                  <a:spLocks noChangeAspect="1" noChangeShapeType="1"/>
                </p:cNvSpPr>
                <p:nvPr/>
              </p:nvSpPr>
              <p:spPr bwMode="auto">
                <a:xfrm>
                  <a:off x="3470243" y="2874559"/>
                  <a:ext cx="0" cy="586057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grpSp>
              <p:nvGrpSpPr>
                <p:cNvPr id="195" name="组合 194"/>
                <p:cNvGrpSpPr/>
                <p:nvPr/>
              </p:nvGrpSpPr>
              <p:grpSpPr>
                <a:xfrm>
                  <a:off x="3135353" y="2874559"/>
                  <a:ext cx="1507003" cy="669779"/>
                  <a:chOff x="3135353" y="2874559"/>
                  <a:chExt cx="1507003" cy="669779"/>
                </a:xfrm>
              </p:grpSpPr>
              <p:sp>
                <p:nvSpPr>
                  <p:cNvPr id="196" name="Line 174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135353" y="2874559"/>
                    <a:ext cx="334889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tailEnd type="oval" w="med" len="med"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grpSp>
                <p:nvGrpSpPr>
                  <p:cNvPr id="197" name="Group 197"/>
                  <p:cNvGrpSpPr/>
                  <p:nvPr/>
                </p:nvGrpSpPr>
                <p:grpSpPr bwMode="auto">
                  <a:xfrm>
                    <a:off x="3470243" y="2874559"/>
                    <a:ext cx="1172113" cy="669779"/>
                    <a:chOff x="2472" y="2064"/>
                    <a:chExt cx="672" cy="384"/>
                  </a:xfrm>
                </p:grpSpPr>
                <p:sp>
                  <p:nvSpPr>
                    <p:cNvPr id="198" name="Line 198"/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2472" y="2064"/>
                      <a:ext cx="288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+mn-ea"/>
                      </a:endParaRPr>
                    </a:p>
                  </p:txBody>
                </p:sp>
                <p:sp>
                  <p:nvSpPr>
                    <p:cNvPr id="199" name="Line 199"/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048" y="2448"/>
                      <a:ext cx="96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+mn-ea"/>
                      </a:endParaRPr>
                    </a:p>
                  </p:txBody>
                </p:sp>
                <p:sp>
                  <p:nvSpPr>
                    <p:cNvPr id="200" name="Line 20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60" y="2064"/>
                      <a:ext cx="288" cy="38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+mn-ea"/>
                      </a:endParaRPr>
                    </a:p>
                  </p:txBody>
                </p:sp>
              </p:grpSp>
            </p:grpSp>
          </p:grpSp>
          <p:grpSp>
            <p:nvGrpSpPr>
              <p:cNvPr id="188" name="Group 25"/>
              <p:cNvGrpSpPr>
                <a:grpSpLocks noChangeAspect="1"/>
              </p:cNvGrpSpPr>
              <p:nvPr/>
            </p:nvGrpSpPr>
            <p:grpSpPr bwMode="auto">
              <a:xfrm>
                <a:off x="4645232" y="3364090"/>
                <a:ext cx="418612" cy="334889"/>
                <a:chOff x="4032" y="2544"/>
                <a:chExt cx="240" cy="192"/>
              </a:xfrm>
            </p:grpSpPr>
            <p:sp>
              <p:nvSpPr>
                <p:cNvPr id="189" name="Line 26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54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90" name="Line 27"/>
                <p:cNvSpPr>
                  <a:spLocks noChangeAspect="1" noChangeShapeType="1"/>
                </p:cNvSpPr>
                <p:nvPr/>
              </p:nvSpPr>
              <p:spPr bwMode="auto">
                <a:xfrm>
                  <a:off x="4128" y="259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91" name="Line 28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59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92" name="Line 29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68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93" name="Line 30"/>
                <p:cNvSpPr>
                  <a:spLocks noChangeAspect="1" noChangeShapeType="1"/>
                </p:cNvSpPr>
                <p:nvPr/>
              </p:nvSpPr>
              <p:spPr bwMode="auto">
                <a:xfrm>
                  <a:off x="4032" y="264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sp>
          <p:nvSpPr>
            <p:cNvPr id="185" name="Line 196"/>
            <p:cNvSpPr>
              <a:spLocks noChangeAspect="1" noChangeShapeType="1"/>
            </p:cNvSpPr>
            <p:nvPr/>
          </p:nvSpPr>
          <p:spPr bwMode="auto">
            <a:xfrm>
              <a:off x="4642356" y="3544338"/>
              <a:ext cx="0" cy="25116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03" name="组合 202"/>
          <p:cNvGrpSpPr/>
          <p:nvPr/>
        </p:nvGrpSpPr>
        <p:grpSpPr>
          <a:xfrm>
            <a:off x="3087947" y="2488680"/>
            <a:ext cx="1926909" cy="1004668"/>
            <a:chOff x="3468948" y="2874559"/>
            <a:chExt cx="1926909" cy="1004668"/>
          </a:xfrm>
        </p:grpSpPr>
        <p:sp>
          <p:nvSpPr>
            <p:cNvPr id="204" name="Line 188"/>
            <p:cNvSpPr>
              <a:spLocks noChangeAspect="1" noChangeShapeType="1"/>
            </p:cNvSpPr>
            <p:nvPr/>
          </p:nvSpPr>
          <p:spPr bwMode="auto">
            <a:xfrm>
              <a:off x="3888855" y="3544338"/>
              <a:ext cx="0" cy="25116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205" name="组合 204"/>
            <p:cNvGrpSpPr/>
            <p:nvPr/>
          </p:nvGrpSpPr>
          <p:grpSpPr>
            <a:xfrm>
              <a:off x="3468948" y="2874559"/>
              <a:ext cx="1926909" cy="1004668"/>
              <a:chOff x="3468948" y="2874559"/>
              <a:chExt cx="1926909" cy="1004668"/>
            </a:xfrm>
          </p:grpSpPr>
          <p:grpSp>
            <p:nvGrpSpPr>
              <p:cNvPr id="206" name="Group 185"/>
              <p:cNvGrpSpPr/>
              <p:nvPr/>
            </p:nvGrpSpPr>
            <p:grpSpPr bwMode="auto">
              <a:xfrm>
                <a:off x="3805132" y="3795505"/>
                <a:ext cx="167445" cy="83722"/>
                <a:chOff x="3888" y="2832"/>
                <a:chExt cx="96" cy="48"/>
              </a:xfrm>
            </p:grpSpPr>
            <p:sp>
              <p:nvSpPr>
                <p:cNvPr id="220" name="Line 186"/>
                <p:cNvSpPr>
                  <a:spLocks noChangeShapeType="1"/>
                </p:cNvSpPr>
                <p:nvPr/>
              </p:nvSpPr>
              <p:spPr bwMode="auto">
                <a:xfrm>
                  <a:off x="3888" y="2832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1" name="Line 187"/>
                <p:cNvSpPr>
                  <a:spLocks noChangeShapeType="1"/>
                </p:cNvSpPr>
                <p:nvPr/>
              </p:nvSpPr>
              <p:spPr bwMode="auto">
                <a:xfrm>
                  <a:off x="3888" y="2880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207" name="组合 206"/>
              <p:cNvGrpSpPr/>
              <p:nvPr/>
            </p:nvGrpSpPr>
            <p:grpSpPr>
              <a:xfrm>
                <a:off x="3888855" y="2874559"/>
                <a:ext cx="1507002" cy="669779"/>
                <a:chOff x="3888855" y="2874559"/>
                <a:chExt cx="1507002" cy="669779"/>
              </a:xfrm>
            </p:grpSpPr>
            <p:sp>
              <p:nvSpPr>
                <p:cNvPr id="214" name="Line 173"/>
                <p:cNvSpPr>
                  <a:spLocks noChangeAspect="1" noChangeShapeType="1"/>
                </p:cNvSpPr>
                <p:nvPr/>
              </p:nvSpPr>
              <p:spPr bwMode="auto">
                <a:xfrm>
                  <a:off x="5060968" y="2874559"/>
                  <a:ext cx="0" cy="586057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grpSp>
              <p:nvGrpSpPr>
                <p:cNvPr id="215" name="Group 189"/>
                <p:cNvGrpSpPr/>
                <p:nvPr/>
              </p:nvGrpSpPr>
              <p:grpSpPr bwMode="auto">
                <a:xfrm>
                  <a:off x="3888855" y="2874559"/>
                  <a:ext cx="1172113" cy="669779"/>
                  <a:chOff x="2712" y="2064"/>
                  <a:chExt cx="672" cy="384"/>
                </a:xfrm>
              </p:grpSpPr>
              <p:sp>
                <p:nvSpPr>
                  <p:cNvPr id="217" name="Line 190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144" y="2064"/>
                    <a:ext cx="240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8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218" name="Line 19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08" y="2064"/>
                    <a:ext cx="336" cy="384"/>
                  </a:xfrm>
                  <a:prstGeom prst="line">
                    <a:avLst/>
                  </a:prstGeom>
                  <a:noFill/>
                  <a:ln w="28575">
                    <a:solidFill>
                      <a:srgbClr val="008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219" name="Line 192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712" y="2448"/>
                    <a:ext cx="96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8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</p:grpSp>
            <p:sp>
              <p:nvSpPr>
                <p:cNvPr id="216" name="Line 201"/>
                <p:cNvSpPr>
                  <a:spLocks noChangeAspect="1" noChangeShapeType="1"/>
                </p:cNvSpPr>
                <p:nvPr/>
              </p:nvSpPr>
              <p:spPr bwMode="auto">
                <a:xfrm>
                  <a:off x="5060968" y="2874559"/>
                  <a:ext cx="334889" cy="0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  <a:headEnd type="oval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208" name="Group 18"/>
              <p:cNvGrpSpPr>
                <a:grpSpLocks noChangeAspect="1"/>
              </p:cNvGrpSpPr>
              <p:nvPr/>
            </p:nvGrpSpPr>
            <p:grpSpPr bwMode="auto">
              <a:xfrm>
                <a:off x="3468948" y="3378638"/>
                <a:ext cx="418612" cy="334889"/>
                <a:chOff x="3360" y="2544"/>
                <a:chExt cx="240" cy="192"/>
              </a:xfrm>
            </p:grpSpPr>
            <p:sp>
              <p:nvSpPr>
                <p:cNvPr id="209" name="Line 19"/>
                <p:cNvSpPr>
                  <a:spLocks noChangeAspect="1" noChangeShapeType="1"/>
                </p:cNvSpPr>
                <p:nvPr/>
              </p:nvSpPr>
              <p:spPr bwMode="auto">
                <a:xfrm>
                  <a:off x="3456" y="254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rgbClr val="339933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0" name="Line 20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59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339933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1" name="Line 21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59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339933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2" name="Line 22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68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339933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3" name="Line 23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64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339933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</p:grpSp>
      <p:sp>
        <p:nvSpPr>
          <p:cNvPr id="223" name="内容占位符 2"/>
          <p:cNvSpPr>
            <a:spLocks noGrp="1"/>
          </p:cNvSpPr>
          <p:nvPr>
            <p:ph idx="1"/>
          </p:nvPr>
        </p:nvSpPr>
        <p:spPr>
          <a:xfrm>
            <a:off x="6829791" y="1703433"/>
            <a:ext cx="3623060" cy="2124806"/>
          </a:xfrm>
          <a:ln>
            <a:solidFill>
              <a:srgbClr val="240CD2"/>
            </a:solidFill>
          </a:ln>
        </p:spPr>
        <p:txBody>
          <a:bodyPr>
            <a:noAutofit/>
          </a:bodyPr>
          <a:lstStyle/>
          <a:p>
            <a:pPr>
              <a:spcBef>
                <a:spcPts val="0"/>
              </a:spcBef>
              <a:defRPr/>
            </a:pPr>
            <a:r>
              <a:rPr lang="en-US" altLang="zh-CN" sz="2200" dirty="0">
                <a:latin typeface="+mn-ea"/>
                <a:ea typeface="+mn-ea"/>
              </a:rPr>
              <a:t>Y</a:t>
            </a:r>
            <a:r>
              <a:rPr lang="zh-CN" altLang="en-US" sz="2200" dirty="0">
                <a:latin typeface="+mn-ea"/>
                <a:ea typeface="+mn-ea"/>
              </a:rPr>
              <a:t>地址选通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n"/>
              <a:defRPr/>
            </a:pPr>
            <a:r>
              <a:rPr lang="en-US" altLang="zh-CN" sz="2200" dirty="0">
                <a:solidFill>
                  <a:schemeClr val="tx1"/>
                </a:solidFill>
                <a:latin typeface="+mn-ea"/>
                <a:ea typeface="+mn-ea"/>
              </a:rPr>
              <a:t>T7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</a:rPr>
              <a:t>、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ea typeface="+mn-ea"/>
              </a:rPr>
              <a:t>T8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</a:rPr>
              <a:t>管导通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n"/>
              <a:defRPr/>
            </a:pPr>
            <a:r>
              <a:rPr lang="en-US" altLang="zh-CN" sz="2200" dirty="0">
                <a:solidFill>
                  <a:schemeClr val="tx1"/>
                </a:solidFill>
                <a:latin typeface="+mn-ea"/>
                <a:ea typeface="+mn-ea"/>
              </a:rPr>
              <a:t>I/O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</a:rPr>
              <a:t>端数据写入到位线</a:t>
            </a:r>
          </a:p>
          <a:p>
            <a:pPr>
              <a:spcBef>
                <a:spcPts val="0"/>
              </a:spcBef>
              <a:defRPr/>
            </a:pPr>
            <a:r>
              <a:rPr lang="en-US" altLang="zh-CN" sz="2200" dirty="0">
                <a:latin typeface="+mn-ea"/>
                <a:ea typeface="+mn-ea"/>
              </a:rPr>
              <a:t>X</a:t>
            </a:r>
            <a:r>
              <a:rPr lang="zh-CN" altLang="en-US" sz="2200" dirty="0">
                <a:latin typeface="+mn-ea"/>
                <a:ea typeface="+mn-ea"/>
              </a:rPr>
              <a:t>地址选通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n"/>
              <a:defRPr/>
            </a:pPr>
            <a:r>
              <a:rPr lang="en-US" altLang="zh-CN" sz="2200" dirty="0">
                <a:solidFill>
                  <a:schemeClr val="tx1"/>
                </a:solidFill>
                <a:latin typeface="+mn-ea"/>
                <a:ea typeface="+mn-ea"/>
              </a:rPr>
              <a:t>T5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</a:rPr>
              <a:t>、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ea typeface="+mn-ea"/>
              </a:rPr>
              <a:t>T6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</a:rPr>
              <a:t>管导通</a:t>
            </a:r>
          </a:p>
        </p:txBody>
      </p:sp>
      <p:sp>
        <p:nvSpPr>
          <p:cNvPr id="224" name="Line 58"/>
          <p:cNvSpPr>
            <a:spLocks noChangeShapeType="1"/>
          </p:cNvSpPr>
          <p:nvPr/>
        </p:nvSpPr>
        <p:spPr bwMode="auto">
          <a:xfrm>
            <a:off x="2670628" y="2000300"/>
            <a:ext cx="0" cy="8372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25" name="Line 59"/>
          <p:cNvSpPr>
            <a:spLocks noChangeShapeType="1"/>
          </p:cNvSpPr>
          <p:nvPr/>
        </p:nvSpPr>
        <p:spPr bwMode="auto">
          <a:xfrm>
            <a:off x="5098577" y="2000300"/>
            <a:ext cx="0" cy="8372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226" name="组合 225"/>
          <p:cNvGrpSpPr/>
          <p:nvPr/>
        </p:nvGrpSpPr>
        <p:grpSpPr>
          <a:xfrm>
            <a:off x="1926017" y="2001260"/>
            <a:ext cx="3600000" cy="83727"/>
            <a:chOff x="2172545" y="2372221"/>
            <a:chExt cx="4186120" cy="83727"/>
          </a:xfrm>
        </p:grpSpPr>
        <p:sp>
          <p:nvSpPr>
            <p:cNvPr id="227" name="Line 58"/>
            <p:cNvSpPr>
              <a:spLocks noChangeShapeType="1"/>
            </p:cNvSpPr>
            <p:nvPr/>
          </p:nvSpPr>
          <p:spPr bwMode="auto">
            <a:xfrm>
              <a:off x="3051631" y="2372225"/>
              <a:ext cx="0" cy="8372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28" name="Line 59"/>
            <p:cNvSpPr>
              <a:spLocks noChangeShapeType="1"/>
            </p:cNvSpPr>
            <p:nvPr/>
          </p:nvSpPr>
          <p:spPr bwMode="auto">
            <a:xfrm>
              <a:off x="5867010" y="2372225"/>
              <a:ext cx="0" cy="8372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29" name="Line 105"/>
            <p:cNvSpPr>
              <a:spLocks noChangeShapeType="1"/>
            </p:cNvSpPr>
            <p:nvPr/>
          </p:nvSpPr>
          <p:spPr bwMode="auto">
            <a:xfrm>
              <a:off x="2172546" y="2372225"/>
              <a:ext cx="418611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30" name="Line 205"/>
            <p:cNvSpPr>
              <a:spLocks noChangeShapeType="1"/>
            </p:cNvSpPr>
            <p:nvPr/>
          </p:nvSpPr>
          <p:spPr bwMode="auto">
            <a:xfrm>
              <a:off x="2172545" y="2372221"/>
              <a:ext cx="4186119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31" name="Line 58"/>
            <p:cNvSpPr>
              <a:spLocks noChangeShapeType="1"/>
            </p:cNvSpPr>
            <p:nvPr/>
          </p:nvSpPr>
          <p:spPr bwMode="auto">
            <a:xfrm>
              <a:off x="3040314" y="2372226"/>
              <a:ext cx="0" cy="8372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32" name="Line 59"/>
            <p:cNvSpPr>
              <a:spLocks noChangeShapeType="1"/>
            </p:cNvSpPr>
            <p:nvPr/>
          </p:nvSpPr>
          <p:spPr bwMode="auto">
            <a:xfrm>
              <a:off x="5865276" y="2372221"/>
              <a:ext cx="0" cy="8372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233" name="矩形 232"/>
          <p:cNvSpPr/>
          <p:nvPr/>
        </p:nvSpPr>
        <p:spPr>
          <a:xfrm>
            <a:off x="791286" y="859948"/>
            <a:ext cx="6865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4.DRAM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存储单元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(SRAM Cell—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1 bit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)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7037537" y="4249033"/>
            <a:ext cx="3288679" cy="400110"/>
          </a:xfrm>
          <a:prstGeom prst="rect">
            <a:avLst/>
          </a:prstGeom>
          <a:noFill/>
          <a:ln>
            <a:solidFill>
              <a:srgbClr val="240CD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n-ea"/>
              </a:rPr>
              <a:t>写入数据向</a:t>
            </a:r>
            <a:r>
              <a:rPr lang="en-US" altLang="zh-CN" sz="2000" dirty="0">
                <a:latin typeface="+mn-ea"/>
              </a:rPr>
              <a:t>C</a:t>
            </a:r>
            <a:r>
              <a:rPr lang="en-US" altLang="zh-CN" sz="2000" baseline="-25000" dirty="0">
                <a:latin typeface="+mn-ea"/>
              </a:rPr>
              <a:t>2</a:t>
            </a:r>
            <a:r>
              <a:rPr lang="zh-CN" altLang="en-US" sz="2000" dirty="0">
                <a:latin typeface="+mn-ea"/>
              </a:rPr>
              <a:t>和</a:t>
            </a:r>
            <a:r>
              <a:rPr lang="en-US" altLang="zh-CN" sz="2000" dirty="0">
                <a:latin typeface="+mn-ea"/>
              </a:rPr>
              <a:t>C</a:t>
            </a:r>
            <a:r>
              <a:rPr lang="en-US" altLang="zh-CN" sz="2000" baseline="-25000" dirty="0">
                <a:latin typeface="+mn-ea"/>
              </a:rPr>
              <a:t>1</a:t>
            </a:r>
            <a:r>
              <a:rPr lang="zh-CN" altLang="en-US" sz="2000" dirty="0">
                <a:latin typeface="+mn-ea"/>
              </a:rPr>
              <a:t>充放电</a:t>
            </a:r>
            <a:endParaRPr lang="zh-CN" altLang="en-US" sz="2000" dirty="0"/>
          </a:p>
        </p:txBody>
      </p:sp>
      <p:sp>
        <p:nvSpPr>
          <p:cNvPr id="235" name="下箭头 234"/>
          <p:cNvSpPr/>
          <p:nvPr/>
        </p:nvSpPr>
        <p:spPr>
          <a:xfrm>
            <a:off x="8541447" y="3842693"/>
            <a:ext cx="199748" cy="32400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文本框 235"/>
          <p:cNvSpPr txBox="1"/>
          <p:nvPr/>
        </p:nvSpPr>
        <p:spPr>
          <a:xfrm>
            <a:off x="675034" y="2496385"/>
            <a:ext cx="553998" cy="13318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  </a:t>
            </a:r>
            <a:r>
              <a:rPr lang="zh-CN" altLang="en-US" sz="2200" dirty="0">
                <a:solidFill>
                  <a:srgbClr val="3333CC"/>
                </a:solidFill>
              </a:rPr>
              <a:t>写操作</a:t>
            </a:r>
          </a:p>
        </p:txBody>
      </p:sp>
      <p:grpSp>
        <p:nvGrpSpPr>
          <p:cNvPr id="238" name="组合 237"/>
          <p:cNvGrpSpPr/>
          <p:nvPr/>
        </p:nvGrpSpPr>
        <p:grpSpPr>
          <a:xfrm>
            <a:off x="1488050" y="2865431"/>
            <a:ext cx="2184373" cy="2595393"/>
            <a:chOff x="1488050" y="3033591"/>
            <a:chExt cx="2184373" cy="2595393"/>
          </a:xfrm>
        </p:grpSpPr>
        <p:sp>
          <p:nvSpPr>
            <p:cNvPr id="148" name="Line 128"/>
            <p:cNvSpPr>
              <a:spLocks noChangeShapeType="1"/>
            </p:cNvSpPr>
            <p:nvPr/>
          </p:nvSpPr>
          <p:spPr bwMode="auto">
            <a:xfrm flipH="1">
              <a:off x="1889221" y="3049767"/>
              <a:ext cx="1783202" cy="11732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prstDash val="sysDot"/>
              <a:round/>
              <a:headEnd type="triangle" w="med" len="med"/>
            </a:ln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9" name="Line 129"/>
            <p:cNvSpPr>
              <a:spLocks noChangeShapeType="1"/>
            </p:cNvSpPr>
            <p:nvPr/>
          </p:nvSpPr>
          <p:spPr bwMode="auto">
            <a:xfrm>
              <a:off x="1889221" y="3033591"/>
              <a:ext cx="0" cy="2595393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prstDash val="sysDot"/>
              <a:round/>
              <a:headEnd type="none" w="med" len="med"/>
            </a:ln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37" name="文本框 236"/>
            <p:cNvSpPr txBox="1"/>
            <p:nvPr/>
          </p:nvSpPr>
          <p:spPr>
            <a:xfrm>
              <a:off x="1488050" y="5082695"/>
              <a:ext cx="493059" cy="368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</a:rPr>
                <a:t>1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240" name="文本框 239"/>
          <p:cNvSpPr txBox="1"/>
          <p:nvPr/>
        </p:nvSpPr>
        <p:spPr>
          <a:xfrm>
            <a:off x="3717160" y="5983867"/>
            <a:ext cx="51644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dirty="0">
                <a:solidFill>
                  <a:srgbClr val="240CD2"/>
                </a:solidFill>
                <a:latin typeface="+mn-ea"/>
              </a:rPr>
              <a:t>利用电容电荷存储数据</a:t>
            </a:r>
          </a:p>
        </p:txBody>
      </p:sp>
      <p:sp>
        <p:nvSpPr>
          <p:cNvPr id="241" name="文本框 240"/>
          <p:cNvSpPr txBox="1"/>
          <p:nvPr/>
        </p:nvSpPr>
        <p:spPr>
          <a:xfrm>
            <a:off x="6268699" y="5116450"/>
            <a:ext cx="5026101" cy="400110"/>
          </a:xfrm>
          <a:prstGeom prst="rect">
            <a:avLst/>
          </a:prstGeom>
          <a:noFill/>
          <a:ln>
            <a:solidFill>
              <a:srgbClr val="240CD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C</a:t>
            </a:r>
            <a:r>
              <a:rPr lang="en-US" altLang="zh-CN" sz="2000" baseline="-25000" dirty="0">
                <a:latin typeface="+mn-ea"/>
              </a:rPr>
              <a:t>2</a:t>
            </a:r>
            <a:r>
              <a:rPr lang="zh-CN" altLang="en-US" sz="2000" dirty="0">
                <a:latin typeface="+mn-ea"/>
              </a:rPr>
              <a:t>和</a:t>
            </a:r>
            <a:r>
              <a:rPr lang="en-US" altLang="zh-CN" sz="2000" dirty="0">
                <a:latin typeface="+mn-ea"/>
              </a:rPr>
              <a:t>C</a:t>
            </a:r>
            <a:r>
              <a:rPr lang="en-US" altLang="zh-CN" sz="2000" baseline="-25000" dirty="0">
                <a:latin typeface="+mn-ea"/>
              </a:rPr>
              <a:t>1</a:t>
            </a:r>
            <a:r>
              <a:rPr lang="zh-CN" altLang="en-US" sz="2000" dirty="0">
                <a:latin typeface="+mn-ea"/>
              </a:rPr>
              <a:t>上电荷使</a:t>
            </a:r>
            <a:r>
              <a:rPr lang="en-US" altLang="zh-CN" sz="2000" dirty="0">
                <a:latin typeface="+mn-ea"/>
              </a:rPr>
              <a:t>T</a:t>
            </a:r>
            <a:r>
              <a:rPr lang="en-US" altLang="zh-CN" sz="2000" baseline="-25000" dirty="0">
                <a:latin typeface="+mn-ea"/>
              </a:rPr>
              <a:t>1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 T</a:t>
            </a:r>
            <a:r>
              <a:rPr lang="en-US" altLang="zh-CN" sz="2000" baseline="-25000" dirty="0">
                <a:latin typeface="+mn-ea"/>
              </a:rPr>
              <a:t>2</a:t>
            </a:r>
            <a:r>
              <a:rPr lang="zh-CN" altLang="en-US" sz="2000" dirty="0">
                <a:latin typeface="+mn-ea"/>
              </a:rPr>
              <a:t>构成稳定互锁态</a:t>
            </a:r>
            <a:endParaRPr lang="zh-CN" altLang="en-US" sz="2000" dirty="0"/>
          </a:p>
        </p:txBody>
      </p:sp>
      <p:sp>
        <p:nvSpPr>
          <p:cNvPr id="242" name="下箭头 241"/>
          <p:cNvSpPr/>
          <p:nvPr/>
        </p:nvSpPr>
        <p:spPr>
          <a:xfrm>
            <a:off x="8582002" y="4693213"/>
            <a:ext cx="199748" cy="32400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 uiExpand="1" build="p" animBg="1"/>
      <p:bldP spid="234" grpId="0" animBg="1"/>
      <p:bldP spid="235" grpId="0" animBg="1"/>
      <p:bldP spid="240" grpId="0"/>
      <p:bldP spid="241" grpId="0" animBg="1"/>
      <p:bldP spid="24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5" y="183038"/>
            <a:ext cx="4052386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7.2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半导体存储器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4" name="Line 105"/>
          <p:cNvSpPr>
            <a:spLocks noChangeShapeType="1"/>
          </p:cNvSpPr>
          <p:nvPr/>
        </p:nvSpPr>
        <p:spPr bwMode="auto">
          <a:xfrm>
            <a:off x="1791543" y="2156059"/>
            <a:ext cx="418611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6" name="Group 2"/>
          <p:cNvGrpSpPr/>
          <p:nvPr/>
        </p:nvGrpSpPr>
        <p:grpSpPr bwMode="auto">
          <a:xfrm>
            <a:off x="2433416" y="4917344"/>
            <a:ext cx="2930283" cy="334889"/>
            <a:chOff x="1992" y="3264"/>
            <a:chExt cx="1680" cy="192"/>
          </a:xfrm>
        </p:grpSpPr>
        <p:grpSp>
          <p:nvGrpSpPr>
            <p:cNvPr id="7" name="Group 3"/>
            <p:cNvGrpSpPr>
              <a:grpSpLocks noChangeAspect="1"/>
            </p:cNvGrpSpPr>
            <p:nvPr/>
          </p:nvGrpSpPr>
          <p:grpSpPr bwMode="auto">
            <a:xfrm>
              <a:off x="1992" y="3264"/>
              <a:ext cx="240" cy="192"/>
              <a:chOff x="3360" y="2544"/>
              <a:chExt cx="240" cy="192"/>
            </a:xfrm>
          </p:grpSpPr>
          <p:sp>
            <p:nvSpPr>
              <p:cNvPr id="14" name="Line 4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" name="Line 5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6" name="Line 6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7" name="Line 7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" name="Line 8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8" name="Group 9"/>
            <p:cNvGrpSpPr>
              <a:grpSpLocks noChangeAspect="1"/>
            </p:cNvGrpSpPr>
            <p:nvPr/>
          </p:nvGrpSpPr>
          <p:grpSpPr bwMode="auto">
            <a:xfrm>
              <a:off x="3432" y="3264"/>
              <a:ext cx="240" cy="192"/>
              <a:chOff x="4032" y="2544"/>
              <a:chExt cx="240" cy="192"/>
            </a:xfrm>
          </p:grpSpPr>
          <p:sp>
            <p:nvSpPr>
              <p:cNvPr id="9" name="Line 10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" name="Line 11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" name="Line 12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" name="Line 13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3" name="Line 14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19" name="Line 17"/>
          <p:cNvSpPr>
            <a:spLocks noChangeAspect="1" noChangeShapeType="1"/>
          </p:cNvSpPr>
          <p:nvPr/>
        </p:nvSpPr>
        <p:spPr bwMode="auto">
          <a:xfrm>
            <a:off x="3089242" y="2656840"/>
            <a:ext cx="50233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20" name="Group 18"/>
          <p:cNvGrpSpPr>
            <a:grpSpLocks noChangeAspect="1"/>
          </p:cNvGrpSpPr>
          <p:nvPr/>
        </p:nvGrpSpPr>
        <p:grpSpPr bwMode="auto">
          <a:xfrm>
            <a:off x="3089242" y="3159174"/>
            <a:ext cx="418612" cy="334889"/>
            <a:chOff x="3360" y="2544"/>
            <a:chExt cx="240" cy="192"/>
          </a:xfrm>
        </p:grpSpPr>
        <p:sp>
          <p:nvSpPr>
            <p:cNvPr id="21" name="Line 19"/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2" name="Line 20"/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3" name="Line 21"/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4" name="Line 22"/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5" name="Line 23"/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26" name="Line 24"/>
          <p:cNvSpPr>
            <a:spLocks noChangeAspect="1" noChangeShapeType="1"/>
          </p:cNvSpPr>
          <p:nvPr/>
        </p:nvSpPr>
        <p:spPr bwMode="auto">
          <a:xfrm>
            <a:off x="3089242" y="2656840"/>
            <a:ext cx="0" cy="58605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27" name="Group 25"/>
          <p:cNvGrpSpPr>
            <a:grpSpLocks noChangeAspect="1"/>
          </p:cNvGrpSpPr>
          <p:nvPr/>
        </p:nvGrpSpPr>
        <p:grpSpPr bwMode="auto">
          <a:xfrm>
            <a:off x="4261355" y="3159174"/>
            <a:ext cx="418612" cy="334889"/>
            <a:chOff x="4032" y="2544"/>
            <a:chExt cx="240" cy="192"/>
          </a:xfrm>
        </p:grpSpPr>
        <p:sp>
          <p:nvSpPr>
            <p:cNvPr id="28" name="Line 26"/>
            <p:cNvSpPr>
              <a:spLocks noChangeAspect="1" noChangeShapeType="1"/>
            </p:cNvSpPr>
            <p:nvPr/>
          </p:nvSpPr>
          <p:spPr bwMode="auto">
            <a:xfrm>
              <a:off x="417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9" name="Line 27"/>
            <p:cNvSpPr>
              <a:spLocks noChangeAspect="1" noChangeShapeType="1"/>
            </p:cNvSpPr>
            <p:nvPr/>
          </p:nvSpPr>
          <p:spPr bwMode="auto">
            <a:xfrm>
              <a:off x="4128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0" name="Line 28"/>
            <p:cNvSpPr>
              <a:spLocks noChangeAspect="1" noChangeShapeType="1"/>
            </p:cNvSpPr>
            <p:nvPr/>
          </p:nvSpPr>
          <p:spPr bwMode="auto">
            <a:xfrm>
              <a:off x="4176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1" name="Line 29"/>
            <p:cNvSpPr>
              <a:spLocks noChangeAspect="1" noChangeShapeType="1"/>
            </p:cNvSpPr>
            <p:nvPr/>
          </p:nvSpPr>
          <p:spPr bwMode="auto">
            <a:xfrm>
              <a:off x="4176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2" name="Line 30"/>
            <p:cNvSpPr>
              <a:spLocks noChangeAspect="1" noChangeShapeType="1"/>
            </p:cNvSpPr>
            <p:nvPr/>
          </p:nvSpPr>
          <p:spPr bwMode="auto">
            <a:xfrm>
              <a:off x="4032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33" name="Line 31"/>
          <p:cNvSpPr>
            <a:spLocks noChangeAspect="1" noChangeShapeType="1"/>
          </p:cNvSpPr>
          <p:nvPr/>
        </p:nvSpPr>
        <p:spPr bwMode="auto">
          <a:xfrm>
            <a:off x="4261355" y="2656840"/>
            <a:ext cx="4186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4" name="Line 32"/>
          <p:cNvSpPr>
            <a:spLocks noChangeShapeType="1"/>
          </p:cNvSpPr>
          <p:nvPr/>
        </p:nvSpPr>
        <p:spPr bwMode="auto">
          <a:xfrm flipV="1">
            <a:off x="3675298" y="2656840"/>
            <a:ext cx="586057" cy="66977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5" name="Line 33"/>
          <p:cNvSpPr>
            <a:spLocks noChangeAspect="1" noChangeShapeType="1"/>
          </p:cNvSpPr>
          <p:nvPr/>
        </p:nvSpPr>
        <p:spPr bwMode="auto">
          <a:xfrm>
            <a:off x="3089242" y="3912676"/>
            <a:ext cx="1590725" cy="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6" name="Line 34"/>
          <p:cNvSpPr>
            <a:spLocks noChangeAspect="1" noChangeShapeType="1"/>
          </p:cNvSpPr>
          <p:nvPr/>
        </p:nvSpPr>
        <p:spPr bwMode="auto">
          <a:xfrm>
            <a:off x="3089242" y="3410342"/>
            <a:ext cx="0" cy="502334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7" name="Line 35"/>
          <p:cNvSpPr>
            <a:spLocks noChangeAspect="1" noChangeShapeType="1"/>
          </p:cNvSpPr>
          <p:nvPr/>
        </p:nvSpPr>
        <p:spPr bwMode="auto">
          <a:xfrm>
            <a:off x="4679967" y="3410342"/>
            <a:ext cx="0" cy="502334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8" name="Line 36"/>
          <p:cNvSpPr>
            <a:spLocks noChangeAspect="1" noChangeShapeType="1"/>
          </p:cNvSpPr>
          <p:nvPr/>
        </p:nvSpPr>
        <p:spPr bwMode="auto">
          <a:xfrm>
            <a:off x="4679967" y="2656840"/>
            <a:ext cx="0" cy="58605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9" name="Line 37"/>
          <p:cNvSpPr>
            <a:spLocks noChangeAspect="1" noChangeShapeType="1"/>
          </p:cNvSpPr>
          <p:nvPr/>
        </p:nvSpPr>
        <p:spPr bwMode="auto">
          <a:xfrm>
            <a:off x="2754352" y="2656840"/>
            <a:ext cx="33488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40" name="Group 38"/>
          <p:cNvGrpSpPr/>
          <p:nvPr/>
        </p:nvGrpSpPr>
        <p:grpSpPr bwMode="auto">
          <a:xfrm>
            <a:off x="2503185" y="2238228"/>
            <a:ext cx="2762838" cy="418612"/>
            <a:chOff x="2040" y="1728"/>
            <a:chExt cx="1584" cy="240"/>
          </a:xfrm>
        </p:grpSpPr>
        <p:grpSp>
          <p:nvGrpSpPr>
            <p:cNvPr id="41" name="Group 39"/>
            <p:cNvGrpSpPr>
              <a:grpSpLocks noChangeAspect="1"/>
            </p:cNvGrpSpPr>
            <p:nvPr/>
          </p:nvGrpSpPr>
          <p:grpSpPr bwMode="auto">
            <a:xfrm rot="16200000" flipV="1">
              <a:off x="2016" y="1752"/>
              <a:ext cx="240" cy="192"/>
              <a:chOff x="3360" y="2544"/>
              <a:chExt cx="240" cy="192"/>
            </a:xfrm>
          </p:grpSpPr>
          <p:sp>
            <p:nvSpPr>
              <p:cNvPr id="48" name="Line 40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9" name="Line 41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0" name="Line 42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1" name="Line 43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2" name="Line 44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42" name="Group 45"/>
            <p:cNvGrpSpPr>
              <a:grpSpLocks noChangeAspect="1"/>
            </p:cNvGrpSpPr>
            <p:nvPr/>
          </p:nvGrpSpPr>
          <p:grpSpPr bwMode="auto">
            <a:xfrm rot="16200000" flipV="1">
              <a:off x="3408" y="1752"/>
              <a:ext cx="240" cy="192"/>
              <a:chOff x="3360" y="2544"/>
              <a:chExt cx="240" cy="192"/>
            </a:xfrm>
          </p:grpSpPr>
          <p:sp>
            <p:nvSpPr>
              <p:cNvPr id="43" name="Line 46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4" name="Line 47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5" name="Line 48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6" name="Line 49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7" name="Line 50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53" name="Line 51"/>
          <p:cNvSpPr>
            <a:spLocks noChangeShapeType="1"/>
          </p:cNvSpPr>
          <p:nvPr/>
        </p:nvSpPr>
        <p:spPr bwMode="auto">
          <a:xfrm>
            <a:off x="2430349" y="2664562"/>
            <a:ext cx="0" cy="230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4" name="Line 52"/>
          <p:cNvSpPr>
            <a:spLocks noChangeShapeType="1"/>
          </p:cNvSpPr>
          <p:nvPr/>
        </p:nvSpPr>
        <p:spPr bwMode="auto">
          <a:xfrm flipH="1">
            <a:off x="2419463" y="2656840"/>
            <a:ext cx="16744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5" name="Line 53"/>
          <p:cNvSpPr>
            <a:spLocks noChangeShapeType="1"/>
          </p:cNvSpPr>
          <p:nvPr/>
        </p:nvSpPr>
        <p:spPr bwMode="auto">
          <a:xfrm>
            <a:off x="5349746" y="2664545"/>
            <a:ext cx="0" cy="2340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6" name="Line 54"/>
          <p:cNvSpPr>
            <a:spLocks noChangeShapeType="1"/>
          </p:cNvSpPr>
          <p:nvPr/>
        </p:nvSpPr>
        <p:spPr bwMode="auto">
          <a:xfrm flipH="1">
            <a:off x="5182301" y="2656840"/>
            <a:ext cx="16744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57" name="Group 55"/>
          <p:cNvGrpSpPr/>
          <p:nvPr/>
        </p:nvGrpSpPr>
        <p:grpSpPr bwMode="auto">
          <a:xfrm>
            <a:off x="3842743" y="3912676"/>
            <a:ext cx="83722" cy="251167"/>
            <a:chOff x="3744" y="2880"/>
            <a:chExt cx="96" cy="288"/>
          </a:xfrm>
        </p:grpSpPr>
        <p:sp>
          <p:nvSpPr>
            <p:cNvPr id="58" name="Line 56"/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9" name="Oval 57"/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noFill/>
            <a:ln w="19050" algn="ctr">
              <a:solidFill>
                <a:srgbClr val="008000"/>
              </a:solidFill>
              <a:round/>
            </a:ln>
          </p:spPr>
          <p:txBody>
            <a:bodyPr wrap="none" anchor="ctr"/>
            <a:lstStyle/>
            <a:p>
              <a:pPr algn="r"/>
              <a:endParaRPr lang="zh-CN" altLang="en-US">
                <a:latin typeface="+mn-ea"/>
              </a:endParaRPr>
            </a:p>
          </p:txBody>
        </p:sp>
      </p:grpSp>
      <p:grpSp>
        <p:nvGrpSpPr>
          <p:cNvPr id="60" name="Group 60"/>
          <p:cNvGrpSpPr/>
          <p:nvPr/>
        </p:nvGrpSpPr>
        <p:grpSpPr bwMode="auto">
          <a:xfrm>
            <a:off x="2419463" y="5001084"/>
            <a:ext cx="2930283" cy="167445"/>
            <a:chOff x="1992" y="3312"/>
            <a:chExt cx="1680" cy="96"/>
          </a:xfrm>
        </p:grpSpPr>
        <p:grpSp>
          <p:nvGrpSpPr>
            <p:cNvPr id="61" name="Group 61"/>
            <p:cNvGrpSpPr>
              <a:grpSpLocks noChangeAspect="1"/>
            </p:cNvGrpSpPr>
            <p:nvPr/>
          </p:nvGrpSpPr>
          <p:grpSpPr bwMode="auto">
            <a:xfrm>
              <a:off x="1992" y="3312"/>
              <a:ext cx="96" cy="96"/>
              <a:chOff x="3360" y="2592"/>
              <a:chExt cx="96" cy="96"/>
            </a:xfrm>
          </p:grpSpPr>
          <p:sp>
            <p:nvSpPr>
              <p:cNvPr id="66" name="Line 64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7" name="Line 65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62" name="Group 67"/>
            <p:cNvGrpSpPr>
              <a:grpSpLocks noChangeAspect="1"/>
            </p:cNvGrpSpPr>
            <p:nvPr/>
          </p:nvGrpSpPr>
          <p:grpSpPr bwMode="auto">
            <a:xfrm>
              <a:off x="3432" y="3312"/>
              <a:ext cx="240" cy="96"/>
              <a:chOff x="4032" y="2592"/>
              <a:chExt cx="240" cy="96"/>
            </a:xfrm>
          </p:grpSpPr>
          <p:sp>
            <p:nvSpPr>
              <p:cNvPr id="63" name="Line 70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4" name="Line 71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5" name="Line 72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68" name="Line 73"/>
          <p:cNvSpPr>
            <a:spLocks noChangeShapeType="1"/>
          </p:cNvSpPr>
          <p:nvPr/>
        </p:nvSpPr>
        <p:spPr bwMode="auto">
          <a:xfrm>
            <a:off x="2838075" y="5084789"/>
            <a:ext cx="209305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69" name="Line 74"/>
          <p:cNvSpPr>
            <a:spLocks noChangeShapeType="1"/>
          </p:cNvSpPr>
          <p:nvPr/>
        </p:nvSpPr>
        <p:spPr bwMode="auto">
          <a:xfrm>
            <a:off x="2419463" y="5168511"/>
            <a:ext cx="0" cy="43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0" name="Line 75"/>
          <p:cNvSpPr>
            <a:spLocks noChangeShapeType="1"/>
          </p:cNvSpPr>
          <p:nvPr/>
        </p:nvSpPr>
        <p:spPr bwMode="auto">
          <a:xfrm>
            <a:off x="5360632" y="5168511"/>
            <a:ext cx="0" cy="50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1" name="Line 76"/>
          <p:cNvSpPr>
            <a:spLocks noChangeShapeType="1"/>
          </p:cNvSpPr>
          <p:nvPr/>
        </p:nvSpPr>
        <p:spPr bwMode="auto">
          <a:xfrm>
            <a:off x="3842743" y="5084789"/>
            <a:ext cx="0" cy="43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2" name="Rectangle 77"/>
          <p:cNvSpPr>
            <a:spLocks noChangeArrowheads="1"/>
          </p:cNvSpPr>
          <p:nvPr/>
        </p:nvSpPr>
        <p:spPr bwMode="auto">
          <a:xfrm>
            <a:off x="2754352" y="3242897"/>
            <a:ext cx="251167" cy="33488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1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73" name="Rectangle 78"/>
          <p:cNvSpPr>
            <a:spLocks noChangeArrowheads="1"/>
          </p:cNvSpPr>
          <p:nvPr/>
        </p:nvSpPr>
        <p:spPr bwMode="auto">
          <a:xfrm>
            <a:off x="4847412" y="3242897"/>
            <a:ext cx="251167" cy="33488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2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74" name="Rectangle 79"/>
          <p:cNvSpPr>
            <a:spLocks noChangeArrowheads="1"/>
          </p:cNvSpPr>
          <p:nvPr/>
        </p:nvSpPr>
        <p:spPr bwMode="auto">
          <a:xfrm>
            <a:off x="2503185" y="2656840"/>
            <a:ext cx="251167" cy="33488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5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75" name="Rectangle 80"/>
          <p:cNvSpPr>
            <a:spLocks noChangeArrowheads="1"/>
          </p:cNvSpPr>
          <p:nvPr/>
        </p:nvSpPr>
        <p:spPr bwMode="auto">
          <a:xfrm>
            <a:off x="2084573" y="4917344"/>
            <a:ext cx="251167" cy="33488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7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76" name="Rectangle 81"/>
          <p:cNvSpPr>
            <a:spLocks noChangeArrowheads="1"/>
          </p:cNvSpPr>
          <p:nvPr/>
        </p:nvSpPr>
        <p:spPr bwMode="auto">
          <a:xfrm>
            <a:off x="5433468" y="4917344"/>
            <a:ext cx="251167" cy="33488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8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77" name="Rectangle 82"/>
          <p:cNvSpPr>
            <a:spLocks noChangeArrowheads="1"/>
          </p:cNvSpPr>
          <p:nvPr/>
        </p:nvSpPr>
        <p:spPr bwMode="auto">
          <a:xfrm>
            <a:off x="5098579" y="2656840"/>
            <a:ext cx="251167" cy="33488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6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78" name="Rectangle 83"/>
          <p:cNvSpPr>
            <a:spLocks noChangeArrowheads="1"/>
          </p:cNvSpPr>
          <p:nvPr/>
        </p:nvSpPr>
        <p:spPr bwMode="auto">
          <a:xfrm>
            <a:off x="2461324" y="5503401"/>
            <a:ext cx="376751" cy="25116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I/O</a:t>
            </a:r>
          </a:p>
        </p:txBody>
      </p:sp>
      <p:sp>
        <p:nvSpPr>
          <p:cNvPr id="79" name="Rectangle 84"/>
          <p:cNvSpPr>
            <a:spLocks noChangeArrowheads="1"/>
          </p:cNvSpPr>
          <p:nvPr/>
        </p:nvSpPr>
        <p:spPr bwMode="auto">
          <a:xfrm flipV="1">
            <a:off x="4735781" y="5337351"/>
            <a:ext cx="376751" cy="25116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u="sng" dirty="0">
                <a:latin typeface="+mn-ea"/>
              </a:rPr>
              <a:t>O/I</a:t>
            </a:r>
          </a:p>
        </p:txBody>
      </p:sp>
      <p:grpSp>
        <p:nvGrpSpPr>
          <p:cNvPr id="80" name="Group 85"/>
          <p:cNvGrpSpPr/>
          <p:nvPr/>
        </p:nvGrpSpPr>
        <p:grpSpPr bwMode="auto">
          <a:xfrm>
            <a:off x="3424131" y="3577786"/>
            <a:ext cx="167445" cy="83722"/>
            <a:chOff x="3888" y="2832"/>
            <a:chExt cx="96" cy="48"/>
          </a:xfrm>
        </p:grpSpPr>
        <p:sp>
          <p:nvSpPr>
            <p:cNvPr id="81" name="Line 86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82" name="Line 87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83" name="Line 88"/>
          <p:cNvSpPr>
            <a:spLocks noChangeAspect="1" noChangeShapeType="1"/>
          </p:cNvSpPr>
          <p:nvPr/>
        </p:nvSpPr>
        <p:spPr bwMode="auto">
          <a:xfrm>
            <a:off x="3507854" y="3326619"/>
            <a:ext cx="0" cy="25116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84" name="Line 89"/>
          <p:cNvSpPr>
            <a:spLocks noChangeAspect="1" noChangeShapeType="1"/>
          </p:cNvSpPr>
          <p:nvPr/>
        </p:nvSpPr>
        <p:spPr bwMode="auto">
          <a:xfrm>
            <a:off x="3507854" y="3326619"/>
            <a:ext cx="16744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85" name="Line 90"/>
          <p:cNvSpPr>
            <a:spLocks noChangeAspect="1" noChangeShapeType="1"/>
          </p:cNvSpPr>
          <p:nvPr/>
        </p:nvSpPr>
        <p:spPr bwMode="auto">
          <a:xfrm>
            <a:off x="3507854" y="3661509"/>
            <a:ext cx="0" cy="251167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86" name="Group 91"/>
          <p:cNvGrpSpPr/>
          <p:nvPr/>
        </p:nvGrpSpPr>
        <p:grpSpPr bwMode="auto">
          <a:xfrm>
            <a:off x="4177633" y="3577786"/>
            <a:ext cx="167445" cy="83722"/>
            <a:chOff x="3888" y="2832"/>
            <a:chExt cx="96" cy="48"/>
          </a:xfrm>
        </p:grpSpPr>
        <p:sp>
          <p:nvSpPr>
            <p:cNvPr id="87" name="Line 92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88" name="Line 93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89" name="Line 94"/>
          <p:cNvSpPr>
            <a:spLocks noChangeAspect="1" noChangeShapeType="1"/>
          </p:cNvSpPr>
          <p:nvPr/>
        </p:nvSpPr>
        <p:spPr bwMode="auto">
          <a:xfrm>
            <a:off x="4261355" y="3326619"/>
            <a:ext cx="0" cy="25116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90" name="Line 95"/>
          <p:cNvSpPr>
            <a:spLocks noChangeAspect="1" noChangeShapeType="1"/>
          </p:cNvSpPr>
          <p:nvPr/>
        </p:nvSpPr>
        <p:spPr bwMode="auto">
          <a:xfrm>
            <a:off x="4261355" y="3661509"/>
            <a:ext cx="0" cy="251167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91" name="Line 96"/>
          <p:cNvSpPr>
            <a:spLocks noChangeAspect="1" noChangeShapeType="1"/>
          </p:cNvSpPr>
          <p:nvPr/>
        </p:nvSpPr>
        <p:spPr bwMode="auto">
          <a:xfrm>
            <a:off x="4093910" y="3326619"/>
            <a:ext cx="16744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93" name="Line 97"/>
          <p:cNvSpPr>
            <a:spLocks noChangeShapeType="1"/>
          </p:cNvSpPr>
          <p:nvPr/>
        </p:nvSpPr>
        <p:spPr bwMode="auto">
          <a:xfrm>
            <a:off x="3591576" y="2656840"/>
            <a:ext cx="502334" cy="66977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94" name="Line 98"/>
          <p:cNvSpPr>
            <a:spLocks noChangeAspect="1" noChangeShapeType="1"/>
          </p:cNvSpPr>
          <p:nvPr/>
        </p:nvSpPr>
        <p:spPr bwMode="auto">
          <a:xfrm>
            <a:off x="4679967" y="2656840"/>
            <a:ext cx="33488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95" name="Rectangle 106"/>
          <p:cNvSpPr>
            <a:spLocks noChangeArrowheads="1"/>
          </p:cNvSpPr>
          <p:nvPr/>
        </p:nvSpPr>
        <p:spPr bwMode="auto">
          <a:xfrm>
            <a:off x="4010188" y="3996399"/>
            <a:ext cx="795363" cy="50582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 err="1">
                <a:solidFill>
                  <a:srgbClr val="00B050"/>
                </a:solidFill>
                <a:latin typeface="+mn-ea"/>
              </a:rPr>
              <a:t>V</a:t>
            </a:r>
            <a:r>
              <a:rPr lang="en-US" altLang="zh-CN" sz="1600" b="1" baseline="-25000" dirty="0" err="1">
                <a:solidFill>
                  <a:srgbClr val="00B050"/>
                </a:solidFill>
                <a:latin typeface="+mn-ea"/>
              </a:rPr>
              <a:t>ss</a:t>
            </a:r>
            <a:r>
              <a:rPr lang="en-US" altLang="zh-CN" sz="1600" b="1" dirty="0">
                <a:solidFill>
                  <a:srgbClr val="00B050"/>
                </a:solidFill>
                <a:latin typeface="+mn-ea"/>
              </a:rPr>
              <a:t>(0V)</a:t>
            </a:r>
          </a:p>
        </p:txBody>
      </p:sp>
      <p:sp>
        <p:nvSpPr>
          <p:cNvPr id="96" name="Rectangle 135"/>
          <p:cNvSpPr>
            <a:spLocks noChangeArrowheads="1"/>
          </p:cNvSpPr>
          <p:nvPr/>
        </p:nvSpPr>
        <p:spPr bwMode="auto">
          <a:xfrm>
            <a:off x="3047381" y="1795470"/>
            <a:ext cx="1339558" cy="25116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X</a:t>
            </a:r>
            <a:r>
              <a:rPr lang="zh-CN" altLang="en-US" sz="1600" b="1" dirty="0">
                <a:latin typeface="+mn-ea"/>
              </a:rPr>
              <a:t>地址译码线</a:t>
            </a:r>
          </a:p>
        </p:txBody>
      </p:sp>
      <p:sp>
        <p:nvSpPr>
          <p:cNvPr id="97" name="Rectangle 136"/>
          <p:cNvSpPr>
            <a:spLocks noChangeArrowheads="1"/>
          </p:cNvSpPr>
          <p:nvPr/>
        </p:nvSpPr>
        <p:spPr bwMode="auto">
          <a:xfrm>
            <a:off x="3203421" y="5611239"/>
            <a:ext cx="1339558" cy="25116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b="1" dirty="0">
                <a:latin typeface="+mn-ea"/>
              </a:rPr>
              <a:t>Y</a:t>
            </a:r>
            <a:r>
              <a:rPr lang="zh-CN" altLang="en-US" b="1" dirty="0">
                <a:latin typeface="+mn-ea"/>
              </a:rPr>
              <a:t>地址译码线</a:t>
            </a:r>
          </a:p>
        </p:txBody>
      </p:sp>
      <p:sp>
        <p:nvSpPr>
          <p:cNvPr id="98" name="Rectangle 137"/>
          <p:cNvSpPr>
            <a:spLocks noChangeArrowheads="1"/>
          </p:cNvSpPr>
          <p:nvPr/>
        </p:nvSpPr>
        <p:spPr bwMode="auto">
          <a:xfrm>
            <a:off x="3047381" y="2321951"/>
            <a:ext cx="251167" cy="33488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A</a:t>
            </a:r>
          </a:p>
        </p:txBody>
      </p:sp>
      <p:sp>
        <p:nvSpPr>
          <p:cNvPr id="99" name="Rectangle 138"/>
          <p:cNvSpPr>
            <a:spLocks noChangeArrowheads="1"/>
          </p:cNvSpPr>
          <p:nvPr/>
        </p:nvSpPr>
        <p:spPr bwMode="auto">
          <a:xfrm>
            <a:off x="4554383" y="2321951"/>
            <a:ext cx="251167" cy="33488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B</a:t>
            </a:r>
          </a:p>
        </p:txBody>
      </p:sp>
      <p:sp>
        <p:nvSpPr>
          <p:cNvPr id="100" name="Rectangle 139"/>
          <p:cNvSpPr>
            <a:spLocks noChangeArrowheads="1"/>
          </p:cNvSpPr>
          <p:nvPr/>
        </p:nvSpPr>
        <p:spPr bwMode="auto">
          <a:xfrm>
            <a:off x="3214825" y="3577786"/>
            <a:ext cx="334889" cy="33488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solidFill>
                  <a:schemeClr val="folHlink"/>
                </a:solidFill>
                <a:latin typeface="+mn-ea"/>
              </a:rPr>
              <a:t>C</a:t>
            </a:r>
            <a:r>
              <a:rPr lang="en-US" altLang="zh-CN" sz="1600" b="1" baseline="-25000" dirty="0">
                <a:solidFill>
                  <a:schemeClr val="folHlink"/>
                </a:solidFill>
                <a:latin typeface="+mn-ea"/>
              </a:rPr>
              <a:t>1</a:t>
            </a:r>
            <a:endParaRPr lang="en-US" altLang="zh-CN" sz="1600" b="1" dirty="0">
              <a:solidFill>
                <a:schemeClr val="folHlink"/>
              </a:solidFill>
              <a:latin typeface="+mn-ea"/>
            </a:endParaRPr>
          </a:p>
        </p:txBody>
      </p:sp>
      <p:sp>
        <p:nvSpPr>
          <p:cNvPr id="101" name="Rectangle 140"/>
          <p:cNvSpPr>
            <a:spLocks noChangeArrowheads="1"/>
          </p:cNvSpPr>
          <p:nvPr/>
        </p:nvSpPr>
        <p:spPr bwMode="auto">
          <a:xfrm>
            <a:off x="3968327" y="3577786"/>
            <a:ext cx="334889" cy="33488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solidFill>
                  <a:schemeClr val="folHlink"/>
                </a:solidFill>
                <a:latin typeface="+mn-ea"/>
              </a:rPr>
              <a:t>C</a:t>
            </a:r>
            <a:r>
              <a:rPr lang="en-US" altLang="zh-CN" sz="1600" b="1" baseline="-25000" dirty="0">
                <a:solidFill>
                  <a:schemeClr val="folHlink"/>
                </a:solidFill>
                <a:latin typeface="+mn-ea"/>
              </a:rPr>
              <a:t>2</a:t>
            </a:r>
            <a:endParaRPr lang="en-US" altLang="zh-CN" sz="1600" b="1" dirty="0">
              <a:solidFill>
                <a:schemeClr val="folHlink"/>
              </a:solidFill>
              <a:latin typeface="+mn-ea"/>
            </a:endParaRPr>
          </a:p>
        </p:txBody>
      </p:sp>
      <p:sp>
        <p:nvSpPr>
          <p:cNvPr id="102" name="Rectangle 171"/>
          <p:cNvSpPr>
            <a:spLocks noChangeArrowheads="1"/>
          </p:cNvSpPr>
          <p:nvPr/>
        </p:nvSpPr>
        <p:spPr bwMode="auto">
          <a:xfrm>
            <a:off x="2545046" y="4498732"/>
            <a:ext cx="251167" cy="33488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solidFill>
                  <a:schemeClr val="folHlink"/>
                </a:solidFill>
                <a:latin typeface="+mn-ea"/>
              </a:rPr>
              <a:t>D</a:t>
            </a:r>
          </a:p>
        </p:txBody>
      </p:sp>
      <p:grpSp>
        <p:nvGrpSpPr>
          <p:cNvPr id="103" name="组合 102"/>
          <p:cNvGrpSpPr/>
          <p:nvPr/>
        </p:nvGrpSpPr>
        <p:grpSpPr>
          <a:xfrm>
            <a:off x="2419463" y="2656840"/>
            <a:ext cx="2930283" cy="2344228"/>
            <a:chOff x="2800464" y="2874559"/>
            <a:chExt cx="2930283" cy="2344228"/>
          </a:xfrm>
        </p:grpSpPr>
        <p:sp>
          <p:nvSpPr>
            <p:cNvPr id="104" name="Line 175"/>
            <p:cNvSpPr>
              <a:spLocks noChangeShapeType="1"/>
            </p:cNvSpPr>
            <p:nvPr/>
          </p:nvSpPr>
          <p:spPr bwMode="auto">
            <a:xfrm flipH="1">
              <a:off x="2800464" y="2874559"/>
              <a:ext cx="16744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105" name="Group 176"/>
            <p:cNvGrpSpPr/>
            <p:nvPr/>
          </p:nvGrpSpPr>
          <p:grpSpPr bwMode="auto">
            <a:xfrm>
              <a:off x="2800464" y="2874560"/>
              <a:ext cx="2930283" cy="2344227"/>
              <a:chOff x="2088" y="2064"/>
              <a:chExt cx="1680" cy="1344"/>
            </a:xfrm>
          </p:grpSpPr>
          <p:sp>
            <p:nvSpPr>
              <p:cNvPr id="107" name="Line 177"/>
              <p:cNvSpPr>
                <a:spLocks noChangeShapeType="1"/>
              </p:cNvSpPr>
              <p:nvPr/>
            </p:nvSpPr>
            <p:spPr bwMode="auto">
              <a:xfrm>
                <a:off x="2088" y="2064"/>
                <a:ext cx="0" cy="1344"/>
              </a:xfrm>
              <a:prstGeom prst="line">
                <a:avLst/>
              </a:prstGeom>
              <a:noFill/>
              <a:ln w="38100" cap="sq">
                <a:solidFill>
                  <a:srgbClr val="FF0000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8" name="Line 178"/>
              <p:cNvSpPr>
                <a:spLocks noChangeShapeType="1"/>
              </p:cNvSpPr>
              <p:nvPr/>
            </p:nvSpPr>
            <p:spPr bwMode="auto">
              <a:xfrm>
                <a:off x="3768" y="2064"/>
                <a:ext cx="0" cy="1344"/>
              </a:xfrm>
              <a:prstGeom prst="line">
                <a:avLst/>
              </a:prstGeom>
              <a:noFill/>
              <a:ln w="38100" cap="sq">
                <a:solidFill>
                  <a:srgbClr val="008000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06" name="Line 179"/>
            <p:cNvSpPr>
              <a:spLocks noChangeShapeType="1"/>
            </p:cNvSpPr>
            <p:nvPr/>
          </p:nvSpPr>
          <p:spPr bwMode="auto">
            <a:xfrm flipH="1">
              <a:off x="5563302" y="2874559"/>
              <a:ext cx="167445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09" name="Group 181"/>
          <p:cNvGrpSpPr/>
          <p:nvPr/>
        </p:nvGrpSpPr>
        <p:grpSpPr bwMode="auto">
          <a:xfrm>
            <a:off x="2422003" y="5162974"/>
            <a:ext cx="2935516" cy="504079"/>
            <a:chOff x="2088" y="3495"/>
            <a:chExt cx="1683" cy="289"/>
          </a:xfrm>
        </p:grpSpPr>
        <p:sp>
          <p:nvSpPr>
            <p:cNvPr id="110" name="Line 182"/>
            <p:cNvSpPr>
              <a:spLocks noChangeShapeType="1"/>
            </p:cNvSpPr>
            <p:nvPr/>
          </p:nvSpPr>
          <p:spPr bwMode="auto">
            <a:xfrm>
              <a:off x="2088" y="3504"/>
              <a:ext cx="0" cy="24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11" name="Line 183"/>
            <p:cNvSpPr>
              <a:spLocks noChangeShapeType="1"/>
            </p:cNvSpPr>
            <p:nvPr/>
          </p:nvSpPr>
          <p:spPr bwMode="auto">
            <a:xfrm>
              <a:off x="3771" y="3495"/>
              <a:ext cx="0" cy="289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2425807" y="4918739"/>
            <a:ext cx="2935516" cy="599445"/>
            <a:chOff x="2809185" y="5135063"/>
            <a:chExt cx="2935516" cy="599445"/>
          </a:xfrm>
        </p:grpSpPr>
        <p:sp>
          <p:nvSpPr>
            <p:cNvPr id="115" name="Line 180"/>
            <p:cNvSpPr>
              <a:spLocks noChangeShapeType="1"/>
            </p:cNvSpPr>
            <p:nvPr/>
          </p:nvSpPr>
          <p:spPr bwMode="auto">
            <a:xfrm>
              <a:off x="3228602" y="5300602"/>
              <a:ext cx="209305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16" name="Line 184"/>
            <p:cNvSpPr>
              <a:spLocks noChangeShapeType="1"/>
            </p:cNvSpPr>
            <p:nvPr/>
          </p:nvSpPr>
          <p:spPr bwMode="auto">
            <a:xfrm>
              <a:off x="4223744" y="5302508"/>
              <a:ext cx="0" cy="4320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117" name="Group 208"/>
            <p:cNvGrpSpPr/>
            <p:nvPr/>
          </p:nvGrpSpPr>
          <p:grpSpPr bwMode="auto">
            <a:xfrm>
              <a:off x="2809185" y="5135063"/>
              <a:ext cx="2935516" cy="334889"/>
              <a:chOff x="1989" y="3264"/>
              <a:chExt cx="1683" cy="192"/>
            </a:xfrm>
          </p:grpSpPr>
          <p:grpSp>
            <p:nvGrpSpPr>
              <p:cNvPr id="118" name="Group 209"/>
              <p:cNvGrpSpPr>
                <a:grpSpLocks noChangeAspect="1"/>
              </p:cNvGrpSpPr>
              <p:nvPr/>
            </p:nvGrpSpPr>
            <p:grpSpPr bwMode="auto">
              <a:xfrm>
                <a:off x="1989" y="3264"/>
                <a:ext cx="243" cy="192"/>
                <a:chOff x="3357" y="2544"/>
                <a:chExt cx="243" cy="192"/>
              </a:xfrm>
            </p:grpSpPr>
            <p:sp>
              <p:nvSpPr>
                <p:cNvPr id="125" name="Line 210"/>
                <p:cNvSpPr>
                  <a:spLocks noChangeAspect="1" noChangeShapeType="1"/>
                </p:cNvSpPr>
                <p:nvPr/>
              </p:nvSpPr>
              <p:spPr bwMode="auto">
                <a:xfrm>
                  <a:off x="3453" y="2544"/>
                  <a:ext cx="0" cy="192"/>
                </a:xfrm>
                <a:prstGeom prst="line">
                  <a:avLst/>
                </a:prstGeom>
                <a:noFill/>
                <a:ln w="444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26" name="Line 211"/>
                <p:cNvSpPr>
                  <a:spLocks noChangeAspect="1" noChangeShapeType="1"/>
                </p:cNvSpPr>
                <p:nvPr/>
              </p:nvSpPr>
              <p:spPr bwMode="auto">
                <a:xfrm>
                  <a:off x="3501" y="2592"/>
                  <a:ext cx="0" cy="96"/>
                </a:xfrm>
                <a:prstGeom prst="line">
                  <a:avLst/>
                </a:prstGeom>
                <a:noFill/>
                <a:ln w="444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27" name="Line 212"/>
                <p:cNvSpPr>
                  <a:spLocks noChangeAspect="1" noChangeShapeType="1"/>
                </p:cNvSpPr>
                <p:nvPr/>
              </p:nvSpPr>
              <p:spPr bwMode="auto">
                <a:xfrm>
                  <a:off x="3357" y="2592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28" name="Line 213"/>
                <p:cNvSpPr>
                  <a:spLocks noChangeAspect="1" noChangeShapeType="1"/>
                </p:cNvSpPr>
                <p:nvPr/>
              </p:nvSpPr>
              <p:spPr bwMode="auto">
                <a:xfrm>
                  <a:off x="3357" y="268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29" name="Line 214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63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119" name="Group 215"/>
              <p:cNvGrpSpPr>
                <a:grpSpLocks noChangeAspect="1"/>
              </p:cNvGrpSpPr>
              <p:nvPr/>
            </p:nvGrpSpPr>
            <p:grpSpPr bwMode="auto">
              <a:xfrm>
                <a:off x="3429" y="3264"/>
                <a:ext cx="243" cy="192"/>
                <a:chOff x="4029" y="2544"/>
                <a:chExt cx="243" cy="192"/>
              </a:xfrm>
            </p:grpSpPr>
            <p:sp>
              <p:nvSpPr>
                <p:cNvPr id="120" name="Line 216"/>
                <p:cNvSpPr>
                  <a:spLocks noChangeAspect="1" noChangeShapeType="1"/>
                </p:cNvSpPr>
                <p:nvPr/>
              </p:nvSpPr>
              <p:spPr bwMode="auto">
                <a:xfrm>
                  <a:off x="4173" y="2544"/>
                  <a:ext cx="0" cy="192"/>
                </a:xfrm>
                <a:prstGeom prst="line">
                  <a:avLst/>
                </a:prstGeom>
                <a:noFill/>
                <a:ln w="444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21" name="Line 217"/>
                <p:cNvSpPr>
                  <a:spLocks noChangeAspect="1" noChangeShapeType="1"/>
                </p:cNvSpPr>
                <p:nvPr/>
              </p:nvSpPr>
              <p:spPr bwMode="auto">
                <a:xfrm>
                  <a:off x="4125" y="2592"/>
                  <a:ext cx="0" cy="96"/>
                </a:xfrm>
                <a:prstGeom prst="line">
                  <a:avLst/>
                </a:prstGeom>
                <a:noFill/>
                <a:ln w="444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22" name="Line 218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592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23" name="Line 219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688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24" name="Line 220"/>
                <p:cNvSpPr>
                  <a:spLocks noChangeAspect="1" noChangeShapeType="1"/>
                </p:cNvSpPr>
                <p:nvPr/>
              </p:nvSpPr>
              <p:spPr bwMode="auto">
                <a:xfrm>
                  <a:off x="4029" y="2640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</p:grpSp>
      <p:grpSp>
        <p:nvGrpSpPr>
          <p:cNvPr id="130" name="Group 136"/>
          <p:cNvGrpSpPr/>
          <p:nvPr/>
        </p:nvGrpSpPr>
        <p:grpSpPr bwMode="auto">
          <a:xfrm>
            <a:off x="5112532" y="4498732"/>
            <a:ext cx="251167" cy="334889"/>
            <a:chOff x="5040" y="2688"/>
            <a:chExt cx="144" cy="192"/>
          </a:xfrm>
        </p:grpSpPr>
        <p:sp>
          <p:nvSpPr>
            <p:cNvPr id="131" name="Rectangle 137"/>
            <p:cNvSpPr>
              <a:spLocks noChangeArrowheads="1"/>
            </p:cNvSpPr>
            <p:nvPr/>
          </p:nvSpPr>
          <p:spPr bwMode="auto">
            <a:xfrm>
              <a:off x="5040" y="2688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b="1" dirty="0">
                  <a:solidFill>
                    <a:schemeClr val="folHlink"/>
                  </a:solidFill>
                  <a:latin typeface="+mn-ea"/>
                </a:rPr>
                <a:t>D</a:t>
              </a:r>
            </a:p>
          </p:txBody>
        </p:sp>
        <p:sp>
          <p:nvSpPr>
            <p:cNvPr id="132" name="Line 138"/>
            <p:cNvSpPr>
              <a:spLocks noChangeShapeType="1"/>
            </p:cNvSpPr>
            <p:nvPr/>
          </p:nvSpPr>
          <p:spPr bwMode="auto">
            <a:xfrm>
              <a:off x="5040" y="2688"/>
              <a:ext cx="96" cy="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33" name="Group 38"/>
          <p:cNvGrpSpPr/>
          <p:nvPr/>
        </p:nvGrpSpPr>
        <p:grpSpPr bwMode="auto">
          <a:xfrm>
            <a:off x="2503185" y="2236490"/>
            <a:ext cx="2764582" cy="420357"/>
            <a:chOff x="2040" y="1727"/>
            <a:chExt cx="1585" cy="241"/>
          </a:xfrm>
        </p:grpSpPr>
        <p:grpSp>
          <p:nvGrpSpPr>
            <p:cNvPr id="134" name="Group 39"/>
            <p:cNvGrpSpPr>
              <a:grpSpLocks noChangeAspect="1"/>
            </p:cNvGrpSpPr>
            <p:nvPr/>
          </p:nvGrpSpPr>
          <p:grpSpPr bwMode="auto">
            <a:xfrm rot="16200000" flipV="1">
              <a:off x="2016" y="1752"/>
              <a:ext cx="240" cy="192"/>
              <a:chOff x="3360" y="2544"/>
              <a:chExt cx="240" cy="192"/>
            </a:xfrm>
          </p:grpSpPr>
          <p:sp>
            <p:nvSpPr>
              <p:cNvPr id="141" name="Line 40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42" name="Line 41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43" name="Line 42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44" name="Line 43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45" name="Line 44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135" name="Group 45"/>
            <p:cNvGrpSpPr>
              <a:grpSpLocks noChangeAspect="1"/>
            </p:cNvGrpSpPr>
            <p:nvPr/>
          </p:nvGrpSpPr>
          <p:grpSpPr bwMode="auto">
            <a:xfrm rot="16200000" flipV="1">
              <a:off x="3408" y="1752"/>
              <a:ext cx="241" cy="192"/>
              <a:chOff x="3360" y="2544"/>
              <a:chExt cx="241" cy="192"/>
            </a:xfrm>
          </p:grpSpPr>
          <p:sp>
            <p:nvSpPr>
              <p:cNvPr id="136" name="Line 46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37" name="Line 47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38" name="Line 48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39" name="Line 49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40" name="Line 50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7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146" name="组合 145"/>
          <p:cNvGrpSpPr/>
          <p:nvPr/>
        </p:nvGrpSpPr>
        <p:grpSpPr>
          <a:xfrm>
            <a:off x="2754352" y="2656840"/>
            <a:ext cx="1928491" cy="1004668"/>
            <a:chOff x="3135353" y="2874559"/>
            <a:chExt cx="1928491" cy="1004668"/>
          </a:xfrm>
        </p:grpSpPr>
        <p:grpSp>
          <p:nvGrpSpPr>
            <p:cNvPr id="147" name="组合 146"/>
            <p:cNvGrpSpPr/>
            <p:nvPr/>
          </p:nvGrpSpPr>
          <p:grpSpPr>
            <a:xfrm>
              <a:off x="3135353" y="2874559"/>
              <a:ext cx="1928491" cy="1004668"/>
              <a:chOff x="3135353" y="2874559"/>
              <a:chExt cx="1928491" cy="1004668"/>
            </a:xfrm>
          </p:grpSpPr>
          <p:grpSp>
            <p:nvGrpSpPr>
              <p:cNvPr id="149" name="Group 193"/>
              <p:cNvGrpSpPr/>
              <p:nvPr/>
            </p:nvGrpSpPr>
            <p:grpSpPr bwMode="auto">
              <a:xfrm>
                <a:off x="4558634" y="3795505"/>
                <a:ext cx="167445" cy="83722"/>
                <a:chOff x="3888" y="2832"/>
                <a:chExt cx="96" cy="48"/>
              </a:xfrm>
            </p:grpSpPr>
            <p:sp>
              <p:nvSpPr>
                <p:cNvPr id="164" name="Line 194"/>
                <p:cNvSpPr>
                  <a:spLocks noChangeShapeType="1"/>
                </p:cNvSpPr>
                <p:nvPr/>
              </p:nvSpPr>
              <p:spPr bwMode="auto">
                <a:xfrm>
                  <a:off x="3888" y="2832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65" name="Line 195"/>
                <p:cNvSpPr>
                  <a:spLocks noChangeShapeType="1"/>
                </p:cNvSpPr>
                <p:nvPr/>
              </p:nvSpPr>
              <p:spPr bwMode="auto">
                <a:xfrm>
                  <a:off x="3888" y="2880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150" name="组合 149"/>
              <p:cNvGrpSpPr/>
              <p:nvPr/>
            </p:nvGrpSpPr>
            <p:grpSpPr>
              <a:xfrm>
                <a:off x="3135353" y="2874559"/>
                <a:ext cx="1507003" cy="669779"/>
                <a:chOff x="3135353" y="2874559"/>
                <a:chExt cx="1507003" cy="669779"/>
              </a:xfrm>
            </p:grpSpPr>
            <p:sp>
              <p:nvSpPr>
                <p:cNvPr id="157" name="Line 172"/>
                <p:cNvSpPr>
                  <a:spLocks noChangeAspect="1" noChangeShapeType="1"/>
                </p:cNvSpPr>
                <p:nvPr/>
              </p:nvSpPr>
              <p:spPr bwMode="auto">
                <a:xfrm>
                  <a:off x="3470243" y="2874559"/>
                  <a:ext cx="0" cy="586057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grpSp>
              <p:nvGrpSpPr>
                <p:cNvPr id="158" name="组合 157"/>
                <p:cNvGrpSpPr/>
                <p:nvPr/>
              </p:nvGrpSpPr>
              <p:grpSpPr>
                <a:xfrm>
                  <a:off x="3135353" y="2874559"/>
                  <a:ext cx="1507003" cy="669779"/>
                  <a:chOff x="3135353" y="2874559"/>
                  <a:chExt cx="1507003" cy="669779"/>
                </a:xfrm>
              </p:grpSpPr>
              <p:sp>
                <p:nvSpPr>
                  <p:cNvPr id="159" name="Line 174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135353" y="2874559"/>
                    <a:ext cx="334889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tailEnd type="oval" w="med" len="med"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grpSp>
                <p:nvGrpSpPr>
                  <p:cNvPr id="160" name="Group 197"/>
                  <p:cNvGrpSpPr/>
                  <p:nvPr/>
                </p:nvGrpSpPr>
                <p:grpSpPr bwMode="auto">
                  <a:xfrm>
                    <a:off x="3470243" y="2874559"/>
                    <a:ext cx="1172113" cy="669779"/>
                    <a:chOff x="2472" y="2064"/>
                    <a:chExt cx="672" cy="384"/>
                  </a:xfrm>
                </p:grpSpPr>
                <p:sp>
                  <p:nvSpPr>
                    <p:cNvPr id="161" name="Line 198"/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2472" y="2064"/>
                      <a:ext cx="288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+mn-ea"/>
                      </a:endParaRPr>
                    </a:p>
                  </p:txBody>
                </p:sp>
                <p:sp>
                  <p:nvSpPr>
                    <p:cNvPr id="162" name="Line 199"/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048" y="2448"/>
                      <a:ext cx="96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+mn-ea"/>
                      </a:endParaRPr>
                    </a:p>
                  </p:txBody>
                </p:sp>
                <p:sp>
                  <p:nvSpPr>
                    <p:cNvPr id="163" name="Line 20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60" y="2064"/>
                      <a:ext cx="288" cy="384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+mn-ea"/>
                      </a:endParaRPr>
                    </a:p>
                  </p:txBody>
                </p:sp>
              </p:grpSp>
            </p:grpSp>
          </p:grpSp>
          <p:grpSp>
            <p:nvGrpSpPr>
              <p:cNvPr id="151" name="Group 25"/>
              <p:cNvGrpSpPr>
                <a:grpSpLocks noChangeAspect="1"/>
              </p:cNvGrpSpPr>
              <p:nvPr/>
            </p:nvGrpSpPr>
            <p:grpSpPr bwMode="auto">
              <a:xfrm>
                <a:off x="4645232" y="3364090"/>
                <a:ext cx="418612" cy="334889"/>
                <a:chOff x="4032" y="2544"/>
                <a:chExt cx="240" cy="192"/>
              </a:xfrm>
            </p:grpSpPr>
            <p:sp>
              <p:nvSpPr>
                <p:cNvPr id="152" name="Line 26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54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53" name="Line 27"/>
                <p:cNvSpPr>
                  <a:spLocks noChangeAspect="1" noChangeShapeType="1"/>
                </p:cNvSpPr>
                <p:nvPr/>
              </p:nvSpPr>
              <p:spPr bwMode="auto">
                <a:xfrm>
                  <a:off x="4128" y="259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54" name="Line 28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59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55" name="Line 29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68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56" name="Line 30"/>
                <p:cNvSpPr>
                  <a:spLocks noChangeAspect="1" noChangeShapeType="1"/>
                </p:cNvSpPr>
                <p:nvPr/>
              </p:nvSpPr>
              <p:spPr bwMode="auto">
                <a:xfrm>
                  <a:off x="4032" y="264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sp>
          <p:nvSpPr>
            <p:cNvPr id="148" name="Line 196"/>
            <p:cNvSpPr>
              <a:spLocks noChangeAspect="1" noChangeShapeType="1"/>
            </p:cNvSpPr>
            <p:nvPr/>
          </p:nvSpPr>
          <p:spPr bwMode="auto">
            <a:xfrm>
              <a:off x="4642356" y="3544338"/>
              <a:ext cx="0" cy="25116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3087947" y="2656840"/>
            <a:ext cx="1926909" cy="1004668"/>
            <a:chOff x="3468948" y="2874559"/>
            <a:chExt cx="1926909" cy="1004668"/>
          </a:xfrm>
        </p:grpSpPr>
        <p:sp>
          <p:nvSpPr>
            <p:cNvPr id="167" name="Line 188"/>
            <p:cNvSpPr>
              <a:spLocks noChangeAspect="1" noChangeShapeType="1"/>
            </p:cNvSpPr>
            <p:nvPr/>
          </p:nvSpPr>
          <p:spPr bwMode="auto">
            <a:xfrm>
              <a:off x="3888855" y="3544338"/>
              <a:ext cx="0" cy="25116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168" name="组合 167"/>
            <p:cNvGrpSpPr/>
            <p:nvPr/>
          </p:nvGrpSpPr>
          <p:grpSpPr>
            <a:xfrm>
              <a:off x="3468948" y="2874559"/>
              <a:ext cx="1926909" cy="1004668"/>
              <a:chOff x="3468948" y="2874559"/>
              <a:chExt cx="1926909" cy="1004668"/>
            </a:xfrm>
          </p:grpSpPr>
          <p:grpSp>
            <p:nvGrpSpPr>
              <p:cNvPr id="169" name="Group 185"/>
              <p:cNvGrpSpPr/>
              <p:nvPr/>
            </p:nvGrpSpPr>
            <p:grpSpPr bwMode="auto">
              <a:xfrm>
                <a:off x="3805132" y="3795505"/>
                <a:ext cx="167445" cy="83722"/>
                <a:chOff x="3888" y="2832"/>
                <a:chExt cx="96" cy="48"/>
              </a:xfrm>
            </p:grpSpPr>
            <p:sp>
              <p:nvSpPr>
                <p:cNvPr id="183" name="Line 186"/>
                <p:cNvSpPr>
                  <a:spLocks noChangeShapeType="1"/>
                </p:cNvSpPr>
                <p:nvPr/>
              </p:nvSpPr>
              <p:spPr bwMode="auto">
                <a:xfrm>
                  <a:off x="3888" y="2832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84" name="Line 187"/>
                <p:cNvSpPr>
                  <a:spLocks noChangeShapeType="1"/>
                </p:cNvSpPr>
                <p:nvPr/>
              </p:nvSpPr>
              <p:spPr bwMode="auto">
                <a:xfrm>
                  <a:off x="3888" y="2880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170" name="组合 169"/>
              <p:cNvGrpSpPr/>
              <p:nvPr/>
            </p:nvGrpSpPr>
            <p:grpSpPr>
              <a:xfrm>
                <a:off x="3888855" y="2874559"/>
                <a:ext cx="1507002" cy="669779"/>
                <a:chOff x="3888855" y="2874559"/>
                <a:chExt cx="1507002" cy="669779"/>
              </a:xfrm>
            </p:grpSpPr>
            <p:sp>
              <p:nvSpPr>
                <p:cNvPr id="177" name="Line 173"/>
                <p:cNvSpPr>
                  <a:spLocks noChangeAspect="1" noChangeShapeType="1"/>
                </p:cNvSpPr>
                <p:nvPr/>
              </p:nvSpPr>
              <p:spPr bwMode="auto">
                <a:xfrm>
                  <a:off x="5060968" y="2874559"/>
                  <a:ext cx="0" cy="586057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grpSp>
              <p:nvGrpSpPr>
                <p:cNvPr id="178" name="Group 189"/>
                <p:cNvGrpSpPr/>
                <p:nvPr/>
              </p:nvGrpSpPr>
              <p:grpSpPr bwMode="auto">
                <a:xfrm>
                  <a:off x="3888855" y="2874559"/>
                  <a:ext cx="1172113" cy="669779"/>
                  <a:chOff x="2712" y="2064"/>
                  <a:chExt cx="672" cy="384"/>
                </a:xfrm>
              </p:grpSpPr>
              <p:sp>
                <p:nvSpPr>
                  <p:cNvPr id="180" name="Line 190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144" y="2064"/>
                    <a:ext cx="240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8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181" name="Line 19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08" y="2064"/>
                    <a:ext cx="336" cy="384"/>
                  </a:xfrm>
                  <a:prstGeom prst="line">
                    <a:avLst/>
                  </a:prstGeom>
                  <a:noFill/>
                  <a:ln w="28575">
                    <a:solidFill>
                      <a:srgbClr val="008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182" name="Line 192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712" y="2448"/>
                    <a:ext cx="96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8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</p:grpSp>
            <p:sp>
              <p:nvSpPr>
                <p:cNvPr id="179" name="Line 201"/>
                <p:cNvSpPr>
                  <a:spLocks noChangeAspect="1" noChangeShapeType="1"/>
                </p:cNvSpPr>
                <p:nvPr/>
              </p:nvSpPr>
              <p:spPr bwMode="auto">
                <a:xfrm>
                  <a:off x="5060968" y="2874559"/>
                  <a:ext cx="334889" cy="0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  <a:headEnd type="oval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171" name="Group 18"/>
              <p:cNvGrpSpPr>
                <a:grpSpLocks noChangeAspect="1"/>
              </p:cNvGrpSpPr>
              <p:nvPr/>
            </p:nvGrpSpPr>
            <p:grpSpPr bwMode="auto">
              <a:xfrm>
                <a:off x="3468948" y="3378638"/>
                <a:ext cx="418612" cy="334889"/>
                <a:chOff x="3360" y="2544"/>
                <a:chExt cx="240" cy="192"/>
              </a:xfrm>
            </p:grpSpPr>
            <p:sp>
              <p:nvSpPr>
                <p:cNvPr id="172" name="Line 19"/>
                <p:cNvSpPr>
                  <a:spLocks noChangeAspect="1" noChangeShapeType="1"/>
                </p:cNvSpPr>
                <p:nvPr/>
              </p:nvSpPr>
              <p:spPr bwMode="auto">
                <a:xfrm>
                  <a:off x="3456" y="254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rgbClr val="339933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73" name="Line 20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59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339933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74" name="Line 21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59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339933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75" name="Line 22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68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339933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76" name="Line 23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64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339933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</p:grpSp>
      <p:sp>
        <p:nvSpPr>
          <p:cNvPr id="186" name="Line 58"/>
          <p:cNvSpPr>
            <a:spLocks noChangeShapeType="1"/>
          </p:cNvSpPr>
          <p:nvPr/>
        </p:nvSpPr>
        <p:spPr bwMode="auto">
          <a:xfrm>
            <a:off x="2670628" y="2168460"/>
            <a:ext cx="0" cy="8372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7" name="Line 59"/>
          <p:cNvSpPr>
            <a:spLocks noChangeShapeType="1"/>
          </p:cNvSpPr>
          <p:nvPr/>
        </p:nvSpPr>
        <p:spPr bwMode="auto">
          <a:xfrm>
            <a:off x="5098577" y="2168460"/>
            <a:ext cx="0" cy="8372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88" name="组合 187"/>
          <p:cNvGrpSpPr/>
          <p:nvPr/>
        </p:nvGrpSpPr>
        <p:grpSpPr>
          <a:xfrm>
            <a:off x="1791542" y="2169420"/>
            <a:ext cx="4186120" cy="83727"/>
            <a:chOff x="2172545" y="2372221"/>
            <a:chExt cx="4186120" cy="83727"/>
          </a:xfrm>
        </p:grpSpPr>
        <p:sp>
          <p:nvSpPr>
            <p:cNvPr id="189" name="Line 58"/>
            <p:cNvSpPr>
              <a:spLocks noChangeShapeType="1"/>
            </p:cNvSpPr>
            <p:nvPr/>
          </p:nvSpPr>
          <p:spPr bwMode="auto">
            <a:xfrm>
              <a:off x="3051631" y="2372225"/>
              <a:ext cx="0" cy="8372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90" name="Line 59"/>
            <p:cNvSpPr>
              <a:spLocks noChangeShapeType="1"/>
            </p:cNvSpPr>
            <p:nvPr/>
          </p:nvSpPr>
          <p:spPr bwMode="auto">
            <a:xfrm>
              <a:off x="5479580" y="2372225"/>
              <a:ext cx="0" cy="8372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91" name="Line 105"/>
            <p:cNvSpPr>
              <a:spLocks noChangeShapeType="1"/>
            </p:cNvSpPr>
            <p:nvPr/>
          </p:nvSpPr>
          <p:spPr bwMode="auto">
            <a:xfrm>
              <a:off x="2172546" y="2372225"/>
              <a:ext cx="418611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92" name="Line 205"/>
            <p:cNvSpPr>
              <a:spLocks noChangeShapeType="1"/>
            </p:cNvSpPr>
            <p:nvPr/>
          </p:nvSpPr>
          <p:spPr bwMode="auto">
            <a:xfrm>
              <a:off x="2172545" y="2372221"/>
              <a:ext cx="4186119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93" name="Line 58"/>
            <p:cNvSpPr>
              <a:spLocks noChangeShapeType="1"/>
            </p:cNvSpPr>
            <p:nvPr/>
          </p:nvSpPr>
          <p:spPr bwMode="auto">
            <a:xfrm>
              <a:off x="3051625" y="2372226"/>
              <a:ext cx="0" cy="8372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94" name="Line 59"/>
            <p:cNvSpPr>
              <a:spLocks noChangeShapeType="1"/>
            </p:cNvSpPr>
            <p:nvPr/>
          </p:nvSpPr>
          <p:spPr bwMode="auto">
            <a:xfrm>
              <a:off x="5479574" y="2372221"/>
              <a:ext cx="0" cy="8372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97" name="组合 196"/>
          <p:cNvGrpSpPr/>
          <p:nvPr/>
        </p:nvGrpSpPr>
        <p:grpSpPr>
          <a:xfrm>
            <a:off x="1889221" y="3033591"/>
            <a:ext cx="2259992" cy="2595393"/>
            <a:chOff x="1889221" y="3033591"/>
            <a:chExt cx="2259992" cy="2595393"/>
          </a:xfrm>
        </p:grpSpPr>
        <p:grpSp>
          <p:nvGrpSpPr>
            <p:cNvPr id="2" name="组合 1"/>
            <p:cNvGrpSpPr/>
            <p:nvPr/>
          </p:nvGrpSpPr>
          <p:grpSpPr>
            <a:xfrm>
              <a:off x="1889221" y="3033591"/>
              <a:ext cx="1783202" cy="2595393"/>
              <a:chOff x="1889221" y="3033591"/>
              <a:chExt cx="1783202" cy="2595393"/>
            </a:xfrm>
          </p:grpSpPr>
          <p:sp>
            <p:nvSpPr>
              <p:cNvPr id="112" name="Line 128"/>
              <p:cNvSpPr>
                <a:spLocks noChangeShapeType="1"/>
              </p:cNvSpPr>
              <p:nvPr/>
            </p:nvSpPr>
            <p:spPr bwMode="auto">
              <a:xfrm flipH="1">
                <a:off x="1889221" y="3049767"/>
                <a:ext cx="1783202" cy="11732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3" name="Line 129"/>
              <p:cNvSpPr>
                <a:spLocks noChangeShapeType="1"/>
              </p:cNvSpPr>
              <p:nvPr/>
            </p:nvSpPr>
            <p:spPr bwMode="auto">
              <a:xfrm>
                <a:off x="1889221" y="3033591"/>
                <a:ext cx="0" cy="2595393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ysDot"/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3" name="任意多边形 2"/>
            <p:cNvSpPr/>
            <p:nvPr/>
          </p:nvSpPr>
          <p:spPr>
            <a:xfrm>
              <a:off x="3657600" y="3056924"/>
              <a:ext cx="491613" cy="492521"/>
            </a:xfrm>
            <a:custGeom>
              <a:avLst/>
              <a:gdLst>
                <a:gd name="connsiteX0" fmla="*/ 491613 w 491613"/>
                <a:gd name="connsiteY0" fmla="*/ 492521 h 492521"/>
                <a:gd name="connsiteX1" fmla="*/ 481781 w 491613"/>
                <a:gd name="connsiteY1" fmla="*/ 345037 h 492521"/>
                <a:gd name="connsiteX2" fmla="*/ 452284 w 491613"/>
                <a:gd name="connsiteY2" fmla="*/ 335205 h 492521"/>
                <a:gd name="connsiteX3" fmla="*/ 393290 w 491613"/>
                <a:gd name="connsiteY3" fmla="*/ 295876 h 492521"/>
                <a:gd name="connsiteX4" fmla="*/ 373626 w 491613"/>
                <a:gd name="connsiteY4" fmla="*/ 266379 h 492521"/>
                <a:gd name="connsiteX5" fmla="*/ 334297 w 491613"/>
                <a:gd name="connsiteY5" fmla="*/ 236882 h 492521"/>
                <a:gd name="connsiteX6" fmla="*/ 324465 w 491613"/>
                <a:gd name="connsiteY6" fmla="*/ 207386 h 492521"/>
                <a:gd name="connsiteX7" fmla="*/ 304800 w 491613"/>
                <a:gd name="connsiteY7" fmla="*/ 168057 h 492521"/>
                <a:gd name="connsiteX8" fmla="*/ 245806 w 491613"/>
                <a:gd name="connsiteY8" fmla="*/ 109063 h 492521"/>
                <a:gd name="connsiteX9" fmla="*/ 206477 w 491613"/>
                <a:gd name="connsiteY9" fmla="*/ 50070 h 492521"/>
                <a:gd name="connsiteX10" fmla="*/ 157316 w 491613"/>
                <a:gd name="connsiteY10" fmla="*/ 10741 h 492521"/>
                <a:gd name="connsiteX11" fmla="*/ 98323 w 491613"/>
                <a:gd name="connsiteY11" fmla="*/ 908 h 492521"/>
                <a:gd name="connsiteX12" fmla="*/ 0 w 491613"/>
                <a:gd name="connsiteY12" fmla="*/ 908 h 492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613" h="492521">
                  <a:moveTo>
                    <a:pt x="491613" y="492521"/>
                  </a:moveTo>
                  <a:cubicBezTo>
                    <a:pt x="488336" y="443360"/>
                    <a:pt x="493731" y="392836"/>
                    <a:pt x="481781" y="345037"/>
                  </a:cubicBezTo>
                  <a:cubicBezTo>
                    <a:pt x="479267" y="334982"/>
                    <a:pt x="460908" y="340954"/>
                    <a:pt x="452284" y="335205"/>
                  </a:cubicBezTo>
                  <a:cubicBezTo>
                    <a:pt x="378633" y="286105"/>
                    <a:pt x="463427" y="319254"/>
                    <a:pt x="393290" y="295876"/>
                  </a:cubicBezTo>
                  <a:cubicBezTo>
                    <a:pt x="386735" y="286044"/>
                    <a:pt x="381982" y="274735"/>
                    <a:pt x="373626" y="266379"/>
                  </a:cubicBezTo>
                  <a:cubicBezTo>
                    <a:pt x="362039" y="254791"/>
                    <a:pt x="344788" y="249471"/>
                    <a:pt x="334297" y="236882"/>
                  </a:cubicBezTo>
                  <a:cubicBezTo>
                    <a:pt x="327662" y="228920"/>
                    <a:pt x="328548" y="216912"/>
                    <a:pt x="324465" y="207386"/>
                  </a:cubicBezTo>
                  <a:cubicBezTo>
                    <a:pt x="318691" y="193914"/>
                    <a:pt x="312072" y="180783"/>
                    <a:pt x="304800" y="168057"/>
                  </a:cubicBezTo>
                  <a:cubicBezTo>
                    <a:pt x="283234" y="130317"/>
                    <a:pt x="284620" y="138174"/>
                    <a:pt x="245806" y="109063"/>
                  </a:cubicBezTo>
                  <a:lnTo>
                    <a:pt x="206477" y="50070"/>
                  </a:lnTo>
                  <a:cubicBezTo>
                    <a:pt x="185099" y="18002"/>
                    <a:pt x="194485" y="19001"/>
                    <a:pt x="157316" y="10741"/>
                  </a:cubicBezTo>
                  <a:cubicBezTo>
                    <a:pt x="137855" y="6416"/>
                    <a:pt x="118220" y="2152"/>
                    <a:pt x="98323" y="908"/>
                  </a:cubicBezTo>
                  <a:cubicBezTo>
                    <a:pt x="65613" y="-1137"/>
                    <a:pt x="32774" y="908"/>
                    <a:pt x="0" y="90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98" name="文本框 197"/>
          <p:cNvSpPr txBox="1"/>
          <p:nvPr/>
        </p:nvSpPr>
        <p:spPr>
          <a:xfrm>
            <a:off x="7562642" y="5083579"/>
            <a:ext cx="2519991" cy="461665"/>
          </a:xfrm>
          <a:prstGeom prst="rect">
            <a:avLst/>
          </a:prstGeom>
          <a:noFill/>
          <a:ln>
            <a:solidFill>
              <a:srgbClr val="240CD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</a:rPr>
              <a:t>   </a:t>
            </a:r>
            <a:r>
              <a:rPr lang="zh-CN" altLang="en-US" sz="2200" dirty="0">
                <a:solidFill>
                  <a:srgbClr val="0000FF"/>
                </a:solidFill>
                <a:latin typeface="+mn-ea"/>
              </a:rPr>
              <a:t>会有什么问题吗？</a:t>
            </a:r>
            <a:endParaRPr lang="zh-CN" altLang="en-US" sz="2200" dirty="0">
              <a:solidFill>
                <a:srgbClr val="0000FF"/>
              </a:solidFill>
            </a:endParaRPr>
          </a:p>
        </p:txBody>
      </p:sp>
      <p:sp>
        <p:nvSpPr>
          <p:cNvPr id="199" name="下箭头 198"/>
          <p:cNvSpPr/>
          <p:nvPr/>
        </p:nvSpPr>
        <p:spPr>
          <a:xfrm>
            <a:off x="8685645" y="3925383"/>
            <a:ext cx="180000" cy="28800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矩形 199"/>
          <p:cNvSpPr/>
          <p:nvPr/>
        </p:nvSpPr>
        <p:spPr>
          <a:xfrm>
            <a:off x="761790" y="889444"/>
            <a:ext cx="6865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4.DRAM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存储单元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(SRAM Cell—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1 bit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)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201" name="文本框 200"/>
          <p:cNvSpPr txBox="1"/>
          <p:nvPr/>
        </p:nvSpPr>
        <p:spPr>
          <a:xfrm>
            <a:off x="1106579" y="1990913"/>
            <a:ext cx="553998" cy="13318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/>
              <a:t>  </a:t>
            </a:r>
            <a:r>
              <a:rPr lang="zh-CN" altLang="en-US" sz="2200">
                <a:solidFill>
                  <a:srgbClr val="3333CC"/>
                </a:solidFill>
              </a:rPr>
              <a:t>读操作</a:t>
            </a:r>
            <a:endParaRPr lang="zh-CN" altLang="en-US" sz="2200" dirty="0">
              <a:solidFill>
                <a:srgbClr val="3333CC"/>
              </a:solidFill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8020792" y="5914545"/>
            <a:ext cx="1716179" cy="430887"/>
          </a:xfrm>
          <a:prstGeom prst="rect">
            <a:avLst/>
          </a:prstGeom>
          <a:noFill/>
          <a:ln>
            <a:solidFill>
              <a:srgbClr val="240CD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rgbClr val="FF0000"/>
                </a:solidFill>
                <a:latin typeface="+mn-ea"/>
              </a:rPr>
              <a:t>内容破坏</a:t>
            </a:r>
            <a:endParaRPr lang="zh-CN" altLang="en-US" sz="2200" dirty="0">
              <a:solidFill>
                <a:srgbClr val="FF0000"/>
              </a:solidFill>
            </a:endParaRPr>
          </a:p>
        </p:txBody>
      </p:sp>
      <p:sp>
        <p:nvSpPr>
          <p:cNvPr id="203" name="下箭头 202"/>
          <p:cNvSpPr/>
          <p:nvPr/>
        </p:nvSpPr>
        <p:spPr>
          <a:xfrm>
            <a:off x="8754979" y="5586517"/>
            <a:ext cx="180000" cy="28800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6618605" y="4262755"/>
            <a:ext cx="4353560" cy="460375"/>
          </a:xfrm>
          <a:prstGeom prst="rect">
            <a:avLst/>
          </a:prstGeom>
          <a:noFill/>
          <a:ln>
            <a:solidFill>
              <a:srgbClr val="240CD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</a:rPr>
              <a:t>   电容放电读出存储的信息</a:t>
            </a:r>
            <a:endParaRPr lang="zh-CN" altLang="en-US" sz="2200" dirty="0">
              <a:solidFill>
                <a:srgbClr val="0000FF"/>
              </a:solidFill>
            </a:endParaRPr>
          </a:p>
        </p:txBody>
      </p:sp>
      <p:sp>
        <p:nvSpPr>
          <p:cNvPr id="195" name="下箭头 194"/>
          <p:cNvSpPr/>
          <p:nvPr/>
        </p:nvSpPr>
        <p:spPr>
          <a:xfrm>
            <a:off x="8710410" y="4740723"/>
            <a:ext cx="180000" cy="28800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" name="图片 2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5" y="1485265"/>
            <a:ext cx="4210050" cy="2343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8" grpId="1" animBg="1"/>
      <p:bldP spid="199" grpId="0" bldLvl="0" animBg="1"/>
      <p:bldP spid="202" grpId="0" animBg="1"/>
      <p:bldP spid="202" grpId="1" animBg="1"/>
      <p:bldP spid="203" grpId="0" animBg="1"/>
      <p:bldP spid="203" grpId="1" animBg="1"/>
      <p:bldP spid="92" grpId="0" animBg="1"/>
      <p:bldP spid="92" grpId="1" animBg="1"/>
      <p:bldP spid="195" grpId="0" animBg="1"/>
      <p:bldP spid="19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5" y="183038"/>
            <a:ext cx="4052386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7.2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半导体存储器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1286" y="859948"/>
            <a:ext cx="6865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4.DRAM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存储单元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(SRAM Cell—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1 bit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)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grpSp>
        <p:nvGrpSpPr>
          <p:cNvPr id="6" name="Group 5"/>
          <p:cNvGrpSpPr/>
          <p:nvPr/>
        </p:nvGrpSpPr>
        <p:grpSpPr bwMode="auto">
          <a:xfrm>
            <a:off x="1421708" y="4135567"/>
            <a:ext cx="1131171" cy="1090902"/>
            <a:chOff x="1536" y="2480"/>
            <a:chExt cx="624" cy="624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1544" y="2480"/>
              <a:ext cx="616" cy="62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algn="ctr">
              <a:noFill/>
              <a:round/>
            </a:ln>
          </p:spPr>
          <p:txBody>
            <a:bodyPr wrap="none" anchor="ctr"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8" name="Line 12"/>
            <p:cNvSpPr>
              <a:spLocks noChangeAspect="1" noChangeShapeType="1"/>
            </p:cNvSpPr>
            <p:nvPr/>
          </p:nvSpPr>
          <p:spPr bwMode="auto">
            <a:xfrm>
              <a:off x="1826" y="2878"/>
              <a:ext cx="0" cy="144"/>
            </a:xfrm>
            <a:prstGeom prst="line">
              <a:avLst/>
            </a:prstGeom>
            <a:noFill/>
            <a:ln w="19050">
              <a:solidFill>
                <a:srgbClr val="00B050"/>
              </a:solidFill>
              <a:round/>
              <a:tailEnd type="oval" w="med" len="med"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grpSp>
          <p:nvGrpSpPr>
            <p:cNvPr id="9" name="Group 7"/>
            <p:cNvGrpSpPr/>
            <p:nvPr/>
          </p:nvGrpSpPr>
          <p:grpSpPr bwMode="auto">
            <a:xfrm>
              <a:off x="1773" y="2830"/>
              <a:ext cx="97" cy="48"/>
              <a:chOff x="3909" y="2832"/>
              <a:chExt cx="97" cy="48"/>
            </a:xfrm>
          </p:grpSpPr>
          <p:sp>
            <p:nvSpPr>
              <p:cNvPr id="13" name="Line 8"/>
              <p:cNvSpPr>
                <a:spLocks noChangeShapeType="1"/>
              </p:cNvSpPr>
              <p:nvPr/>
            </p:nvSpPr>
            <p:spPr bwMode="auto">
              <a:xfrm>
                <a:off x="3910" y="2832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4" name="Line 9"/>
              <p:cNvSpPr>
                <a:spLocks noChangeShapeType="1"/>
              </p:cNvSpPr>
              <p:nvPr/>
            </p:nvSpPr>
            <p:spPr bwMode="auto">
              <a:xfrm>
                <a:off x="3909" y="2880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10" name="Line 10"/>
            <p:cNvSpPr>
              <a:spLocks noChangeAspect="1" noChangeShapeType="1"/>
            </p:cNvSpPr>
            <p:nvPr/>
          </p:nvSpPr>
          <p:spPr bwMode="auto">
            <a:xfrm>
              <a:off x="1825" y="2686"/>
              <a:ext cx="0" cy="1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1" name="Line 11"/>
            <p:cNvSpPr>
              <a:spLocks noChangeAspect="1" noChangeShapeType="1"/>
            </p:cNvSpPr>
            <p:nvPr/>
          </p:nvSpPr>
          <p:spPr bwMode="auto">
            <a:xfrm>
              <a:off x="1820" y="2686"/>
              <a:ext cx="19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1536" y="2688"/>
              <a:ext cx="246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+mn-ea"/>
                </a:rPr>
                <a:t>C</a:t>
              </a:r>
              <a:r>
                <a:rPr kumimoji="0" lang="en-US" altLang="zh-CN" b="1" i="0" u="none" strike="noStrike" kern="0" cap="none" spc="0" normalizeH="0" baseline="-2500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+mn-ea"/>
                </a:rPr>
                <a:t>D1</a:t>
              </a:r>
              <a:endPara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15" name="Group 14"/>
          <p:cNvGrpSpPr/>
          <p:nvPr/>
        </p:nvGrpSpPr>
        <p:grpSpPr bwMode="auto">
          <a:xfrm>
            <a:off x="4995055" y="4194390"/>
            <a:ext cx="1006986" cy="966487"/>
            <a:chOff x="3564" y="2514"/>
            <a:chExt cx="616" cy="624"/>
          </a:xfrm>
        </p:grpSpPr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3564" y="2514"/>
              <a:ext cx="616" cy="62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algn="ctr">
              <a:noFill/>
              <a:round/>
            </a:ln>
          </p:spPr>
          <p:txBody>
            <a:bodyPr wrap="none" anchor="ctr"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7" name="Line 22"/>
            <p:cNvSpPr>
              <a:spLocks noChangeAspect="1" noChangeShapeType="1"/>
            </p:cNvSpPr>
            <p:nvPr/>
          </p:nvSpPr>
          <p:spPr bwMode="auto">
            <a:xfrm>
              <a:off x="3864" y="2880"/>
              <a:ext cx="0" cy="144"/>
            </a:xfrm>
            <a:prstGeom prst="line">
              <a:avLst/>
            </a:prstGeom>
            <a:noFill/>
            <a:ln w="19050">
              <a:solidFill>
                <a:srgbClr val="00B050"/>
              </a:solidFill>
              <a:round/>
              <a:tailEnd type="oval" w="med" len="med"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grpSp>
          <p:nvGrpSpPr>
            <p:cNvPr id="19" name="Group 17"/>
            <p:cNvGrpSpPr/>
            <p:nvPr/>
          </p:nvGrpSpPr>
          <p:grpSpPr bwMode="auto">
            <a:xfrm>
              <a:off x="3816" y="2832"/>
              <a:ext cx="96" cy="48"/>
              <a:chOff x="3888" y="2832"/>
              <a:chExt cx="96" cy="48"/>
            </a:xfrm>
          </p:grpSpPr>
          <p:sp>
            <p:nvSpPr>
              <p:cNvPr id="23" name="Line 18"/>
              <p:cNvSpPr>
                <a:spLocks noChangeShapeType="1"/>
              </p:cNvSpPr>
              <p:nvPr/>
            </p:nvSpPr>
            <p:spPr bwMode="auto">
              <a:xfrm>
                <a:off x="3888" y="2832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24" name="Line 19"/>
              <p:cNvSpPr>
                <a:spLocks noChangeShapeType="1"/>
              </p:cNvSpPr>
              <p:nvPr/>
            </p:nvSpPr>
            <p:spPr bwMode="auto">
              <a:xfrm>
                <a:off x="3888" y="2880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20" name="Line 20"/>
            <p:cNvSpPr>
              <a:spLocks noChangeAspect="1" noChangeShapeType="1"/>
            </p:cNvSpPr>
            <p:nvPr/>
          </p:nvSpPr>
          <p:spPr bwMode="auto">
            <a:xfrm>
              <a:off x="3864" y="2688"/>
              <a:ext cx="0" cy="1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1" name="Line 21"/>
            <p:cNvSpPr>
              <a:spLocks noChangeAspect="1" noChangeShapeType="1"/>
            </p:cNvSpPr>
            <p:nvPr/>
          </p:nvSpPr>
          <p:spPr bwMode="auto">
            <a:xfrm>
              <a:off x="3672" y="2688"/>
              <a:ext cx="19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3936" y="2688"/>
              <a:ext cx="240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+mn-ea"/>
                </a:rPr>
                <a:t>C</a:t>
              </a:r>
              <a:r>
                <a:rPr kumimoji="0" lang="en-US" altLang="zh-CN" b="1" i="0" u="none" strike="noStrike" kern="0" cap="none" spc="0" normalizeH="0" baseline="-2500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+mn-ea"/>
                </a:rPr>
                <a:t>D2</a:t>
              </a:r>
              <a:endPara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27" name="Line 27"/>
          <p:cNvSpPr>
            <a:spLocks noChangeAspect="1" noChangeShapeType="1"/>
          </p:cNvSpPr>
          <p:nvPr/>
        </p:nvSpPr>
        <p:spPr bwMode="auto">
          <a:xfrm>
            <a:off x="2939904" y="3249852"/>
            <a:ext cx="49821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grpSp>
        <p:nvGrpSpPr>
          <p:cNvPr id="28" name="Group 28"/>
          <p:cNvGrpSpPr>
            <a:grpSpLocks noChangeAspect="1"/>
          </p:cNvGrpSpPr>
          <p:nvPr/>
        </p:nvGrpSpPr>
        <p:grpSpPr bwMode="auto">
          <a:xfrm>
            <a:off x="2939904" y="3748067"/>
            <a:ext cx="415179" cy="332143"/>
            <a:chOff x="3360" y="2544"/>
            <a:chExt cx="240" cy="192"/>
          </a:xfrm>
        </p:grpSpPr>
        <p:sp>
          <p:nvSpPr>
            <p:cNvPr id="29" name="Line 29"/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0" name="Line 30"/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1" name="Line 31"/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2" name="Line 32"/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3" name="Line 33"/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34" name="Line 34"/>
          <p:cNvSpPr>
            <a:spLocks noChangeAspect="1" noChangeShapeType="1"/>
          </p:cNvSpPr>
          <p:nvPr/>
        </p:nvSpPr>
        <p:spPr bwMode="auto">
          <a:xfrm>
            <a:off x="2939904" y="3249852"/>
            <a:ext cx="0" cy="58125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grpSp>
        <p:nvGrpSpPr>
          <p:cNvPr id="35" name="Group 35"/>
          <p:cNvGrpSpPr>
            <a:grpSpLocks noChangeAspect="1"/>
          </p:cNvGrpSpPr>
          <p:nvPr/>
        </p:nvGrpSpPr>
        <p:grpSpPr bwMode="auto">
          <a:xfrm>
            <a:off x="4102405" y="3748067"/>
            <a:ext cx="415179" cy="332143"/>
            <a:chOff x="4032" y="2544"/>
            <a:chExt cx="240" cy="192"/>
          </a:xfrm>
        </p:grpSpPr>
        <p:sp>
          <p:nvSpPr>
            <p:cNvPr id="36" name="Line 36"/>
            <p:cNvSpPr>
              <a:spLocks noChangeAspect="1" noChangeShapeType="1"/>
            </p:cNvSpPr>
            <p:nvPr/>
          </p:nvSpPr>
          <p:spPr bwMode="auto">
            <a:xfrm>
              <a:off x="4176" y="2544"/>
              <a:ext cx="0" cy="1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7" name="Line 37"/>
            <p:cNvSpPr>
              <a:spLocks noChangeAspect="1" noChangeShapeType="1"/>
            </p:cNvSpPr>
            <p:nvPr/>
          </p:nvSpPr>
          <p:spPr bwMode="auto">
            <a:xfrm>
              <a:off x="4128" y="2592"/>
              <a:ext cx="0" cy="9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8" name="Line 38"/>
            <p:cNvSpPr>
              <a:spLocks noChangeAspect="1" noChangeShapeType="1"/>
            </p:cNvSpPr>
            <p:nvPr/>
          </p:nvSpPr>
          <p:spPr bwMode="auto">
            <a:xfrm>
              <a:off x="4176" y="2592"/>
              <a:ext cx="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9" name="Line 39"/>
            <p:cNvSpPr>
              <a:spLocks noChangeAspect="1" noChangeShapeType="1"/>
            </p:cNvSpPr>
            <p:nvPr/>
          </p:nvSpPr>
          <p:spPr bwMode="auto">
            <a:xfrm>
              <a:off x="4176" y="2688"/>
              <a:ext cx="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0" name="Line 40"/>
            <p:cNvSpPr>
              <a:spLocks noChangeAspect="1" noChangeShapeType="1"/>
            </p:cNvSpPr>
            <p:nvPr/>
          </p:nvSpPr>
          <p:spPr bwMode="auto">
            <a:xfrm>
              <a:off x="4032" y="2640"/>
              <a:ext cx="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41" name="Line 41"/>
          <p:cNvSpPr>
            <a:spLocks noChangeAspect="1" noChangeShapeType="1"/>
          </p:cNvSpPr>
          <p:nvPr/>
        </p:nvSpPr>
        <p:spPr bwMode="auto">
          <a:xfrm>
            <a:off x="4102405" y="3249852"/>
            <a:ext cx="41517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2" name="Line 42"/>
          <p:cNvSpPr>
            <a:spLocks noChangeShapeType="1"/>
          </p:cNvSpPr>
          <p:nvPr/>
        </p:nvSpPr>
        <p:spPr bwMode="auto">
          <a:xfrm flipV="1">
            <a:off x="3521154" y="3249852"/>
            <a:ext cx="581251" cy="664286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3" name="Line 43"/>
          <p:cNvSpPr>
            <a:spLocks noChangeAspect="1" noChangeShapeType="1"/>
          </p:cNvSpPr>
          <p:nvPr/>
        </p:nvSpPr>
        <p:spPr bwMode="auto">
          <a:xfrm>
            <a:off x="2939904" y="4495389"/>
            <a:ext cx="1577680" cy="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4" name="Line 44"/>
          <p:cNvSpPr>
            <a:spLocks noChangeAspect="1" noChangeShapeType="1"/>
          </p:cNvSpPr>
          <p:nvPr/>
        </p:nvSpPr>
        <p:spPr bwMode="auto">
          <a:xfrm>
            <a:off x="2939904" y="3997174"/>
            <a:ext cx="0" cy="498215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5" name="Line 45"/>
          <p:cNvSpPr>
            <a:spLocks noChangeAspect="1" noChangeShapeType="1"/>
          </p:cNvSpPr>
          <p:nvPr/>
        </p:nvSpPr>
        <p:spPr bwMode="auto">
          <a:xfrm>
            <a:off x="4517584" y="3997174"/>
            <a:ext cx="0" cy="498215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6" name="Line 46"/>
          <p:cNvSpPr>
            <a:spLocks noChangeAspect="1" noChangeShapeType="1"/>
          </p:cNvSpPr>
          <p:nvPr/>
        </p:nvSpPr>
        <p:spPr bwMode="auto">
          <a:xfrm>
            <a:off x="4517584" y="3249852"/>
            <a:ext cx="0" cy="58125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7" name="Line 47"/>
          <p:cNvSpPr>
            <a:spLocks noChangeAspect="1" noChangeShapeType="1"/>
          </p:cNvSpPr>
          <p:nvPr/>
        </p:nvSpPr>
        <p:spPr bwMode="auto">
          <a:xfrm>
            <a:off x="2607760" y="3249852"/>
            <a:ext cx="33214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oval" w="med" len="med"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grpSp>
        <p:nvGrpSpPr>
          <p:cNvPr id="48" name="Group 48"/>
          <p:cNvGrpSpPr/>
          <p:nvPr/>
        </p:nvGrpSpPr>
        <p:grpSpPr bwMode="auto">
          <a:xfrm>
            <a:off x="2358653" y="2834673"/>
            <a:ext cx="2740181" cy="415179"/>
            <a:chOff x="2040" y="1728"/>
            <a:chExt cx="1584" cy="240"/>
          </a:xfrm>
        </p:grpSpPr>
        <p:grpSp>
          <p:nvGrpSpPr>
            <p:cNvPr id="49" name="Group 49"/>
            <p:cNvGrpSpPr>
              <a:grpSpLocks noChangeAspect="1"/>
            </p:cNvGrpSpPr>
            <p:nvPr/>
          </p:nvGrpSpPr>
          <p:grpSpPr bwMode="auto">
            <a:xfrm rot="16200000" flipV="1">
              <a:off x="2016" y="1752"/>
              <a:ext cx="240" cy="192"/>
              <a:chOff x="3360" y="2544"/>
              <a:chExt cx="240" cy="192"/>
            </a:xfrm>
          </p:grpSpPr>
          <p:sp>
            <p:nvSpPr>
              <p:cNvPr id="56" name="Line 50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57" name="Line 51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58" name="Line 52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59" name="Line 53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60" name="Line 54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50" name="Group 55"/>
            <p:cNvGrpSpPr>
              <a:grpSpLocks noChangeAspect="1"/>
            </p:cNvGrpSpPr>
            <p:nvPr/>
          </p:nvGrpSpPr>
          <p:grpSpPr bwMode="auto">
            <a:xfrm rot="16200000" flipV="1">
              <a:off x="3408" y="1752"/>
              <a:ext cx="240" cy="192"/>
              <a:chOff x="3360" y="2544"/>
              <a:chExt cx="240" cy="192"/>
            </a:xfrm>
          </p:grpSpPr>
          <p:sp>
            <p:nvSpPr>
              <p:cNvPr id="51" name="Line 56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52" name="Line 57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53" name="Line 58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54" name="Line 59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55" name="Line 60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</p:grpSp>
      <p:sp>
        <p:nvSpPr>
          <p:cNvPr id="61" name="Line 62"/>
          <p:cNvSpPr>
            <a:spLocks noChangeShapeType="1"/>
          </p:cNvSpPr>
          <p:nvPr/>
        </p:nvSpPr>
        <p:spPr bwMode="auto">
          <a:xfrm flipH="1">
            <a:off x="2275617" y="3249852"/>
            <a:ext cx="16607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oval" w="med" len="med"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62" name="Line 64"/>
          <p:cNvSpPr>
            <a:spLocks noChangeShapeType="1"/>
          </p:cNvSpPr>
          <p:nvPr/>
        </p:nvSpPr>
        <p:spPr bwMode="auto">
          <a:xfrm flipH="1">
            <a:off x="5015799" y="3249852"/>
            <a:ext cx="16607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med"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grpSp>
        <p:nvGrpSpPr>
          <p:cNvPr id="63" name="Group 65"/>
          <p:cNvGrpSpPr/>
          <p:nvPr/>
        </p:nvGrpSpPr>
        <p:grpSpPr bwMode="auto">
          <a:xfrm>
            <a:off x="3687226" y="4495389"/>
            <a:ext cx="83036" cy="249107"/>
            <a:chOff x="3744" y="2880"/>
            <a:chExt cx="96" cy="288"/>
          </a:xfrm>
        </p:grpSpPr>
        <p:sp>
          <p:nvSpPr>
            <p:cNvPr id="64" name="Line 66"/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0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5" name="Oval 67"/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noFill/>
            <a:ln w="19050" algn="ctr">
              <a:solidFill>
                <a:srgbClr val="008000"/>
              </a:solidFill>
              <a:round/>
            </a:ln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000">
                <a:solidFill>
                  <a:srgbClr val="000000"/>
                </a:solidFill>
                <a:latin typeface="+mn-ea"/>
              </a:endParaRPr>
            </a:p>
          </p:txBody>
        </p:sp>
      </p:grpSp>
      <p:sp>
        <p:nvSpPr>
          <p:cNvPr id="66" name="Line 68"/>
          <p:cNvSpPr>
            <a:spLocks noChangeShapeType="1"/>
          </p:cNvSpPr>
          <p:nvPr/>
        </p:nvSpPr>
        <p:spPr bwMode="auto">
          <a:xfrm>
            <a:off x="2524725" y="2751637"/>
            <a:ext cx="0" cy="83036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med"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67" name="Line 69"/>
          <p:cNvSpPr>
            <a:spLocks noChangeShapeType="1"/>
          </p:cNvSpPr>
          <p:nvPr/>
        </p:nvSpPr>
        <p:spPr bwMode="auto">
          <a:xfrm>
            <a:off x="4932763" y="2751637"/>
            <a:ext cx="0" cy="83036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med"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grpSp>
        <p:nvGrpSpPr>
          <p:cNvPr id="68" name="Group 70"/>
          <p:cNvGrpSpPr/>
          <p:nvPr/>
        </p:nvGrpSpPr>
        <p:grpSpPr bwMode="auto">
          <a:xfrm>
            <a:off x="2275617" y="5160877"/>
            <a:ext cx="2906253" cy="332143"/>
            <a:chOff x="1992" y="3264"/>
            <a:chExt cx="1680" cy="192"/>
          </a:xfrm>
        </p:grpSpPr>
        <p:grpSp>
          <p:nvGrpSpPr>
            <p:cNvPr id="69" name="Group 71"/>
            <p:cNvGrpSpPr>
              <a:grpSpLocks noChangeAspect="1"/>
            </p:cNvGrpSpPr>
            <p:nvPr/>
          </p:nvGrpSpPr>
          <p:grpSpPr bwMode="auto">
            <a:xfrm>
              <a:off x="1992" y="3264"/>
              <a:ext cx="240" cy="192"/>
              <a:chOff x="3360" y="2544"/>
              <a:chExt cx="240" cy="192"/>
            </a:xfrm>
          </p:grpSpPr>
          <p:sp>
            <p:nvSpPr>
              <p:cNvPr id="76" name="Line 72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7" name="Line 73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8" name="Line 74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9" name="Line 75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80" name="Line 76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70" name="Group 77"/>
            <p:cNvGrpSpPr>
              <a:grpSpLocks noChangeAspect="1"/>
            </p:cNvGrpSpPr>
            <p:nvPr/>
          </p:nvGrpSpPr>
          <p:grpSpPr bwMode="auto">
            <a:xfrm>
              <a:off x="3432" y="3264"/>
              <a:ext cx="240" cy="192"/>
              <a:chOff x="4032" y="2544"/>
              <a:chExt cx="240" cy="192"/>
            </a:xfrm>
          </p:grpSpPr>
          <p:sp>
            <p:nvSpPr>
              <p:cNvPr id="71" name="Line 78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2" name="Line 79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3" name="Line 80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4" name="Line 81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5" name="Line 82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</p:grpSp>
      <p:sp>
        <p:nvSpPr>
          <p:cNvPr id="81" name="Line 83"/>
          <p:cNvSpPr>
            <a:spLocks noChangeShapeType="1"/>
          </p:cNvSpPr>
          <p:nvPr/>
        </p:nvSpPr>
        <p:spPr bwMode="auto">
          <a:xfrm>
            <a:off x="2690796" y="5326948"/>
            <a:ext cx="207589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2" name="Line 84"/>
          <p:cNvSpPr>
            <a:spLocks noChangeShapeType="1"/>
          </p:cNvSpPr>
          <p:nvPr/>
        </p:nvSpPr>
        <p:spPr bwMode="auto">
          <a:xfrm>
            <a:off x="2275617" y="5409984"/>
            <a:ext cx="0" cy="58125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3" name="Line 85"/>
          <p:cNvSpPr>
            <a:spLocks noChangeShapeType="1"/>
          </p:cNvSpPr>
          <p:nvPr/>
        </p:nvSpPr>
        <p:spPr bwMode="auto">
          <a:xfrm>
            <a:off x="5181870" y="5409984"/>
            <a:ext cx="0" cy="58125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4" name="Line 86"/>
          <p:cNvSpPr>
            <a:spLocks noChangeShapeType="1"/>
          </p:cNvSpPr>
          <p:nvPr/>
        </p:nvSpPr>
        <p:spPr bwMode="auto">
          <a:xfrm>
            <a:off x="3687226" y="5326948"/>
            <a:ext cx="0" cy="664286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5" name="Rectangle 87"/>
          <p:cNvSpPr>
            <a:spLocks noChangeArrowheads="1"/>
          </p:cNvSpPr>
          <p:nvPr/>
        </p:nvSpPr>
        <p:spPr bwMode="auto">
          <a:xfrm>
            <a:off x="2607760" y="3831103"/>
            <a:ext cx="249107" cy="33214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FF6600"/>
                </a:solidFill>
                <a:latin typeface="+mn-ea"/>
              </a:rPr>
              <a:t>T</a:t>
            </a:r>
            <a:r>
              <a:rPr lang="en-US" altLang="zh-CN" b="1" baseline="-25000" dirty="0">
                <a:solidFill>
                  <a:srgbClr val="FF6600"/>
                </a:solidFill>
                <a:latin typeface="+mn-ea"/>
              </a:rPr>
              <a:t>1</a:t>
            </a:r>
            <a:endParaRPr lang="en-US" altLang="zh-CN" b="1" dirty="0">
              <a:solidFill>
                <a:srgbClr val="FF6600"/>
              </a:solidFill>
              <a:latin typeface="+mn-ea"/>
            </a:endParaRPr>
          </a:p>
        </p:txBody>
      </p:sp>
      <p:sp>
        <p:nvSpPr>
          <p:cNvPr id="86" name="Rectangle 88"/>
          <p:cNvSpPr>
            <a:spLocks noChangeArrowheads="1"/>
          </p:cNvSpPr>
          <p:nvPr/>
        </p:nvSpPr>
        <p:spPr bwMode="auto">
          <a:xfrm>
            <a:off x="4683655" y="3831103"/>
            <a:ext cx="249107" cy="33214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FF6600"/>
                </a:solidFill>
                <a:latin typeface="+mn-ea"/>
              </a:rPr>
              <a:t>T</a:t>
            </a:r>
            <a:r>
              <a:rPr lang="en-US" altLang="zh-CN" b="1" baseline="-25000" dirty="0">
                <a:solidFill>
                  <a:srgbClr val="FF6600"/>
                </a:solidFill>
                <a:latin typeface="+mn-ea"/>
              </a:rPr>
              <a:t>2</a:t>
            </a:r>
            <a:endParaRPr lang="en-US" altLang="zh-CN" b="1" dirty="0">
              <a:solidFill>
                <a:srgbClr val="FF6600"/>
              </a:solidFill>
              <a:latin typeface="+mn-ea"/>
            </a:endParaRPr>
          </a:p>
        </p:txBody>
      </p:sp>
      <p:sp>
        <p:nvSpPr>
          <p:cNvPr id="87" name="Rectangle 89"/>
          <p:cNvSpPr>
            <a:spLocks noChangeArrowheads="1"/>
          </p:cNvSpPr>
          <p:nvPr/>
        </p:nvSpPr>
        <p:spPr bwMode="auto">
          <a:xfrm>
            <a:off x="2358653" y="3249852"/>
            <a:ext cx="249107" cy="33214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FF6600"/>
                </a:solidFill>
                <a:latin typeface="+mn-ea"/>
              </a:rPr>
              <a:t>T</a:t>
            </a:r>
            <a:r>
              <a:rPr lang="en-US" altLang="zh-CN" b="1" baseline="-25000" dirty="0">
                <a:solidFill>
                  <a:srgbClr val="FF6600"/>
                </a:solidFill>
                <a:latin typeface="+mn-ea"/>
              </a:rPr>
              <a:t>5</a:t>
            </a:r>
            <a:endParaRPr lang="en-US" altLang="zh-CN" b="1" dirty="0">
              <a:solidFill>
                <a:srgbClr val="FF6600"/>
              </a:solidFill>
              <a:latin typeface="+mn-ea"/>
            </a:endParaRPr>
          </a:p>
        </p:txBody>
      </p:sp>
      <p:sp>
        <p:nvSpPr>
          <p:cNvPr id="88" name="Rectangle 90"/>
          <p:cNvSpPr>
            <a:spLocks noChangeArrowheads="1"/>
          </p:cNvSpPr>
          <p:nvPr/>
        </p:nvSpPr>
        <p:spPr bwMode="auto">
          <a:xfrm>
            <a:off x="1943474" y="5160877"/>
            <a:ext cx="249107" cy="33214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FF6600"/>
                </a:solidFill>
                <a:latin typeface="+mn-ea"/>
              </a:rPr>
              <a:t>T</a:t>
            </a:r>
            <a:r>
              <a:rPr lang="en-US" altLang="zh-CN" b="1" baseline="-25000" dirty="0">
                <a:solidFill>
                  <a:srgbClr val="FF6600"/>
                </a:solidFill>
                <a:latin typeface="+mn-ea"/>
              </a:rPr>
              <a:t>7</a:t>
            </a:r>
            <a:endParaRPr lang="en-US" altLang="zh-CN" b="1" dirty="0">
              <a:solidFill>
                <a:srgbClr val="FF6600"/>
              </a:solidFill>
              <a:latin typeface="+mn-ea"/>
            </a:endParaRPr>
          </a:p>
        </p:txBody>
      </p:sp>
      <p:sp>
        <p:nvSpPr>
          <p:cNvPr id="89" name="Rectangle 91"/>
          <p:cNvSpPr>
            <a:spLocks noChangeArrowheads="1"/>
          </p:cNvSpPr>
          <p:nvPr/>
        </p:nvSpPr>
        <p:spPr bwMode="auto">
          <a:xfrm>
            <a:off x="5264906" y="5160877"/>
            <a:ext cx="249107" cy="33214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FF6600"/>
                </a:solidFill>
                <a:latin typeface="+mn-ea"/>
              </a:rPr>
              <a:t>T</a:t>
            </a:r>
            <a:r>
              <a:rPr lang="en-US" altLang="zh-CN" b="1" baseline="-25000" dirty="0">
                <a:solidFill>
                  <a:srgbClr val="FF6600"/>
                </a:solidFill>
                <a:latin typeface="+mn-ea"/>
              </a:rPr>
              <a:t>8</a:t>
            </a:r>
            <a:endParaRPr lang="en-US" altLang="zh-CN" b="1" dirty="0">
              <a:solidFill>
                <a:srgbClr val="FF6600"/>
              </a:solidFill>
              <a:latin typeface="+mn-ea"/>
            </a:endParaRPr>
          </a:p>
        </p:txBody>
      </p:sp>
      <p:sp>
        <p:nvSpPr>
          <p:cNvPr id="90" name="Rectangle 92"/>
          <p:cNvSpPr>
            <a:spLocks noChangeArrowheads="1"/>
          </p:cNvSpPr>
          <p:nvPr/>
        </p:nvSpPr>
        <p:spPr bwMode="auto">
          <a:xfrm>
            <a:off x="4890723" y="3281382"/>
            <a:ext cx="249107" cy="33214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FF6600"/>
                </a:solidFill>
                <a:latin typeface="+mn-ea"/>
              </a:rPr>
              <a:t>T</a:t>
            </a:r>
            <a:r>
              <a:rPr lang="en-US" altLang="zh-CN" b="1" baseline="-25000" dirty="0">
                <a:solidFill>
                  <a:srgbClr val="FF6600"/>
                </a:solidFill>
                <a:latin typeface="+mn-ea"/>
              </a:rPr>
              <a:t>6</a:t>
            </a:r>
            <a:endParaRPr lang="en-US" altLang="zh-CN" b="1" dirty="0">
              <a:solidFill>
                <a:srgbClr val="FF6600"/>
              </a:solidFill>
              <a:latin typeface="+mn-ea"/>
            </a:endParaRPr>
          </a:p>
        </p:txBody>
      </p:sp>
      <p:sp>
        <p:nvSpPr>
          <p:cNvPr id="91" name="Rectangle 93"/>
          <p:cNvSpPr>
            <a:spLocks noChangeArrowheads="1"/>
          </p:cNvSpPr>
          <p:nvPr/>
        </p:nvSpPr>
        <p:spPr bwMode="auto">
          <a:xfrm>
            <a:off x="2317135" y="5742127"/>
            <a:ext cx="539732" cy="24910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FF6600"/>
                </a:solidFill>
                <a:latin typeface="+mn-ea"/>
              </a:rPr>
              <a:t>I/O</a:t>
            </a:r>
          </a:p>
        </p:txBody>
      </p:sp>
      <p:sp>
        <p:nvSpPr>
          <p:cNvPr id="93" name="Rectangle 94"/>
          <p:cNvSpPr>
            <a:spLocks noChangeArrowheads="1"/>
          </p:cNvSpPr>
          <p:nvPr/>
        </p:nvSpPr>
        <p:spPr bwMode="auto">
          <a:xfrm flipV="1">
            <a:off x="4683655" y="5825162"/>
            <a:ext cx="456697" cy="24910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u="sng" dirty="0">
                <a:solidFill>
                  <a:srgbClr val="FF6600"/>
                </a:solidFill>
                <a:latin typeface="+mn-ea"/>
              </a:rPr>
              <a:t>O/I</a:t>
            </a:r>
          </a:p>
        </p:txBody>
      </p:sp>
      <p:grpSp>
        <p:nvGrpSpPr>
          <p:cNvPr id="94" name="Group 95"/>
          <p:cNvGrpSpPr/>
          <p:nvPr/>
        </p:nvGrpSpPr>
        <p:grpSpPr bwMode="auto">
          <a:xfrm>
            <a:off x="3272047" y="4163246"/>
            <a:ext cx="166072" cy="83036"/>
            <a:chOff x="3888" y="2832"/>
            <a:chExt cx="96" cy="48"/>
          </a:xfrm>
        </p:grpSpPr>
        <p:sp>
          <p:nvSpPr>
            <p:cNvPr id="95" name="Line 96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96" name="Line 97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97" name="Line 98"/>
          <p:cNvSpPr>
            <a:spLocks noChangeAspect="1" noChangeShapeType="1"/>
          </p:cNvSpPr>
          <p:nvPr/>
        </p:nvSpPr>
        <p:spPr bwMode="auto">
          <a:xfrm>
            <a:off x="3355083" y="3914139"/>
            <a:ext cx="0" cy="24910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med"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98" name="Line 99"/>
          <p:cNvSpPr>
            <a:spLocks noChangeAspect="1" noChangeShapeType="1"/>
          </p:cNvSpPr>
          <p:nvPr/>
        </p:nvSpPr>
        <p:spPr bwMode="auto">
          <a:xfrm>
            <a:off x="3355083" y="3914139"/>
            <a:ext cx="16607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99" name="Line 100"/>
          <p:cNvSpPr>
            <a:spLocks noChangeAspect="1" noChangeShapeType="1"/>
          </p:cNvSpPr>
          <p:nvPr/>
        </p:nvSpPr>
        <p:spPr bwMode="auto">
          <a:xfrm>
            <a:off x="3355083" y="4246282"/>
            <a:ext cx="0" cy="249107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tailEnd type="oval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00" name="Group 101"/>
          <p:cNvGrpSpPr/>
          <p:nvPr/>
        </p:nvGrpSpPr>
        <p:grpSpPr bwMode="auto">
          <a:xfrm>
            <a:off x="4019369" y="4163246"/>
            <a:ext cx="166072" cy="83036"/>
            <a:chOff x="3888" y="2832"/>
            <a:chExt cx="96" cy="48"/>
          </a:xfrm>
        </p:grpSpPr>
        <p:sp>
          <p:nvSpPr>
            <p:cNvPr id="101" name="Line 102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02" name="Line 103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103" name="Line 104"/>
          <p:cNvSpPr>
            <a:spLocks noChangeAspect="1" noChangeShapeType="1"/>
          </p:cNvSpPr>
          <p:nvPr/>
        </p:nvSpPr>
        <p:spPr bwMode="auto">
          <a:xfrm>
            <a:off x="4102405" y="3914139"/>
            <a:ext cx="0" cy="24910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med"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04" name="Line 105"/>
          <p:cNvSpPr>
            <a:spLocks noChangeAspect="1" noChangeShapeType="1"/>
          </p:cNvSpPr>
          <p:nvPr/>
        </p:nvSpPr>
        <p:spPr bwMode="auto">
          <a:xfrm>
            <a:off x="4102405" y="4246282"/>
            <a:ext cx="0" cy="249107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tailEnd type="oval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5" name="Line 106"/>
          <p:cNvSpPr>
            <a:spLocks noChangeAspect="1" noChangeShapeType="1"/>
          </p:cNvSpPr>
          <p:nvPr/>
        </p:nvSpPr>
        <p:spPr bwMode="auto">
          <a:xfrm>
            <a:off x="3936333" y="3914139"/>
            <a:ext cx="16607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06" name="Line 107"/>
          <p:cNvSpPr>
            <a:spLocks noChangeShapeType="1"/>
          </p:cNvSpPr>
          <p:nvPr/>
        </p:nvSpPr>
        <p:spPr bwMode="auto">
          <a:xfrm>
            <a:off x="3438118" y="3249852"/>
            <a:ext cx="498215" cy="664286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07" name="Line 108"/>
          <p:cNvSpPr>
            <a:spLocks noChangeAspect="1" noChangeShapeType="1"/>
          </p:cNvSpPr>
          <p:nvPr/>
        </p:nvSpPr>
        <p:spPr bwMode="auto">
          <a:xfrm>
            <a:off x="4517584" y="3249852"/>
            <a:ext cx="33214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oval" w="med" len="med"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08" name="Line 109"/>
          <p:cNvSpPr>
            <a:spLocks noChangeShapeType="1"/>
          </p:cNvSpPr>
          <p:nvPr/>
        </p:nvSpPr>
        <p:spPr bwMode="auto">
          <a:xfrm>
            <a:off x="1652849" y="2751637"/>
            <a:ext cx="415179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09" name="Rectangle 110"/>
          <p:cNvSpPr>
            <a:spLocks noChangeArrowheads="1"/>
          </p:cNvSpPr>
          <p:nvPr/>
        </p:nvSpPr>
        <p:spPr bwMode="auto">
          <a:xfrm>
            <a:off x="3853297" y="4578425"/>
            <a:ext cx="788840" cy="50167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solidFill>
                  <a:srgbClr val="00B050"/>
                </a:solidFill>
                <a:latin typeface="+mn-ea"/>
              </a:rPr>
              <a:t>V</a:t>
            </a:r>
            <a:r>
              <a:rPr lang="en-US" altLang="zh-CN" baseline="-25000" dirty="0" err="1">
                <a:solidFill>
                  <a:srgbClr val="00B050"/>
                </a:solidFill>
                <a:latin typeface="+mn-ea"/>
              </a:rPr>
              <a:t>ss</a:t>
            </a:r>
            <a:r>
              <a:rPr lang="en-US" altLang="zh-CN" dirty="0">
                <a:solidFill>
                  <a:srgbClr val="00B050"/>
                </a:solidFill>
                <a:latin typeface="+mn-ea"/>
              </a:rPr>
              <a:t>(0V)</a:t>
            </a:r>
          </a:p>
        </p:txBody>
      </p:sp>
      <p:grpSp>
        <p:nvGrpSpPr>
          <p:cNvPr id="110" name="Group 108"/>
          <p:cNvGrpSpPr/>
          <p:nvPr/>
        </p:nvGrpSpPr>
        <p:grpSpPr bwMode="auto">
          <a:xfrm>
            <a:off x="1625170" y="1602975"/>
            <a:ext cx="4926791" cy="1069085"/>
            <a:chOff x="952" y="1032"/>
            <a:chExt cx="2848" cy="618"/>
          </a:xfrm>
        </p:grpSpPr>
        <p:sp>
          <p:nvSpPr>
            <p:cNvPr id="111" name="Rectangle 127"/>
            <p:cNvSpPr>
              <a:spLocks noChangeArrowheads="1"/>
            </p:cNvSpPr>
            <p:nvPr/>
          </p:nvSpPr>
          <p:spPr bwMode="auto">
            <a:xfrm>
              <a:off x="3344" y="1360"/>
              <a:ext cx="456" cy="29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rPr>
                <a:t>预充</a:t>
              </a:r>
            </a:p>
          </p:txBody>
        </p:sp>
        <p:grpSp>
          <p:nvGrpSpPr>
            <p:cNvPr id="112" name="Group 110"/>
            <p:cNvGrpSpPr/>
            <p:nvPr/>
          </p:nvGrpSpPr>
          <p:grpSpPr bwMode="auto">
            <a:xfrm>
              <a:off x="952" y="1032"/>
              <a:ext cx="2392" cy="578"/>
              <a:chOff x="952" y="1032"/>
              <a:chExt cx="2392" cy="578"/>
            </a:xfrm>
          </p:grpSpPr>
          <p:grpSp>
            <p:nvGrpSpPr>
              <p:cNvPr id="113" name="Group 111"/>
              <p:cNvGrpSpPr/>
              <p:nvPr/>
            </p:nvGrpSpPr>
            <p:grpSpPr bwMode="auto">
              <a:xfrm>
                <a:off x="952" y="1053"/>
                <a:ext cx="616" cy="504"/>
                <a:chOff x="952" y="1053"/>
                <a:chExt cx="616" cy="504"/>
              </a:xfrm>
            </p:grpSpPr>
            <p:sp>
              <p:nvSpPr>
                <p:cNvPr id="127" name="Oval 2"/>
                <p:cNvSpPr>
                  <a:spLocks noChangeArrowheads="1"/>
                </p:cNvSpPr>
                <p:nvPr/>
              </p:nvSpPr>
              <p:spPr bwMode="auto">
                <a:xfrm>
                  <a:off x="952" y="1053"/>
                  <a:ext cx="568" cy="50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9525" algn="ctr">
                  <a:noFill/>
                  <a:round/>
                </a:ln>
              </p:spPr>
              <p:txBody>
                <a:bodyPr wrap="none" anchor="ctr"/>
                <a:lstStyle/>
                <a:p>
                  <a:pPr marL="0" marR="0" lvl="0" indent="0" algn="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zh-CN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</a:endParaRPr>
                </a:p>
              </p:txBody>
            </p:sp>
            <p:grpSp>
              <p:nvGrpSpPr>
                <p:cNvPr id="128" name="Group 111"/>
                <p:cNvGrpSpPr>
                  <a:grpSpLocks noChangeAspect="1"/>
                </p:cNvGrpSpPr>
                <p:nvPr/>
              </p:nvGrpSpPr>
              <p:grpSpPr bwMode="auto">
                <a:xfrm>
                  <a:off x="1088" y="1264"/>
                  <a:ext cx="240" cy="192"/>
                  <a:chOff x="4032" y="2544"/>
                  <a:chExt cx="240" cy="192"/>
                </a:xfrm>
              </p:grpSpPr>
              <p:sp>
                <p:nvSpPr>
                  <p:cNvPr id="132" name="Line 112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76" y="2544"/>
                    <a:ext cx="0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ea"/>
                    </a:endParaRPr>
                  </a:p>
                </p:txBody>
              </p:sp>
              <p:sp>
                <p:nvSpPr>
                  <p:cNvPr id="133" name="Line 113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28" y="2592"/>
                    <a:ext cx="0" cy="96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ea"/>
                    </a:endParaRPr>
                  </a:p>
                </p:txBody>
              </p:sp>
              <p:sp>
                <p:nvSpPr>
                  <p:cNvPr id="134" name="Line 114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76" y="2592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ea"/>
                    </a:endParaRPr>
                  </a:p>
                </p:txBody>
              </p:sp>
              <p:sp>
                <p:nvSpPr>
                  <p:cNvPr id="135" name="Line 115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76" y="2688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ea"/>
                    </a:endParaRPr>
                  </a:p>
                </p:txBody>
              </p:sp>
              <p:sp>
                <p:nvSpPr>
                  <p:cNvPr id="136" name="Line 116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032" y="2640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ea"/>
                    </a:endParaRPr>
                  </a:p>
                </p:txBody>
              </p:sp>
            </p:grpSp>
            <p:sp>
              <p:nvSpPr>
                <p:cNvPr id="129" name="Line 123"/>
                <p:cNvSpPr>
                  <a:spLocks noChangeShapeType="1"/>
                </p:cNvSpPr>
                <p:nvPr/>
              </p:nvSpPr>
              <p:spPr bwMode="auto">
                <a:xfrm>
                  <a:off x="1328" y="116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 type="oval" w="med" len="med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</a:endParaRPr>
                </a:p>
              </p:txBody>
            </p:sp>
            <p:sp>
              <p:nvSpPr>
                <p:cNvPr id="130" name="Line 125"/>
                <p:cNvSpPr>
                  <a:spLocks noChangeShapeType="1"/>
                </p:cNvSpPr>
                <p:nvPr/>
              </p:nvSpPr>
              <p:spPr bwMode="auto">
                <a:xfrm flipH="1">
                  <a:off x="992" y="136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oval" w="med" len="med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</a:endParaRPr>
                </a:p>
              </p:txBody>
            </p:sp>
            <p:sp>
              <p:nvSpPr>
                <p:cNvPr id="131" name="Rectangle 129"/>
                <p:cNvSpPr>
                  <a:spLocks noChangeArrowheads="1"/>
                </p:cNvSpPr>
                <p:nvPr/>
              </p:nvSpPr>
              <p:spPr bwMode="auto">
                <a:xfrm>
                  <a:off x="1376" y="1312"/>
                  <a:ext cx="192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lIns="12700" tIns="12700" rIns="12700" bIns="12700"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6600"/>
                      </a:solidFill>
                      <a:effectLst/>
                      <a:uLnTx/>
                      <a:uFillTx/>
                      <a:latin typeface="+mn-ea"/>
                    </a:rPr>
                    <a:t>T</a:t>
                  </a:r>
                  <a:r>
                    <a:rPr kumimoji="0" lang="en-US" altLang="zh-CN" b="0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FF6600"/>
                      </a:solidFill>
                      <a:effectLst/>
                      <a:uLnTx/>
                      <a:uFillTx/>
                      <a:latin typeface="+mn-ea"/>
                    </a:rPr>
                    <a:t>9</a:t>
                  </a:r>
                  <a:endPara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6600"/>
                    </a:solidFill>
                    <a:effectLst/>
                    <a:uLnTx/>
                    <a:uFillTx/>
                    <a:latin typeface="+mn-ea"/>
                  </a:endParaRPr>
                </a:p>
              </p:txBody>
            </p:sp>
          </p:grpSp>
          <p:grpSp>
            <p:nvGrpSpPr>
              <p:cNvPr id="114" name="Group 122"/>
              <p:cNvGrpSpPr/>
              <p:nvPr/>
            </p:nvGrpSpPr>
            <p:grpSpPr bwMode="auto">
              <a:xfrm>
                <a:off x="1119" y="1032"/>
                <a:ext cx="2225" cy="578"/>
                <a:chOff x="1119" y="1032"/>
                <a:chExt cx="2225" cy="578"/>
              </a:xfrm>
            </p:grpSpPr>
            <p:sp>
              <p:nvSpPr>
                <p:cNvPr id="115" name="Oval 3"/>
                <p:cNvSpPr>
                  <a:spLocks noChangeArrowheads="1"/>
                </p:cNvSpPr>
                <p:nvPr/>
              </p:nvSpPr>
              <p:spPr bwMode="auto">
                <a:xfrm>
                  <a:off x="2720" y="1053"/>
                  <a:ext cx="552" cy="557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9525" algn="ctr">
                  <a:noFill/>
                  <a:round/>
                </a:ln>
              </p:spPr>
              <p:txBody>
                <a:bodyPr wrap="none" anchor="ctr"/>
                <a:lstStyle/>
                <a:p>
                  <a:pPr marL="0" marR="0" lvl="0" indent="0" algn="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zh-CN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</a:endParaRPr>
                </a:p>
              </p:txBody>
            </p:sp>
            <p:grpSp>
              <p:nvGrpSpPr>
                <p:cNvPr id="116" name="Group 117"/>
                <p:cNvGrpSpPr>
                  <a:grpSpLocks noChangeAspect="1"/>
                </p:cNvGrpSpPr>
                <p:nvPr/>
              </p:nvGrpSpPr>
              <p:grpSpPr bwMode="auto">
                <a:xfrm>
                  <a:off x="3008" y="1264"/>
                  <a:ext cx="240" cy="192"/>
                  <a:chOff x="3360" y="2544"/>
                  <a:chExt cx="240" cy="192"/>
                </a:xfrm>
              </p:grpSpPr>
              <p:sp>
                <p:nvSpPr>
                  <p:cNvPr id="122" name="Line 118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456" y="2544"/>
                    <a:ext cx="0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ea"/>
                    </a:endParaRPr>
                  </a:p>
                </p:txBody>
              </p:sp>
              <p:sp>
                <p:nvSpPr>
                  <p:cNvPr id="123" name="Line 119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504" y="2592"/>
                    <a:ext cx="0" cy="96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ea"/>
                    </a:endParaRPr>
                  </a:p>
                </p:txBody>
              </p:sp>
              <p:sp>
                <p:nvSpPr>
                  <p:cNvPr id="124" name="Line 120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360" y="2592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ea"/>
                    </a:endParaRPr>
                  </a:p>
                </p:txBody>
              </p:sp>
              <p:sp>
                <p:nvSpPr>
                  <p:cNvPr id="125" name="Line 121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360" y="2688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ea"/>
                    </a:endParaRPr>
                  </a:p>
                </p:txBody>
              </p:sp>
              <p:sp>
                <p:nvSpPr>
                  <p:cNvPr id="126" name="Line 122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504" y="2640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ea"/>
                    </a:endParaRPr>
                  </a:p>
                </p:txBody>
              </p:sp>
            </p:grpSp>
            <p:sp>
              <p:nvSpPr>
                <p:cNvPr id="117" name="Line 124"/>
                <p:cNvSpPr>
                  <a:spLocks noChangeShapeType="1"/>
                </p:cNvSpPr>
                <p:nvPr/>
              </p:nvSpPr>
              <p:spPr bwMode="auto">
                <a:xfrm>
                  <a:off x="3008" y="116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 type="oval" w="med" len="med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</a:endParaRPr>
                </a:p>
              </p:txBody>
            </p:sp>
            <p:sp>
              <p:nvSpPr>
                <p:cNvPr id="118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3248" y="136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 type="oval" w="med" len="med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</a:endParaRPr>
                </a:p>
              </p:txBody>
            </p:sp>
            <p:sp>
              <p:nvSpPr>
                <p:cNvPr id="119" name="Rectangle 128"/>
                <p:cNvSpPr>
                  <a:spLocks noChangeArrowheads="1"/>
                </p:cNvSpPr>
                <p:nvPr/>
              </p:nvSpPr>
              <p:spPr bwMode="auto">
                <a:xfrm>
                  <a:off x="2768" y="1264"/>
                  <a:ext cx="224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lIns="12700" tIns="12700" rIns="12700" bIns="12700"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6600"/>
                      </a:solidFill>
                      <a:effectLst/>
                      <a:uLnTx/>
                      <a:uFillTx/>
                      <a:latin typeface="+mn-ea"/>
                    </a:rPr>
                    <a:t>T</a:t>
                  </a:r>
                  <a:r>
                    <a:rPr kumimoji="0" lang="en-US" altLang="zh-CN" b="0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FF6600"/>
                      </a:solidFill>
                      <a:effectLst/>
                      <a:uLnTx/>
                      <a:uFillTx/>
                      <a:latin typeface="+mn-ea"/>
                    </a:rPr>
                    <a:t>10</a:t>
                  </a:r>
                  <a:endPara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6600"/>
                    </a:solidFill>
                    <a:effectLst/>
                    <a:uLnTx/>
                    <a:uFillTx/>
                    <a:latin typeface="+mn-ea"/>
                  </a:endParaRPr>
                </a:p>
              </p:txBody>
            </p:sp>
            <p:sp>
              <p:nvSpPr>
                <p:cNvPr id="120" name="Rectangle 131"/>
                <p:cNvSpPr>
                  <a:spLocks noChangeArrowheads="1"/>
                </p:cNvSpPr>
                <p:nvPr/>
              </p:nvSpPr>
              <p:spPr bwMode="auto">
                <a:xfrm>
                  <a:off x="2816" y="1043"/>
                  <a:ext cx="192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lIns="12700" tIns="12700" rIns="12700" bIns="12700"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+mn-ea"/>
                    </a:rPr>
                    <a:t>E</a:t>
                  </a:r>
                  <a:r>
                    <a:rPr kumimoji="0" lang="en-US" altLang="zh-CN" b="0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+mn-ea"/>
                    </a:rPr>
                    <a:t>D</a:t>
                  </a:r>
                  <a:endPara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</a:endParaRPr>
                </a:p>
              </p:txBody>
            </p:sp>
            <p:sp>
              <p:nvSpPr>
                <p:cNvPr id="121" name="Rectangle 131"/>
                <p:cNvSpPr>
                  <a:spLocks noChangeArrowheads="1"/>
                </p:cNvSpPr>
                <p:nvPr/>
              </p:nvSpPr>
              <p:spPr bwMode="auto">
                <a:xfrm>
                  <a:off x="1119" y="1032"/>
                  <a:ext cx="192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lIns="12700" tIns="12700" rIns="12700" bIns="12700"/>
                <a:lstStyle/>
                <a:p>
                  <a:pPr marL="0" marR="0" lvl="0" indent="0" algn="just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+mn-ea"/>
                    </a:rPr>
                    <a:t>E</a:t>
                  </a:r>
                  <a:r>
                    <a:rPr kumimoji="0" lang="en-US" altLang="zh-CN" b="0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+mn-ea"/>
                    </a:rPr>
                    <a:t>D</a:t>
                  </a:r>
                  <a:endPara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</a:endParaRPr>
                </a:p>
              </p:txBody>
            </p:sp>
          </p:grpSp>
        </p:grpSp>
      </p:grpSp>
      <p:sp>
        <p:nvSpPr>
          <p:cNvPr id="137" name="Rectangle 132"/>
          <p:cNvSpPr>
            <a:spLocks noChangeArrowheads="1"/>
          </p:cNvSpPr>
          <p:nvPr/>
        </p:nvSpPr>
        <p:spPr bwMode="auto">
          <a:xfrm>
            <a:off x="697937" y="2917709"/>
            <a:ext cx="1328573" cy="24910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rgbClr val="0000FF"/>
                </a:solidFill>
                <a:latin typeface="+mn-ea"/>
              </a:rPr>
              <a:t>X</a:t>
            </a:r>
            <a:r>
              <a:rPr lang="zh-CN" altLang="en-US">
                <a:solidFill>
                  <a:srgbClr val="0000FF"/>
                </a:solidFill>
                <a:latin typeface="+mn-ea"/>
              </a:rPr>
              <a:t>地址译码线</a:t>
            </a:r>
          </a:p>
        </p:txBody>
      </p:sp>
      <p:sp>
        <p:nvSpPr>
          <p:cNvPr id="138" name="Rectangle 133"/>
          <p:cNvSpPr>
            <a:spLocks noChangeArrowheads="1"/>
          </p:cNvSpPr>
          <p:nvPr/>
        </p:nvSpPr>
        <p:spPr bwMode="auto">
          <a:xfrm>
            <a:off x="2981421" y="6008398"/>
            <a:ext cx="1328573" cy="24910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FF"/>
                </a:solidFill>
                <a:latin typeface="+mn-ea"/>
              </a:rPr>
              <a:t>Y</a:t>
            </a:r>
            <a:r>
              <a:rPr lang="zh-CN" altLang="en-US" dirty="0">
                <a:solidFill>
                  <a:srgbClr val="0000FF"/>
                </a:solidFill>
                <a:latin typeface="+mn-ea"/>
              </a:rPr>
              <a:t>地址译码线</a:t>
            </a:r>
          </a:p>
        </p:txBody>
      </p:sp>
      <p:sp>
        <p:nvSpPr>
          <p:cNvPr id="139" name="Rectangle 134"/>
          <p:cNvSpPr>
            <a:spLocks noChangeArrowheads="1"/>
          </p:cNvSpPr>
          <p:nvPr/>
        </p:nvSpPr>
        <p:spPr bwMode="auto">
          <a:xfrm>
            <a:off x="2898386" y="2917709"/>
            <a:ext cx="249107" cy="33214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latin typeface="+mn-ea"/>
              </a:rPr>
              <a:t>A</a:t>
            </a:r>
          </a:p>
        </p:txBody>
      </p:sp>
      <p:sp>
        <p:nvSpPr>
          <p:cNvPr id="140" name="Rectangle 135"/>
          <p:cNvSpPr>
            <a:spLocks noChangeArrowheads="1"/>
          </p:cNvSpPr>
          <p:nvPr/>
        </p:nvSpPr>
        <p:spPr bwMode="auto">
          <a:xfrm>
            <a:off x="4393030" y="2917709"/>
            <a:ext cx="249107" cy="33214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latin typeface="+mn-ea"/>
              </a:rPr>
              <a:t>B</a:t>
            </a:r>
          </a:p>
        </p:txBody>
      </p:sp>
      <p:sp>
        <p:nvSpPr>
          <p:cNvPr id="141" name="Rectangle 136"/>
          <p:cNvSpPr>
            <a:spLocks noChangeArrowheads="1"/>
          </p:cNvSpPr>
          <p:nvPr/>
        </p:nvSpPr>
        <p:spPr bwMode="auto">
          <a:xfrm>
            <a:off x="3064457" y="4163246"/>
            <a:ext cx="332143" cy="33214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rgbClr val="FF6600"/>
                </a:solidFill>
                <a:latin typeface="+mn-ea"/>
              </a:rPr>
              <a:t>C</a:t>
            </a:r>
            <a:r>
              <a:rPr lang="en-US" altLang="zh-CN" baseline="-25000">
                <a:solidFill>
                  <a:srgbClr val="FF6600"/>
                </a:solidFill>
                <a:latin typeface="+mn-ea"/>
              </a:rPr>
              <a:t>1</a:t>
            </a:r>
            <a:endParaRPr lang="en-US" altLang="zh-CN" dirty="0">
              <a:solidFill>
                <a:srgbClr val="FF6600"/>
              </a:solidFill>
              <a:latin typeface="+mn-ea"/>
            </a:endParaRPr>
          </a:p>
        </p:txBody>
      </p:sp>
      <p:sp>
        <p:nvSpPr>
          <p:cNvPr id="142" name="Rectangle 137"/>
          <p:cNvSpPr>
            <a:spLocks noChangeArrowheads="1"/>
          </p:cNvSpPr>
          <p:nvPr/>
        </p:nvSpPr>
        <p:spPr bwMode="auto">
          <a:xfrm>
            <a:off x="3811780" y="4163246"/>
            <a:ext cx="332143" cy="33214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rgbClr val="FF6600"/>
                </a:solidFill>
                <a:latin typeface="+mn-ea"/>
              </a:rPr>
              <a:t>C</a:t>
            </a:r>
            <a:r>
              <a:rPr lang="en-US" altLang="zh-CN" baseline="-25000">
                <a:solidFill>
                  <a:srgbClr val="FF6600"/>
                </a:solidFill>
                <a:latin typeface="+mn-ea"/>
              </a:rPr>
              <a:t>2</a:t>
            </a:r>
            <a:endParaRPr lang="en-US" altLang="zh-CN" dirty="0">
              <a:solidFill>
                <a:srgbClr val="FF6600"/>
              </a:solidFill>
              <a:latin typeface="+mn-ea"/>
            </a:endParaRPr>
          </a:p>
        </p:txBody>
      </p:sp>
      <p:sp>
        <p:nvSpPr>
          <p:cNvPr id="143" name="Rectangle 138"/>
          <p:cNvSpPr>
            <a:spLocks noChangeArrowheads="1"/>
          </p:cNvSpPr>
          <p:nvPr/>
        </p:nvSpPr>
        <p:spPr bwMode="auto">
          <a:xfrm>
            <a:off x="2061091" y="3822982"/>
            <a:ext cx="249107" cy="33214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FF6600"/>
                </a:solidFill>
                <a:latin typeface="+mn-ea"/>
              </a:rPr>
              <a:t>D</a:t>
            </a:r>
          </a:p>
        </p:txBody>
      </p:sp>
      <p:grpSp>
        <p:nvGrpSpPr>
          <p:cNvPr id="144" name="Group 140"/>
          <p:cNvGrpSpPr/>
          <p:nvPr/>
        </p:nvGrpSpPr>
        <p:grpSpPr bwMode="auto">
          <a:xfrm>
            <a:off x="5275094" y="3830511"/>
            <a:ext cx="249107" cy="332143"/>
            <a:chOff x="5040" y="2688"/>
            <a:chExt cx="144" cy="192"/>
          </a:xfrm>
        </p:grpSpPr>
        <p:sp>
          <p:nvSpPr>
            <p:cNvPr id="145" name="Rectangle 141"/>
            <p:cNvSpPr>
              <a:spLocks noChangeArrowheads="1"/>
            </p:cNvSpPr>
            <p:nvPr/>
          </p:nvSpPr>
          <p:spPr bwMode="auto">
            <a:xfrm>
              <a:off x="5040" y="2688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0" i="0" u="none" strike="noStrike" kern="0" cap="none" spc="0" normalizeH="0" baseline="0" noProof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+mn-ea"/>
                </a:rPr>
                <a:t>D</a:t>
              </a:r>
            </a:p>
          </p:txBody>
        </p:sp>
        <p:sp>
          <p:nvSpPr>
            <p:cNvPr id="146" name="Line 142"/>
            <p:cNvSpPr>
              <a:spLocks noChangeShapeType="1"/>
            </p:cNvSpPr>
            <p:nvPr/>
          </p:nvSpPr>
          <p:spPr bwMode="auto">
            <a:xfrm>
              <a:off x="5040" y="2688"/>
              <a:ext cx="96" cy="0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147" name="Line 63"/>
          <p:cNvSpPr>
            <a:spLocks noChangeShapeType="1"/>
          </p:cNvSpPr>
          <p:nvPr/>
        </p:nvSpPr>
        <p:spPr bwMode="auto">
          <a:xfrm>
            <a:off x="5181870" y="2253423"/>
            <a:ext cx="0" cy="2988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48" name="Line 61"/>
          <p:cNvSpPr>
            <a:spLocks noChangeShapeType="1"/>
          </p:cNvSpPr>
          <p:nvPr/>
        </p:nvSpPr>
        <p:spPr bwMode="auto">
          <a:xfrm>
            <a:off x="2275617" y="2253423"/>
            <a:ext cx="0" cy="2988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57764" y="2889881"/>
            <a:ext cx="4085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rgbClr val="FFC000"/>
              </a:buClr>
              <a:defRPr/>
            </a:pPr>
            <a:r>
              <a:rPr lang="zh-CN" altLang="en-US" sz="2200" dirty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 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外接大容量电容</a:t>
            </a:r>
            <a:endParaRPr lang="zh-CN" altLang="en-US" sz="2400" dirty="0">
              <a:latin typeface="+mn-ea"/>
            </a:endParaRPr>
          </a:p>
          <a:p>
            <a:pPr lvl="1">
              <a:lnSpc>
                <a:spcPct val="150000"/>
              </a:lnSpc>
              <a:buClr>
                <a:srgbClr val="FFC000"/>
              </a:buClr>
              <a:defRPr/>
            </a:pPr>
            <a:r>
              <a:rPr lang="zh-CN" altLang="en-US" sz="2400" dirty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en-US" altLang="zh-CN" sz="2400" dirty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增设预充电控制电路</a:t>
            </a:r>
            <a:endParaRPr lang="en-US" altLang="zh-CN" sz="2400" dirty="0">
              <a:latin typeface="+mn-ea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5" y="183038"/>
            <a:ext cx="4052386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7.2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半导体存储器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2127" y="814637"/>
            <a:ext cx="6865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4.DRAM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存储单元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(SRAM Cell—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1 bit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)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6" name="Line 82"/>
          <p:cNvSpPr>
            <a:spLocks noChangeAspect="1" noChangeShapeType="1"/>
          </p:cNvSpPr>
          <p:nvPr/>
        </p:nvSpPr>
        <p:spPr bwMode="auto">
          <a:xfrm>
            <a:off x="3809770" y="4192094"/>
            <a:ext cx="0" cy="25127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" name="Line 40"/>
          <p:cNvSpPr>
            <a:spLocks noChangeShapeType="1"/>
          </p:cNvSpPr>
          <p:nvPr/>
        </p:nvSpPr>
        <p:spPr bwMode="auto">
          <a:xfrm>
            <a:off x="4898607" y="2195893"/>
            <a:ext cx="0" cy="335026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9" name="Line 4"/>
          <p:cNvSpPr>
            <a:spLocks noChangeAspect="1" noChangeShapeType="1"/>
          </p:cNvSpPr>
          <p:nvPr/>
        </p:nvSpPr>
        <p:spPr bwMode="auto">
          <a:xfrm>
            <a:off x="2637177" y="3187014"/>
            <a:ext cx="50254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0" name="Group 5"/>
          <p:cNvGrpSpPr>
            <a:grpSpLocks noChangeAspect="1"/>
          </p:cNvGrpSpPr>
          <p:nvPr/>
        </p:nvGrpSpPr>
        <p:grpSpPr bwMode="auto">
          <a:xfrm>
            <a:off x="2637177" y="3689554"/>
            <a:ext cx="418783" cy="335027"/>
            <a:chOff x="3360" y="2544"/>
            <a:chExt cx="240" cy="192"/>
          </a:xfrm>
        </p:grpSpPr>
        <p:sp>
          <p:nvSpPr>
            <p:cNvPr id="11" name="Line 6"/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2" name="Line 7"/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3" name="Line 8"/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" name="Line 9"/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" name="Line 10"/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6" name="Line 11"/>
          <p:cNvSpPr>
            <a:spLocks noChangeAspect="1" noChangeShapeType="1"/>
          </p:cNvSpPr>
          <p:nvPr/>
        </p:nvSpPr>
        <p:spPr bwMode="auto">
          <a:xfrm>
            <a:off x="2637177" y="3187014"/>
            <a:ext cx="0" cy="58629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7" name="Group 12"/>
          <p:cNvGrpSpPr>
            <a:grpSpLocks noChangeAspect="1"/>
          </p:cNvGrpSpPr>
          <p:nvPr/>
        </p:nvGrpSpPr>
        <p:grpSpPr bwMode="auto">
          <a:xfrm>
            <a:off x="3809770" y="3689554"/>
            <a:ext cx="418783" cy="335027"/>
            <a:chOff x="4032" y="2544"/>
            <a:chExt cx="240" cy="192"/>
          </a:xfrm>
        </p:grpSpPr>
        <p:sp>
          <p:nvSpPr>
            <p:cNvPr id="18" name="Line 13"/>
            <p:cNvSpPr>
              <a:spLocks noChangeAspect="1" noChangeShapeType="1"/>
            </p:cNvSpPr>
            <p:nvPr/>
          </p:nvSpPr>
          <p:spPr bwMode="auto">
            <a:xfrm>
              <a:off x="4176" y="2544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9" name="Line 14"/>
            <p:cNvSpPr>
              <a:spLocks noChangeAspect="1" noChangeShapeType="1"/>
            </p:cNvSpPr>
            <p:nvPr/>
          </p:nvSpPr>
          <p:spPr bwMode="auto">
            <a:xfrm>
              <a:off x="4128" y="2592"/>
              <a:ext cx="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0" name="Line 15"/>
            <p:cNvSpPr>
              <a:spLocks noChangeAspect="1" noChangeShapeType="1"/>
            </p:cNvSpPr>
            <p:nvPr/>
          </p:nvSpPr>
          <p:spPr bwMode="auto">
            <a:xfrm>
              <a:off x="4176" y="2592"/>
              <a:ext cx="9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" name="Line 16"/>
            <p:cNvSpPr>
              <a:spLocks noChangeAspect="1" noChangeShapeType="1"/>
            </p:cNvSpPr>
            <p:nvPr/>
          </p:nvSpPr>
          <p:spPr bwMode="auto">
            <a:xfrm>
              <a:off x="4176" y="2688"/>
              <a:ext cx="9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2" name="Line 17"/>
            <p:cNvSpPr>
              <a:spLocks noChangeAspect="1" noChangeShapeType="1"/>
            </p:cNvSpPr>
            <p:nvPr/>
          </p:nvSpPr>
          <p:spPr bwMode="auto">
            <a:xfrm>
              <a:off x="4032" y="2640"/>
              <a:ext cx="9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23" name="Line 18"/>
          <p:cNvSpPr>
            <a:spLocks noChangeAspect="1" noChangeShapeType="1"/>
          </p:cNvSpPr>
          <p:nvPr/>
        </p:nvSpPr>
        <p:spPr bwMode="auto">
          <a:xfrm>
            <a:off x="3809770" y="3187014"/>
            <a:ext cx="418783" cy="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4" name="Line 19"/>
          <p:cNvSpPr>
            <a:spLocks noChangeShapeType="1"/>
          </p:cNvSpPr>
          <p:nvPr/>
        </p:nvSpPr>
        <p:spPr bwMode="auto">
          <a:xfrm flipV="1">
            <a:off x="3223474" y="3187014"/>
            <a:ext cx="586297" cy="670053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5" name="Line 20"/>
          <p:cNvSpPr>
            <a:spLocks noChangeAspect="1" noChangeShapeType="1"/>
          </p:cNvSpPr>
          <p:nvPr/>
        </p:nvSpPr>
        <p:spPr bwMode="auto">
          <a:xfrm>
            <a:off x="2637177" y="4443364"/>
            <a:ext cx="1591377" cy="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6" name="Line 21"/>
          <p:cNvSpPr>
            <a:spLocks noChangeAspect="1" noChangeShapeType="1"/>
          </p:cNvSpPr>
          <p:nvPr/>
        </p:nvSpPr>
        <p:spPr bwMode="auto">
          <a:xfrm>
            <a:off x="2637177" y="3940824"/>
            <a:ext cx="0" cy="50254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7" name="Line 22"/>
          <p:cNvSpPr>
            <a:spLocks noChangeAspect="1" noChangeShapeType="1"/>
          </p:cNvSpPr>
          <p:nvPr/>
        </p:nvSpPr>
        <p:spPr bwMode="auto">
          <a:xfrm>
            <a:off x="4228554" y="3940824"/>
            <a:ext cx="0" cy="50254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8" name="Line 23"/>
          <p:cNvSpPr>
            <a:spLocks noChangeAspect="1" noChangeShapeType="1"/>
          </p:cNvSpPr>
          <p:nvPr/>
        </p:nvSpPr>
        <p:spPr bwMode="auto">
          <a:xfrm>
            <a:off x="4228554" y="3187014"/>
            <a:ext cx="0" cy="586297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9" name="Line 24"/>
          <p:cNvSpPr>
            <a:spLocks noChangeAspect="1" noChangeShapeType="1"/>
          </p:cNvSpPr>
          <p:nvPr/>
        </p:nvSpPr>
        <p:spPr bwMode="auto">
          <a:xfrm>
            <a:off x="2302150" y="3187014"/>
            <a:ext cx="335027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30" name="Group 25"/>
          <p:cNvGrpSpPr/>
          <p:nvPr/>
        </p:nvGrpSpPr>
        <p:grpSpPr bwMode="auto">
          <a:xfrm>
            <a:off x="2050880" y="2768231"/>
            <a:ext cx="2763970" cy="418783"/>
            <a:chOff x="2040" y="1728"/>
            <a:chExt cx="1584" cy="240"/>
          </a:xfrm>
        </p:grpSpPr>
        <p:grpSp>
          <p:nvGrpSpPr>
            <p:cNvPr id="31" name="Group 26"/>
            <p:cNvGrpSpPr>
              <a:grpSpLocks noChangeAspect="1"/>
            </p:cNvGrpSpPr>
            <p:nvPr/>
          </p:nvGrpSpPr>
          <p:grpSpPr bwMode="auto">
            <a:xfrm rot="16200000" flipV="1">
              <a:off x="2016" y="1752"/>
              <a:ext cx="240" cy="192"/>
              <a:chOff x="3360" y="2544"/>
              <a:chExt cx="240" cy="192"/>
            </a:xfrm>
          </p:grpSpPr>
          <p:sp>
            <p:nvSpPr>
              <p:cNvPr id="38" name="Line 27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9" name="Line 28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0" name="Line 29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1" name="Line 30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2" name="Line 31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32" name="Group 32"/>
            <p:cNvGrpSpPr>
              <a:grpSpLocks noChangeAspect="1"/>
            </p:cNvGrpSpPr>
            <p:nvPr/>
          </p:nvGrpSpPr>
          <p:grpSpPr bwMode="auto">
            <a:xfrm rot="16200000" flipV="1">
              <a:off x="3408" y="1752"/>
              <a:ext cx="240" cy="192"/>
              <a:chOff x="3360" y="2544"/>
              <a:chExt cx="240" cy="192"/>
            </a:xfrm>
          </p:grpSpPr>
          <p:sp>
            <p:nvSpPr>
              <p:cNvPr id="33" name="Line 33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4" name="Line 34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5" name="Line 35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6" name="Line 36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7" name="Line 37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43" name="Line 38"/>
          <p:cNvSpPr>
            <a:spLocks noChangeShapeType="1"/>
          </p:cNvSpPr>
          <p:nvPr/>
        </p:nvSpPr>
        <p:spPr bwMode="auto">
          <a:xfrm>
            <a:off x="1967124" y="2181934"/>
            <a:ext cx="0" cy="335026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 flipH="1">
            <a:off x="1967124" y="3187014"/>
            <a:ext cx="1675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5" name="Line 41"/>
          <p:cNvSpPr>
            <a:spLocks noChangeShapeType="1"/>
          </p:cNvSpPr>
          <p:nvPr/>
        </p:nvSpPr>
        <p:spPr bwMode="auto">
          <a:xfrm flipH="1">
            <a:off x="4731094" y="3187014"/>
            <a:ext cx="1675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46" name="Group 42"/>
          <p:cNvGrpSpPr/>
          <p:nvPr/>
        </p:nvGrpSpPr>
        <p:grpSpPr bwMode="auto">
          <a:xfrm>
            <a:off x="3390987" y="4443364"/>
            <a:ext cx="83757" cy="251270"/>
            <a:chOff x="3744" y="2880"/>
            <a:chExt cx="96" cy="288"/>
          </a:xfrm>
        </p:grpSpPr>
        <p:sp>
          <p:nvSpPr>
            <p:cNvPr id="47" name="Line 43"/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8" name="Oval 44"/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noFill/>
            <a:ln w="19050" algn="ctr">
              <a:solidFill>
                <a:srgbClr val="008000"/>
              </a:solidFill>
              <a:round/>
            </a:ln>
          </p:spPr>
          <p:txBody>
            <a:bodyPr wrap="none" anchor="ctr"/>
            <a:lstStyle/>
            <a:p>
              <a:pPr algn="r"/>
              <a:endParaRPr lang="zh-CN" altLang="zh-CN">
                <a:latin typeface="+mn-ea"/>
              </a:endParaRPr>
            </a:p>
          </p:txBody>
        </p:sp>
      </p:grpSp>
      <p:sp>
        <p:nvSpPr>
          <p:cNvPr id="49" name="Line 45"/>
          <p:cNvSpPr>
            <a:spLocks noChangeShapeType="1"/>
          </p:cNvSpPr>
          <p:nvPr/>
        </p:nvSpPr>
        <p:spPr bwMode="auto">
          <a:xfrm>
            <a:off x="2218394" y="2684474"/>
            <a:ext cx="0" cy="8375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0" name="Line 46"/>
          <p:cNvSpPr>
            <a:spLocks noChangeShapeType="1"/>
          </p:cNvSpPr>
          <p:nvPr/>
        </p:nvSpPr>
        <p:spPr bwMode="auto">
          <a:xfrm>
            <a:off x="4647337" y="2684474"/>
            <a:ext cx="0" cy="8375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51" name="Group 47"/>
          <p:cNvGrpSpPr/>
          <p:nvPr/>
        </p:nvGrpSpPr>
        <p:grpSpPr bwMode="auto">
          <a:xfrm>
            <a:off x="1967124" y="5448444"/>
            <a:ext cx="2931483" cy="335027"/>
            <a:chOff x="1992" y="3264"/>
            <a:chExt cx="1680" cy="192"/>
          </a:xfrm>
        </p:grpSpPr>
        <p:grpSp>
          <p:nvGrpSpPr>
            <p:cNvPr id="52" name="Group 48"/>
            <p:cNvGrpSpPr>
              <a:grpSpLocks noChangeAspect="1"/>
            </p:cNvGrpSpPr>
            <p:nvPr/>
          </p:nvGrpSpPr>
          <p:grpSpPr bwMode="auto">
            <a:xfrm>
              <a:off x="1992" y="3264"/>
              <a:ext cx="240" cy="192"/>
              <a:chOff x="3360" y="2544"/>
              <a:chExt cx="240" cy="192"/>
            </a:xfrm>
          </p:grpSpPr>
          <p:sp>
            <p:nvSpPr>
              <p:cNvPr id="59" name="Line 49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0" name="Line 50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1" name="Line 51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2" name="Line 52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3" name="Line 53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53" name="Group 54"/>
            <p:cNvGrpSpPr>
              <a:grpSpLocks noChangeAspect="1"/>
            </p:cNvGrpSpPr>
            <p:nvPr/>
          </p:nvGrpSpPr>
          <p:grpSpPr bwMode="auto">
            <a:xfrm>
              <a:off x="3432" y="3264"/>
              <a:ext cx="240" cy="192"/>
              <a:chOff x="4032" y="2544"/>
              <a:chExt cx="240" cy="192"/>
            </a:xfrm>
          </p:grpSpPr>
          <p:sp>
            <p:nvSpPr>
              <p:cNvPr id="54" name="Line 55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5" name="Line 56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6" name="Line 57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7" name="Line 58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8" name="Line 59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64" name="Line 60"/>
          <p:cNvSpPr>
            <a:spLocks noChangeShapeType="1"/>
          </p:cNvSpPr>
          <p:nvPr/>
        </p:nvSpPr>
        <p:spPr bwMode="auto">
          <a:xfrm>
            <a:off x="2385907" y="5615957"/>
            <a:ext cx="209391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65" name="Line 61"/>
          <p:cNvSpPr>
            <a:spLocks noChangeShapeType="1"/>
          </p:cNvSpPr>
          <p:nvPr/>
        </p:nvSpPr>
        <p:spPr bwMode="auto">
          <a:xfrm>
            <a:off x="1967124" y="5699714"/>
            <a:ext cx="0" cy="3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>
            <a:off x="4898607" y="5699714"/>
            <a:ext cx="0" cy="3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67" name="Line 63"/>
          <p:cNvSpPr>
            <a:spLocks noChangeShapeType="1"/>
          </p:cNvSpPr>
          <p:nvPr/>
        </p:nvSpPr>
        <p:spPr bwMode="auto">
          <a:xfrm>
            <a:off x="3390987" y="5615957"/>
            <a:ext cx="0" cy="3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68" name="Rectangle 64"/>
          <p:cNvSpPr>
            <a:spLocks noChangeArrowheads="1"/>
          </p:cNvSpPr>
          <p:nvPr/>
        </p:nvSpPr>
        <p:spPr bwMode="auto">
          <a:xfrm>
            <a:off x="2302150" y="3773310"/>
            <a:ext cx="251270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1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69" name="Rectangle 65"/>
          <p:cNvSpPr>
            <a:spLocks noChangeArrowheads="1"/>
          </p:cNvSpPr>
          <p:nvPr/>
        </p:nvSpPr>
        <p:spPr bwMode="auto">
          <a:xfrm>
            <a:off x="4396067" y="3773310"/>
            <a:ext cx="251270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solidFill>
                  <a:schemeClr val="folHlink"/>
                </a:solidFill>
                <a:latin typeface="+mn-ea"/>
              </a:rPr>
              <a:t>T</a:t>
            </a:r>
            <a:r>
              <a:rPr lang="en-US" altLang="zh-CN" sz="1600" b="1" baseline="-25000" dirty="0">
                <a:solidFill>
                  <a:schemeClr val="folHlink"/>
                </a:solidFill>
                <a:latin typeface="+mn-ea"/>
              </a:rPr>
              <a:t>2</a:t>
            </a:r>
            <a:endParaRPr lang="en-US" altLang="zh-CN" sz="1600" b="1" dirty="0">
              <a:solidFill>
                <a:schemeClr val="folHlink"/>
              </a:solidFill>
              <a:latin typeface="+mn-ea"/>
            </a:endParaRPr>
          </a:p>
        </p:txBody>
      </p:sp>
      <p:sp>
        <p:nvSpPr>
          <p:cNvPr id="70" name="Rectangle 66"/>
          <p:cNvSpPr>
            <a:spLocks noChangeArrowheads="1"/>
          </p:cNvSpPr>
          <p:nvPr/>
        </p:nvSpPr>
        <p:spPr bwMode="auto">
          <a:xfrm>
            <a:off x="2050880" y="3187014"/>
            <a:ext cx="251270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5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71" name="Rectangle 67"/>
          <p:cNvSpPr>
            <a:spLocks noChangeArrowheads="1"/>
          </p:cNvSpPr>
          <p:nvPr/>
        </p:nvSpPr>
        <p:spPr bwMode="auto">
          <a:xfrm>
            <a:off x="1632097" y="5448444"/>
            <a:ext cx="251270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7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72" name="Rectangle 68"/>
          <p:cNvSpPr>
            <a:spLocks noChangeArrowheads="1"/>
          </p:cNvSpPr>
          <p:nvPr/>
        </p:nvSpPr>
        <p:spPr bwMode="auto">
          <a:xfrm>
            <a:off x="4982364" y="5448444"/>
            <a:ext cx="251270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8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73" name="Rectangle 69"/>
          <p:cNvSpPr>
            <a:spLocks noChangeArrowheads="1"/>
          </p:cNvSpPr>
          <p:nvPr/>
        </p:nvSpPr>
        <p:spPr bwMode="auto">
          <a:xfrm>
            <a:off x="4569237" y="3284255"/>
            <a:ext cx="251270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6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74" name="Rectangle 70"/>
          <p:cNvSpPr>
            <a:spLocks noChangeArrowheads="1"/>
          </p:cNvSpPr>
          <p:nvPr/>
        </p:nvSpPr>
        <p:spPr bwMode="auto">
          <a:xfrm>
            <a:off x="2052605" y="5968526"/>
            <a:ext cx="376905" cy="25127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I/O</a:t>
            </a:r>
          </a:p>
        </p:txBody>
      </p:sp>
      <p:sp>
        <p:nvSpPr>
          <p:cNvPr id="75" name="Rectangle 71"/>
          <p:cNvSpPr>
            <a:spLocks noChangeArrowheads="1"/>
          </p:cNvSpPr>
          <p:nvPr/>
        </p:nvSpPr>
        <p:spPr bwMode="auto">
          <a:xfrm flipV="1">
            <a:off x="4340794" y="5746999"/>
            <a:ext cx="494608" cy="39988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u="sng" dirty="0">
                <a:latin typeface="+mn-ea"/>
              </a:rPr>
              <a:t>O/I</a:t>
            </a:r>
          </a:p>
        </p:txBody>
      </p:sp>
      <p:grpSp>
        <p:nvGrpSpPr>
          <p:cNvPr id="76" name="Group 72"/>
          <p:cNvGrpSpPr/>
          <p:nvPr/>
        </p:nvGrpSpPr>
        <p:grpSpPr bwMode="auto">
          <a:xfrm>
            <a:off x="2972204" y="4108337"/>
            <a:ext cx="167513" cy="83757"/>
            <a:chOff x="3888" y="2832"/>
            <a:chExt cx="96" cy="48"/>
          </a:xfrm>
        </p:grpSpPr>
        <p:sp>
          <p:nvSpPr>
            <p:cNvPr id="77" name="Line 73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8" name="Line 74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79" name="Line 75"/>
          <p:cNvSpPr>
            <a:spLocks noChangeAspect="1" noChangeShapeType="1"/>
          </p:cNvSpPr>
          <p:nvPr/>
        </p:nvSpPr>
        <p:spPr bwMode="auto">
          <a:xfrm>
            <a:off x="3055960" y="3857067"/>
            <a:ext cx="0" cy="25127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80" name="Line 76"/>
          <p:cNvSpPr>
            <a:spLocks noChangeAspect="1" noChangeShapeType="1"/>
          </p:cNvSpPr>
          <p:nvPr/>
        </p:nvSpPr>
        <p:spPr bwMode="auto">
          <a:xfrm>
            <a:off x="3055960" y="3857067"/>
            <a:ext cx="167513" cy="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81" name="Line 77"/>
          <p:cNvSpPr>
            <a:spLocks noChangeAspect="1" noChangeShapeType="1"/>
          </p:cNvSpPr>
          <p:nvPr/>
        </p:nvSpPr>
        <p:spPr bwMode="auto">
          <a:xfrm>
            <a:off x="3055960" y="4192094"/>
            <a:ext cx="0" cy="25127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82" name="Group 78"/>
          <p:cNvGrpSpPr/>
          <p:nvPr/>
        </p:nvGrpSpPr>
        <p:grpSpPr bwMode="auto">
          <a:xfrm>
            <a:off x="3726014" y="4108337"/>
            <a:ext cx="167513" cy="83757"/>
            <a:chOff x="3888" y="2832"/>
            <a:chExt cx="96" cy="48"/>
          </a:xfrm>
        </p:grpSpPr>
        <p:sp>
          <p:nvSpPr>
            <p:cNvPr id="83" name="Line 79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84" name="Line 80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85" name="Line 81"/>
          <p:cNvSpPr>
            <a:spLocks noChangeAspect="1" noChangeShapeType="1"/>
          </p:cNvSpPr>
          <p:nvPr/>
        </p:nvSpPr>
        <p:spPr bwMode="auto">
          <a:xfrm>
            <a:off x="3809770" y="3857067"/>
            <a:ext cx="0" cy="25127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86" name="Line 83"/>
          <p:cNvSpPr>
            <a:spLocks noChangeAspect="1" noChangeShapeType="1"/>
          </p:cNvSpPr>
          <p:nvPr/>
        </p:nvSpPr>
        <p:spPr bwMode="auto">
          <a:xfrm>
            <a:off x="3642257" y="3857067"/>
            <a:ext cx="16751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87" name="Line 84"/>
          <p:cNvSpPr>
            <a:spLocks noChangeShapeType="1"/>
          </p:cNvSpPr>
          <p:nvPr/>
        </p:nvSpPr>
        <p:spPr bwMode="auto">
          <a:xfrm>
            <a:off x="3139717" y="3187014"/>
            <a:ext cx="502540" cy="67005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88" name="Line 85"/>
          <p:cNvSpPr>
            <a:spLocks noChangeAspect="1" noChangeShapeType="1"/>
          </p:cNvSpPr>
          <p:nvPr/>
        </p:nvSpPr>
        <p:spPr bwMode="auto">
          <a:xfrm>
            <a:off x="4228554" y="3187014"/>
            <a:ext cx="335027" cy="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1548340" y="4439874"/>
            <a:ext cx="418784" cy="586297"/>
            <a:chOff x="2382916" y="3993556"/>
            <a:chExt cx="418784" cy="586297"/>
          </a:xfrm>
        </p:grpSpPr>
        <p:sp>
          <p:nvSpPr>
            <p:cNvPr id="90" name="Line 91"/>
            <p:cNvSpPr>
              <a:spLocks noChangeAspect="1" noChangeShapeType="1"/>
            </p:cNvSpPr>
            <p:nvPr/>
          </p:nvSpPr>
          <p:spPr bwMode="auto">
            <a:xfrm>
              <a:off x="2466673" y="4328583"/>
              <a:ext cx="0" cy="25127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91" name="Group 86"/>
            <p:cNvGrpSpPr/>
            <p:nvPr/>
          </p:nvGrpSpPr>
          <p:grpSpPr bwMode="auto">
            <a:xfrm>
              <a:off x="2382916" y="4244826"/>
              <a:ext cx="167513" cy="83757"/>
              <a:chOff x="3888" y="2832"/>
              <a:chExt cx="96" cy="48"/>
            </a:xfrm>
          </p:grpSpPr>
          <p:sp>
            <p:nvSpPr>
              <p:cNvPr id="95" name="Line 87"/>
              <p:cNvSpPr>
                <a:spLocks noChangeShapeType="1"/>
              </p:cNvSpPr>
              <p:nvPr/>
            </p:nvSpPr>
            <p:spPr bwMode="auto">
              <a:xfrm>
                <a:off x="3888" y="2832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6" name="Line 88"/>
              <p:cNvSpPr>
                <a:spLocks noChangeShapeType="1"/>
              </p:cNvSpPr>
              <p:nvPr/>
            </p:nvSpPr>
            <p:spPr bwMode="auto">
              <a:xfrm>
                <a:off x="3888" y="288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93" name="Line 89"/>
            <p:cNvSpPr>
              <a:spLocks noChangeAspect="1" noChangeShapeType="1"/>
            </p:cNvSpPr>
            <p:nvPr/>
          </p:nvSpPr>
          <p:spPr bwMode="auto">
            <a:xfrm>
              <a:off x="2466673" y="3993556"/>
              <a:ext cx="0" cy="25127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94" name="Line 90"/>
            <p:cNvSpPr>
              <a:spLocks noChangeAspect="1" noChangeShapeType="1"/>
            </p:cNvSpPr>
            <p:nvPr/>
          </p:nvSpPr>
          <p:spPr bwMode="auto">
            <a:xfrm>
              <a:off x="2466673" y="3993556"/>
              <a:ext cx="335027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97" name="Line 92"/>
          <p:cNvSpPr>
            <a:spLocks noChangeShapeType="1"/>
          </p:cNvSpPr>
          <p:nvPr/>
        </p:nvSpPr>
        <p:spPr bwMode="auto">
          <a:xfrm>
            <a:off x="1338949" y="2684474"/>
            <a:ext cx="418783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98" name="Rectangle 93"/>
          <p:cNvSpPr>
            <a:spLocks noChangeArrowheads="1"/>
          </p:cNvSpPr>
          <p:nvPr/>
        </p:nvSpPr>
        <p:spPr bwMode="auto">
          <a:xfrm>
            <a:off x="3558500" y="4527122"/>
            <a:ext cx="795688" cy="50603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solidFill>
                  <a:srgbClr val="008000"/>
                </a:solidFill>
                <a:latin typeface="+mn-ea"/>
              </a:rPr>
              <a:t>V</a:t>
            </a:r>
            <a:r>
              <a:rPr lang="en-US" altLang="zh-CN" sz="1600" baseline="-25000">
                <a:solidFill>
                  <a:srgbClr val="008000"/>
                </a:solidFill>
                <a:latin typeface="+mn-ea"/>
              </a:rPr>
              <a:t>ss</a:t>
            </a:r>
            <a:r>
              <a:rPr lang="en-US" altLang="zh-CN" sz="1600">
                <a:solidFill>
                  <a:srgbClr val="008000"/>
                </a:solidFill>
                <a:latin typeface="+mn-ea"/>
              </a:rPr>
              <a:t>(0V)</a:t>
            </a:r>
          </a:p>
        </p:txBody>
      </p:sp>
      <p:grpSp>
        <p:nvGrpSpPr>
          <p:cNvPr id="100" name="Group 95"/>
          <p:cNvGrpSpPr/>
          <p:nvPr/>
        </p:nvGrpSpPr>
        <p:grpSpPr bwMode="auto">
          <a:xfrm>
            <a:off x="5149877" y="4694634"/>
            <a:ext cx="167513" cy="83757"/>
            <a:chOff x="3888" y="2832"/>
            <a:chExt cx="96" cy="48"/>
          </a:xfrm>
        </p:grpSpPr>
        <p:sp>
          <p:nvSpPr>
            <p:cNvPr id="101" name="Line 96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02" name="Line 97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03" name="Line 98"/>
          <p:cNvSpPr>
            <a:spLocks noChangeAspect="1" noChangeShapeType="1"/>
          </p:cNvSpPr>
          <p:nvPr/>
        </p:nvSpPr>
        <p:spPr bwMode="auto">
          <a:xfrm>
            <a:off x="5233634" y="4443364"/>
            <a:ext cx="0" cy="25127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04" name="Line 99"/>
          <p:cNvSpPr>
            <a:spLocks noChangeAspect="1" noChangeShapeType="1"/>
          </p:cNvSpPr>
          <p:nvPr/>
        </p:nvSpPr>
        <p:spPr bwMode="auto">
          <a:xfrm>
            <a:off x="4898607" y="4443364"/>
            <a:ext cx="33502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05" name="Line 100"/>
          <p:cNvSpPr>
            <a:spLocks noChangeAspect="1" noChangeShapeType="1"/>
          </p:cNvSpPr>
          <p:nvPr/>
        </p:nvSpPr>
        <p:spPr bwMode="auto">
          <a:xfrm>
            <a:off x="5233634" y="4778390"/>
            <a:ext cx="0" cy="25127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06" name="Group 101"/>
          <p:cNvGrpSpPr/>
          <p:nvPr/>
        </p:nvGrpSpPr>
        <p:grpSpPr bwMode="auto">
          <a:xfrm>
            <a:off x="1548340" y="1930664"/>
            <a:ext cx="3769050" cy="335027"/>
            <a:chOff x="1752" y="1248"/>
            <a:chExt cx="2160" cy="192"/>
          </a:xfrm>
        </p:grpSpPr>
        <p:grpSp>
          <p:nvGrpSpPr>
            <p:cNvPr id="107" name="Group 102"/>
            <p:cNvGrpSpPr>
              <a:grpSpLocks noChangeAspect="1"/>
            </p:cNvGrpSpPr>
            <p:nvPr/>
          </p:nvGrpSpPr>
          <p:grpSpPr bwMode="auto">
            <a:xfrm>
              <a:off x="1752" y="1248"/>
              <a:ext cx="240" cy="192"/>
              <a:chOff x="4032" y="2544"/>
              <a:chExt cx="240" cy="192"/>
            </a:xfrm>
          </p:grpSpPr>
          <p:sp>
            <p:nvSpPr>
              <p:cNvPr id="114" name="Line 103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5" name="Line 104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6" name="Line 105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7" name="Line 106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8" name="Line 107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108" name="Group 108"/>
            <p:cNvGrpSpPr>
              <a:grpSpLocks noChangeAspect="1"/>
            </p:cNvGrpSpPr>
            <p:nvPr/>
          </p:nvGrpSpPr>
          <p:grpSpPr bwMode="auto">
            <a:xfrm>
              <a:off x="3672" y="1248"/>
              <a:ext cx="240" cy="192"/>
              <a:chOff x="3360" y="2544"/>
              <a:chExt cx="240" cy="192"/>
            </a:xfrm>
          </p:grpSpPr>
          <p:sp>
            <p:nvSpPr>
              <p:cNvPr id="109" name="Line 109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0" name="Line 110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1" name="Line 111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2" name="Line 112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3" name="Line 113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119" name="Line 114"/>
          <p:cNvSpPr>
            <a:spLocks noChangeShapeType="1"/>
          </p:cNvSpPr>
          <p:nvPr/>
        </p:nvSpPr>
        <p:spPr bwMode="auto">
          <a:xfrm>
            <a:off x="1967124" y="1777110"/>
            <a:ext cx="0" cy="25127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20" name="Line 115"/>
          <p:cNvSpPr>
            <a:spLocks noChangeShapeType="1"/>
          </p:cNvSpPr>
          <p:nvPr/>
        </p:nvSpPr>
        <p:spPr bwMode="auto">
          <a:xfrm>
            <a:off x="4898607" y="1763151"/>
            <a:ext cx="0" cy="25127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21" name="组合 120"/>
          <p:cNvGrpSpPr/>
          <p:nvPr/>
        </p:nvGrpSpPr>
        <p:grpSpPr>
          <a:xfrm>
            <a:off x="1380827" y="2098177"/>
            <a:ext cx="4104076" cy="0"/>
            <a:chOff x="2215403" y="1651859"/>
            <a:chExt cx="4104076" cy="0"/>
          </a:xfrm>
        </p:grpSpPr>
        <p:sp>
          <p:nvSpPr>
            <p:cNvPr id="122" name="Line 116"/>
            <p:cNvSpPr>
              <a:spLocks noChangeShapeType="1"/>
            </p:cNvSpPr>
            <p:nvPr/>
          </p:nvSpPr>
          <p:spPr bwMode="auto">
            <a:xfrm flipH="1">
              <a:off x="2215403" y="1651859"/>
              <a:ext cx="16751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23" name="Line 117"/>
            <p:cNvSpPr>
              <a:spLocks noChangeShapeType="1"/>
            </p:cNvSpPr>
            <p:nvPr/>
          </p:nvSpPr>
          <p:spPr bwMode="auto">
            <a:xfrm flipH="1">
              <a:off x="6151966" y="1651859"/>
              <a:ext cx="16751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24" name="Rectangle 118"/>
          <p:cNvSpPr>
            <a:spLocks noChangeArrowheads="1"/>
          </p:cNvSpPr>
          <p:nvPr/>
        </p:nvSpPr>
        <p:spPr bwMode="auto">
          <a:xfrm>
            <a:off x="5425822" y="2236427"/>
            <a:ext cx="795688" cy="50603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zh-CN" altLang="en-US" sz="1600" b="1" dirty="0">
                <a:solidFill>
                  <a:srgbClr val="C00000"/>
                </a:solidFill>
                <a:latin typeface="+mn-ea"/>
              </a:rPr>
              <a:t>预充</a:t>
            </a:r>
          </a:p>
        </p:txBody>
      </p:sp>
      <p:sp>
        <p:nvSpPr>
          <p:cNvPr id="125" name="Rectangle 119"/>
          <p:cNvSpPr>
            <a:spLocks noChangeArrowheads="1"/>
          </p:cNvSpPr>
          <p:nvPr/>
        </p:nvSpPr>
        <p:spPr bwMode="auto">
          <a:xfrm>
            <a:off x="4479824" y="1930664"/>
            <a:ext cx="335027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10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26" name="Rectangle 120"/>
          <p:cNvSpPr>
            <a:spLocks noChangeArrowheads="1"/>
          </p:cNvSpPr>
          <p:nvPr/>
        </p:nvSpPr>
        <p:spPr bwMode="auto">
          <a:xfrm>
            <a:off x="2050880" y="2014421"/>
            <a:ext cx="335027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9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27" name="Rectangle 122"/>
          <p:cNvSpPr>
            <a:spLocks noChangeArrowheads="1"/>
          </p:cNvSpPr>
          <p:nvPr/>
        </p:nvSpPr>
        <p:spPr bwMode="auto">
          <a:xfrm>
            <a:off x="4962131" y="1560891"/>
            <a:ext cx="335027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solidFill>
                  <a:schemeClr val="folHlink"/>
                </a:solidFill>
                <a:latin typeface="+mn-ea"/>
              </a:rPr>
              <a:t>E</a:t>
            </a:r>
            <a:r>
              <a:rPr lang="en-US" altLang="zh-CN" sz="1600" b="1" baseline="-25000" dirty="0">
                <a:solidFill>
                  <a:schemeClr val="folHlink"/>
                </a:solidFill>
                <a:latin typeface="+mn-ea"/>
              </a:rPr>
              <a:t>D</a:t>
            </a:r>
            <a:endParaRPr lang="en-US" altLang="zh-CN" sz="1600" b="1" dirty="0">
              <a:solidFill>
                <a:schemeClr val="folHlink"/>
              </a:solidFill>
              <a:latin typeface="+mn-ea"/>
            </a:endParaRPr>
          </a:p>
        </p:txBody>
      </p:sp>
      <p:sp>
        <p:nvSpPr>
          <p:cNvPr id="128" name="Rectangle 123"/>
          <p:cNvSpPr>
            <a:spLocks noChangeArrowheads="1"/>
          </p:cNvSpPr>
          <p:nvPr/>
        </p:nvSpPr>
        <p:spPr bwMode="auto">
          <a:xfrm>
            <a:off x="579905" y="2630725"/>
            <a:ext cx="671565" cy="460662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X</a:t>
            </a:r>
            <a:r>
              <a:rPr lang="zh-CN" altLang="en-US" sz="1600" b="1" dirty="0">
                <a:latin typeface="+mn-ea"/>
              </a:rPr>
              <a:t>地址译码线</a:t>
            </a:r>
          </a:p>
        </p:txBody>
      </p:sp>
      <p:sp>
        <p:nvSpPr>
          <p:cNvPr id="129" name="Rectangle 124"/>
          <p:cNvSpPr>
            <a:spLocks noChangeArrowheads="1"/>
          </p:cNvSpPr>
          <p:nvPr/>
        </p:nvSpPr>
        <p:spPr bwMode="auto">
          <a:xfrm>
            <a:off x="2748442" y="6006822"/>
            <a:ext cx="1340107" cy="25127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ctr"/>
            <a:r>
              <a:rPr lang="en-US" altLang="zh-CN" sz="1600" b="1" dirty="0">
                <a:latin typeface="+mn-ea"/>
              </a:rPr>
              <a:t>Y</a:t>
            </a:r>
            <a:r>
              <a:rPr lang="zh-CN" altLang="en-US" sz="1600" b="1" dirty="0">
                <a:latin typeface="+mn-ea"/>
              </a:rPr>
              <a:t>地址译码线</a:t>
            </a:r>
          </a:p>
        </p:txBody>
      </p:sp>
      <p:sp>
        <p:nvSpPr>
          <p:cNvPr id="130" name="Rectangle 125"/>
          <p:cNvSpPr>
            <a:spLocks noChangeArrowheads="1"/>
          </p:cNvSpPr>
          <p:nvPr/>
        </p:nvSpPr>
        <p:spPr bwMode="auto">
          <a:xfrm>
            <a:off x="2595299" y="2851987"/>
            <a:ext cx="251270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solidFill>
                  <a:srgbClr val="FF0000"/>
                </a:solidFill>
                <a:latin typeface="+mn-ea"/>
              </a:rPr>
              <a:t>A</a:t>
            </a:r>
          </a:p>
        </p:txBody>
      </p:sp>
      <p:sp>
        <p:nvSpPr>
          <p:cNvPr id="131" name="Rectangle 126"/>
          <p:cNvSpPr>
            <a:spLocks noChangeArrowheads="1"/>
          </p:cNvSpPr>
          <p:nvPr/>
        </p:nvSpPr>
        <p:spPr bwMode="auto">
          <a:xfrm>
            <a:off x="4102919" y="2851987"/>
            <a:ext cx="251270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solidFill>
                  <a:srgbClr val="0D7157"/>
                </a:solidFill>
                <a:latin typeface="+mn-ea"/>
              </a:rPr>
              <a:t>B</a:t>
            </a:r>
          </a:p>
        </p:txBody>
      </p:sp>
      <p:sp>
        <p:nvSpPr>
          <p:cNvPr id="132" name="Rectangle 127"/>
          <p:cNvSpPr>
            <a:spLocks noChangeArrowheads="1"/>
          </p:cNvSpPr>
          <p:nvPr/>
        </p:nvSpPr>
        <p:spPr bwMode="auto">
          <a:xfrm>
            <a:off x="2762812" y="4108337"/>
            <a:ext cx="335027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C</a:t>
            </a:r>
            <a:r>
              <a:rPr lang="en-US" altLang="zh-CN" sz="1600" b="1" baseline="-25000" dirty="0">
                <a:latin typeface="+mn-ea"/>
              </a:rPr>
              <a:t>1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33" name="Rectangle 128"/>
          <p:cNvSpPr>
            <a:spLocks noChangeArrowheads="1"/>
          </p:cNvSpPr>
          <p:nvPr/>
        </p:nvSpPr>
        <p:spPr bwMode="auto">
          <a:xfrm>
            <a:off x="3516622" y="4108337"/>
            <a:ext cx="335027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C</a:t>
            </a:r>
            <a:r>
              <a:rPr lang="en-US" altLang="zh-CN" sz="1600" b="1" baseline="-25000" dirty="0">
                <a:latin typeface="+mn-ea"/>
              </a:rPr>
              <a:t>2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34" name="Rectangle 129"/>
          <p:cNvSpPr>
            <a:spLocks noChangeArrowheads="1"/>
          </p:cNvSpPr>
          <p:nvPr/>
        </p:nvSpPr>
        <p:spPr bwMode="auto">
          <a:xfrm>
            <a:off x="1104883" y="4443364"/>
            <a:ext cx="401579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C</a:t>
            </a:r>
            <a:r>
              <a:rPr lang="en-US" altLang="zh-CN" sz="1600" b="1" baseline="-25000" dirty="0">
                <a:latin typeface="+mn-ea"/>
              </a:rPr>
              <a:t>D1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35" name="Rectangle 130"/>
          <p:cNvSpPr>
            <a:spLocks noChangeArrowheads="1"/>
          </p:cNvSpPr>
          <p:nvPr/>
        </p:nvSpPr>
        <p:spPr bwMode="auto">
          <a:xfrm>
            <a:off x="5338088" y="4356117"/>
            <a:ext cx="432208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C</a:t>
            </a:r>
            <a:r>
              <a:rPr lang="en-US" altLang="zh-CN" sz="1600" b="1" baseline="-25000" dirty="0">
                <a:latin typeface="+mn-ea"/>
              </a:rPr>
              <a:t>D2</a:t>
            </a:r>
            <a:endParaRPr lang="en-US" altLang="zh-CN" sz="1600" b="1" dirty="0"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79153" y="3201581"/>
            <a:ext cx="3334563" cy="1615805"/>
            <a:chOff x="1808336" y="3176545"/>
            <a:chExt cx="3334563" cy="1615805"/>
          </a:xfrm>
        </p:grpSpPr>
        <p:sp>
          <p:nvSpPr>
            <p:cNvPr id="136" name="Freeform 131"/>
            <p:cNvSpPr/>
            <p:nvPr/>
          </p:nvSpPr>
          <p:spPr bwMode="auto">
            <a:xfrm>
              <a:off x="3527093" y="3176545"/>
              <a:ext cx="1615806" cy="1532049"/>
            </a:xfrm>
            <a:custGeom>
              <a:avLst/>
              <a:gdLst>
                <a:gd name="T0" fmla="*/ 2147483647 w 926"/>
                <a:gd name="T1" fmla="*/ 2147483647 h 878"/>
                <a:gd name="T2" fmla="*/ 2147483647 w 926"/>
                <a:gd name="T3" fmla="*/ 2147483647 h 878"/>
                <a:gd name="T4" fmla="*/ 2147483647 w 926"/>
                <a:gd name="T5" fmla="*/ 2147483647 h 878"/>
                <a:gd name="T6" fmla="*/ 2147483647 w 926"/>
                <a:gd name="T7" fmla="*/ 2147483647 h 878"/>
                <a:gd name="T8" fmla="*/ 2147483647 w 926"/>
                <a:gd name="T9" fmla="*/ 2147483647 h 878"/>
                <a:gd name="T10" fmla="*/ 0 w 926"/>
                <a:gd name="T11" fmla="*/ 2147483647 h 8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26"/>
                <a:gd name="T19" fmla="*/ 0 h 878"/>
                <a:gd name="T20" fmla="*/ 926 w 926"/>
                <a:gd name="T21" fmla="*/ 878 h 8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26" h="878">
                  <a:moveTo>
                    <a:pt x="888" y="834"/>
                  </a:moveTo>
                  <a:cubicBezTo>
                    <a:pt x="879" y="676"/>
                    <a:pt x="889" y="518"/>
                    <a:pt x="894" y="360"/>
                  </a:cubicBezTo>
                  <a:cubicBezTo>
                    <a:pt x="892" y="252"/>
                    <a:pt x="926" y="137"/>
                    <a:pt x="888" y="36"/>
                  </a:cubicBezTo>
                  <a:cubicBezTo>
                    <a:pt x="875" y="0"/>
                    <a:pt x="812" y="41"/>
                    <a:pt x="774" y="42"/>
                  </a:cubicBezTo>
                  <a:cubicBezTo>
                    <a:pt x="662" y="45"/>
                    <a:pt x="550" y="46"/>
                    <a:pt x="438" y="48"/>
                  </a:cubicBezTo>
                  <a:cubicBezTo>
                    <a:pt x="431" y="878"/>
                    <a:pt x="655" y="768"/>
                    <a:pt x="0" y="768"/>
                  </a:cubicBezTo>
                </a:path>
              </a:pathLst>
            </a:custGeom>
            <a:noFill/>
            <a:ln w="28575">
              <a:solidFill>
                <a:srgbClr val="008000"/>
              </a:solidFill>
              <a:prstDash val="sysDot"/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37" name="Freeform 133"/>
            <p:cNvSpPr/>
            <p:nvPr/>
          </p:nvSpPr>
          <p:spPr bwMode="auto">
            <a:xfrm>
              <a:off x="1808336" y="3445264"/>
              <a:ext cx="1903719" cy="1347086"/>
            </a:xfrm>
            <a:custGeom>
              <a:avLst/>
              <a:gdLst>
                <a:gd name="T0" fmla="*/ 2147483647 w 1091"/>
                <a:gd name="T1" fmla="*/ 2147483647 h 772"/>
                <a:gd name="T2" fmla="*/ 2147483647 w 1091"/>
                <a:gd name="T3" fmla="*/ 2147483647 h 772"/>
                <a:gd name="T4" fmla="*/ 2147483647 w 1091"/>
                <a:gd name="T5" fmla="*/ 2147483647 h 772"/>
                <a:gd name="T6" fmla="*/ 2147483647 w 1091"/>
                <a:gd name="T7" fmla="*/ 2147483647 h 772"/>
                <a:gd name="T8" fmla="*/ 2147483647 w 1091"/>
                <a:gd name="T9" fmla="*/ 2147483647 h 772"/>
                <a:gd name="T10" fmla="*/ 2147483647 w 1091"/>
                <a:gd name="T11" fmla="*/ 2147483647 h 772"/>
                <a:gd name="T12" fmla="*/ 2147483647 w 1091"/>
                <a:gd name="T13" fmla="*/ 2147483647 h 772"/>
                <a:gd name="T14" fmla="*/ 2147483647 w 1091"/>
                <a:gd name="T15" fmla="*/ 2147483647 h 772"/>
                <a:gd name="T16" fmla="*/ 2147483647 w 1091"/>
                <a:gd name="T17" fmla="*/ 2147483647 h 772"/>
                <a:gd name="T18" fmla="*/ 2147483647 w 1091"/>
                <a:gd name="T19" fmla="*/ 2147483647 h 772"/>
                <a:gd name="T20" fmla="*/ 2147483647 w 1091"/>
                <a:gd name="T21" fmla="*/ 2147483647 h 77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91"/>
                <a:gd name="T34" fmla="*/ 0 h 772"/>
                <a:gd name="T35" fmla="*/ 1091 w 1091"/>
                <a:gd name="T36" fmla="*/ 772 h 77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91" h="772">
                  <a:moveTo>
                    <a:pt x="27" y="772"/>
                  </a:moveTo>
                  <a:cubicBezTo>
                    <a:pt x="15" y="563"/>
                    <a:pt x="0" y="358"/>
                    <a:pt x="67" y="156"/>
                  </a:cubicBezTo>
                  <a:cubicBezTo>
                    <a:pt x="70" y="132"/>
                    <a:pt x="72" y="108"/>
                    <a:pt x="75" y="84"/>
                  </a:cubicBezTo>
                  <a:cubicBezTo>
                    <a:pt x="87" y="0"/>
                    <a:pt x="141" y="26"/>
                    <a:pt x="227" y="20"/>
                  </a:cubicBezTo>
                  <a:cubicBezTo>
                    <a:pt x="304" y="23"/>
                    <a:pt x="382" y="23"/>
                    <a:pt x="459" y="28"/>
                  </a:cubicBezTo>
                  <a:cubicBezTo>
                    <a:pt x="517" y="32"/>
                    <a:pt x="566" y="66"/>
                    <a:pt x="619" y="84"/>
                  </a:cubicBezTo>
                  <a:cubicBezTo>
                    <a:pt x="630" y="92"/>
                    <a:pt x="639" y="102"/>
                    <a:pt x="651" y="108"/>
                  </a:cubicBezTo>
                  <a:cubicBezTo>
                    <a:pt x="666" y="116"/>
                    <a:pt x="685" y="115"/>
                    <a:pt x="699" y="124"/>
                  </a:cubicBezTo>
                  <a:cubicBezTo>
                    <a:pt x="755" y="162"/>
                    <a:pt x="814" y="198"/>
                    <a:pt x="875" y="228"/>
                  </a:cubicBezTo>
                  <a:cubicBezTo>
                    <a:pt x="899" y="265"/>
                    <a:pt x="935" y="272"/>
                    <a:pt x="971" y="292"/>
                  </a:cubicBezTo>
                  <a:cubicBezTo>
                    <a:pt x="1017" y="318"/>
                    <a:pt x="1037" y="348"/>
                    <a:pt x="1091" y="348"/>
                  </a:cubicBezTo>
                </a:path>
              </a:pathLst>
            </a:custGeom>
            <a:noFill/>
            <a:ln w="28575">
              <a:solidFill>
                <a:srgbClr val="FF99CC"/>
              </a:solidFill>
              <a:prstDash val="sysDot"/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38" name="Rectangle 134"/>
          <p:cNvSpPr>
            <a:spLocks noChangeArrowheads="1"/>
          </p:cNvSpPr>
          <p:nvPr/>
        </p:nvSpPr>
        <p:spPr bwMode="auto">
          <a:xfrm>
            <a:off x="2024821" y="4887626"/>
            <a:ext cx="251270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D</a:t>
            </a:r>
          </a:p>
        </p:txBody>
      </p:sp>
      <p:grpSp>
        <p:nvGrpSpPr>
          <p:cNvPr id="139" name="Group 136"/>
          <p:cNvGrpSpPr/>
          <p:nvPr/>
        </p:nvGrpSpPr>
        <p:grpSpPr bwMode="auto">
          <a:xfrm>
            <a:off x="4656557" y="4909914"/>
            <a:ext cx="251270" cy="335027"/>
            <a:chOff x="5040" y="2688"/>
            <a:chExt cx="144" cy="192"/>
          </a:xfrm>
        </p:grpSpPr>
        <p:sp>
          <p:nvSpPr>
            <p:cNvPr id="140" name="Rectangle 137"/>
            <p:cNvSpPr>
              <a:spLocks noChangeArrowheads="1"/>
            </p:cNvSpPr>
            <p:nvPr/>
          </p:nvSpPr>
          <p:spPr bwMode="auto">
            <a:xfrm>
              <a:off x="5040" y="2688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b="1" dirty="0">
                  <a:latin typeface="+mn-ea"/>
                </a:rPr>
                <a:t>D</a:t>
              </a:r>
            </a:p>
          </p:txBody>
        </p:sp>
        <p:sp>
          <p:nvSpPr>
            <p:cNvPr id="141" name="Line 138"/>
            <p:cNvSpPr>
              <a:spLocks noChangeShapeType="1"/>
            </p:cNvSpPr>
            <p:nvPr/>
          </p:nvSpPr>
          <p:spPr bwMode="auto">
            <a:xfrm>
              <a:off x="504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42" name="Group 141"/>
          <p:cNvGrpSpPr/>
          <p:nvPr/>
        </p:nvGrpSpPr>
        <p:grpSpPr bwMode="auto">
          <a:xfrm>
            <a:off x="4898607" y="4443364"/>
            <a:ext cx="418783" cy="335027"/>
            <a:chOff x="4392" y="2248"/>
            <a:chExt cx="240" cy="192"/>
          </a:xfrm>
        </p:grpSpPr>
        <p:grpSp>
          <p:nvGrpSpPr>
            <p:cNvPr id="143" name="Group 95"/>
            <p:cNvGrpSpPr/>
            <p:nvPr/>
          </p:nvGrpSpPr>
          <p:grpSpPr bwMode="auto">
            <a:xfrm>
              <a:off x="4536" y="2392"/>
              <a:ext cx="96" cy="48"/>
              <a:chOff x="3888" y="2832"/>
              <a:chExt cx="96" cy="48"/>
            </a:xfrm>
          </p:grpSpPr>
          <p:sp>
            <p:nvSpPr>
              <p:cNvPr id="146" name="Line 96"/>
              <p:cNvSpPr>
                <a:spLocks noChangeShapeType="1"/>
              </p:cNvSpPr>
              <p:nvPr/>
            </p:nvSpPr>
            <p:spPr bwMode="auto">
              <a:xfrm>
                <a:off x="3888" y="2832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47" name="Line 97"/>
              <p:cNvSpPr>
                <a:spLocks noChangeShapeType="1"/>
              </p:cNvSpPr>
              <p:nvPr/>
            </p:nvSpPr>
            <p:spPr bwMode="auto">
              <a:xfrm>
                <a:off x="3888" y="288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44" name="Line 98"/>
            <p:cNvSpPr>
              <a:spLocks noChangeAspect="1" noChangeShapeType="1"/>
            </p:cNvSpPr>
            <p:nvPr/>
          </p:nvSpPr>
          <p:spPr bwMode="auto">
            <a:xfrm>
              <a:off x="4584" y="2248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5" name="Line 99"/>
            <p:cNvSpPr>
              <a:spLocks noChangeAspect="1" noChangeShapeType="1"/>
            </p:cNvSpPr>
            <p:nvPr/>
          </p:nvSpPr>
          <p:spPr bwMode="auto">
            <a:xfrm>
              <a:off x="4392" y="2248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48" name="Rectangle 122"/>
          <p:cNvSpPr>
            <a:spLocks noChangeArrowheads="1"/>
          </p:cNvSpPr>
          <p:nvPr/>
        </p:nvSpPr>
        <p:spPr bwMode="auto">
          <a:xfrm>
            <a:off x="2027553" y="1610914"/>
            <a:ext cx="335027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solidFill>
                  <a:schemeClr val="folHlink"/>
                </a:solidFill>
                <a:latin typeface="+mn-ea"/>
              </a:rPr>
              <a:t>E</a:t>
            </a:r>
            <a:r>
              <a:rPr lang="en-US" altLang="zh-CN" sz="1600" b="1" baseline="-25000" dirty="0">
                <a:solidFill>
                  <a:schemeClr val="folHlink"/>
                </a:solidFill>
                <a:latin typeface="+mn-ea"/>
              </a:rPr>
              <a:t>D</a:t>
            </a:r>
            <a:endParaRPr lang="en-US" altLang="zh-CN" sz="1600" b="1" dirty="0">
              <a:solidFill>
                <a:schemeClr val="folHlink"/>
              </a:solidFill>
              <a:latin typeface="+mn-ea"/>
            </a:endParaRPr>
          </a:p>
        </p:txBody>
      </p:sp>
      <p:grpSp>
        <p:nvGrpSpPr>
          <p:cNvPr id="164" name="组合 163"/>
          <p:cNvGrpSpPr/>
          <p:nvPr/>
        </p:nvGrpSpPr>
        <p:grpSpPr>
          <a:xfrm>
            <a:off x="1380827" y="1930663"/>
            <a:ext cx="4104076" cy="335027"/>
            <a:chOff x="2215403" y="1484345"/>
            <a:chExt cx="4104076" cy="335027"/>
          </a:xfrm>
        </p:grpSpPr>
        <p:grpSp>
          <p:nvGrpSpPr>
            <p:cNvPr id="165" name="Group 101"/>
            <p:cNvGrpSpPr/>
            <p:nvPr/>
          </p:nvGrpSpPr>
          <p:grpSpPr bwMode="auto">
            <a:xfrm>
              <a:off x="2381853" y="1484345"/>
              <a:ext cx="3769050" cy="335027"/>
              <a:chOff x="1752" y="1248"/>
              <a:chExt cx="2160" cy="192"/>
            </a:xfrm>
          </p:grpSpPr>
          <p:grpSp>
            <p:nvGrpSpPr>
              <p:cNvPr id="169" name="Group 102"/>
              <p:cNvGrpSpPr>
                <a:grpSpLocks noChangeAspect="1"/>
              </p:cNvGrpSpPr>
              <p:nvPr/>
            </p:nvGrpSpPr>
            <p:grpSpPr bwMode="auto">
              <a:xfrm>
                <a:off x="1752" y="1248"/>
                <a:ext cx="240" cy="192"/>
                <a:chOff x="4032" y="2544"/>
                <a:chExt cx="240" cy="192"/>
              </a:xfrm>
            </p:grpSpPr>
            <p:sp>
              <p:nvSpPr>
                <p:cNvPr id="176" name="Line 103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54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77" name="Line 104"/>
                <p:cNvSpPr>
                  <a:spLocks noChangeAspect="1" noChangeShapeType="1"/>
                </p:cNvSpPr>
                <p:nvPr/>
              </p:nvSpPr>
              <p:spPr bwMode="auto">
                <a:xfrm>
                  <a:off x="4128" y="259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78" name="Line 105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59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79" name="Line 106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688"/>
                  <a:ext cx="96" cy="0"/>
                </a:xfrm>
                <a:prstGeom prst="line">
                  <a:avLst/>
                </a:prstGeom>
                <a:noFill/>
                <a:ln w="19050" cap="sq">
                  <a:solidFill>
                    <a:srgbClr val="FF0000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80" name="Line 107"/>
                <p:cNvSpPr>
                  <a:spLocks noChangeAspect="1" noChangeShapeType="1"/>
                </p:cNvSpPr>
                <p:nvPr/>
              </p:nvSpPr>
              <p:spPr bwMode="auto">
                <a:xfrm>
                  <a:off x="4032" y="264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170" name="Group 108"/>
              <p:cNvGrpSpPr>
                <a:grpSpLocks noChangeAspect="1"/>
              </p:cNvGrpSpPr>
              <p:nvPr/>
            </p:nvGrpSpPr>
            <p:grpSpPr bwMode="auto">
              <a:xfrm>
                <a:off x="3672" y="1248"/>
                <a:ext cx="240" cy="192"/>
                <a:chOff x="3360" y="2544"/>
                <a:chExt cx="240" cy="192"/>
              </a:xfrm>
            </p:grpSpPr>
            <p:sp>
              <p:nvSpPr>
                <p:cNvPr id="171" name="Line 109"/>
                <p:cNvSpPr>
                  <a:spLocks noChangeAspect="1" noChangeShapeType="1"/>
                </p:cNvSpPr>
                <p:nvPr/>
              </p:nvSpPr>
              <p:spPr bwMode="auto">
                <a:xfrm>
                  <a:off x="3456" y="254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72" name="Line 110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59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73" name="Line 111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59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74" name="Line 112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688"/>
                  <a:ext cx="96" cy="0"/>
                </a:xfrm>
                <a:prstGeom prst="line">
                  <a:avLst/>
                </a:prstGeom>
                <a:noFill/>
                <a:ln w="19050" cap="sq">
                  <a:solidFill>
                    <a:srgbClr val="FF0000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75" name="Line 113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64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grpSp>
          <p:nvGrpSpPr>
            <p:cNvPr id="166" name="组合 165"/>
            <p:cNvGrpSpPr/>
            <p:nvPr/>
          </p:nvGrpSpPr>
          <p:grpSpPr>
            <a:xfrm>
              <a:off x="2215403" y="1650882"/>
              <a:ext cx="4104076" cy="0"/>
              <a:chOff x="2215403" y="1651859"/>
              <a:chExt cx="4104076" cy="0"/>
            </a:xfrm>
          </p:grpSpPr>
          <p:sp>
            <p:nvSpPr>
              <p:cNvPr id="167" name="Line 116"/>
              <p:cNvSpPr>
                <a:spLocks noChangeShapeType="1"/>
              </p:cNvSpPr>
              <p:nvPr/>
            </p:nvSpPr>
            <p:spPr bwMode="auto">
              <a:xfrm flipH="1">
                <a:off x="2215403" y="1651859"/>
                <a:ext cx="167513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tailEnd type="oval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68" name="Line 117"/>
              <p:cNvSpPr>
                <a:spLocks noChangeShapeType="1"/>
              </p:cNvSpPr>
              <p:nvPr/>
            </p:nvSpPr>
            <p:spPr bwMode="auto">
              <a:xfrm flipH="1">
                <a:off x="6151966" y="1651859"/>
                <a:ext cx="167513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oval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185" name="组合 184"/>
          <p:cNvGrpSpPr/>
          <p:nvPr/>
        </p:nvGrpSpPr>
        <p:grpSpPr>
          <a:xfrm>
            <a:off x="1544463" y="2174671"/>
            <a:ext cx="3769049" cy="3365538"/>
            <a:chOff x="2382916" y="1720344"/>
            <a:chExt cx="3769049" cy="3365538"/>
          </a:xfrm>
        </p:grpSpPr>
        <p:grpSp>
          <p:nvGrpSpPr>
            <p:cNvPr id="186" name="组合 185"/>
            <p:cNvGrpSpPr/>
            <p:nvPr/>
          </p:nvGrpSpPr>
          <p:grpSpPr>
            <a:xfrm>
              <a:off x="2382916" y="1720344"/>
              <a:ext cx="3769049" cy="3365538"/>
              <a:chOff x="2382916" y="1720344"/>
              <a:chExt cx="3769049" cy="3365538"/>
            </a:xfrm>
          </p:grpSpPr>
          <p:grpSp>
            <p:nvGrpSpPr>
              <p:cNvPr id="189" name="组合 188"/>
              <p:cNvGrpSpPr/>
              <p:nvPr/>
            </p:nvGrpSpPr>
            <p:grpSpPr>
              <a:xfrm>
                <a:off x="5733182" y="1720344"/>
                <a:ext cx="418783" cy="3365538"/>
                <a:chOff x="5733182" y="1720344"/>
                <a:chExt cx="418783" cy="3365538"/>
              </a:xfrm>
            </p:grpSpPr>
            <p:sp>
              <p:nvSpPr>
                <p:cNvPr id="198" name="Line 38"/>
                <p:cNvSpPr>
                  <a:spLocks noChangeShapeType="1"/>
                </p:cNvSpPr>
                <p:nvPr/>
              </p:nvSpPr>
              <p:spPr bwMode="auto">
                <a:xfrm>
                  <a:off x="5733183" y="1720344"/>
                  <a:ext cx="0" cy="3365538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grpSp>
              <p:nvGrpSpPr>
                <p:cNvPr id="199" name="Group 141"/>
                <p:cNvGrpSpPr/>
                <p:nvPr/>
              </p:nvGrpSpPr>
              <p:grpSpPr bwMode="auto">
                <a:xfrm>
                  <a:off x="5733182" y="3990065"/>
                  <a:ext cx="418783" cy="335027"/>
                  <a:chOff x="4392" y="2248"/>
                  <a:chExt cx="240" cy="192"/>
                </a:xfrm>
              </p:grpSpPr>
              <p:grpSp>
                <p:nvGrpSpPr>
                  <p:cNvPr id="200" name="Group 95"/>
                  <p:cNvGrpSpPr/>
                  <p:nvPr/>
                </p:nvGrpSpPr>
                <p:grpSpPr bwMode="auto">
                  <a:xfrm>
                    <a:off x="4536" y="2392"/>
                    <a:ext cx="96" cy="48"/>
                    <a:chOff x="3888" y="2832"/>
                    <a:chExt cx="96" cy="48"/>
                  </a:xfrm>
                </p:grpSpPr>
                <p:sp>
                  <p:nvSpPr>
                    <p:cNvPr id="203" name="Line 9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888" y="2832"/>
                      <a:ext cx="96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+mn-ea"/>
                      </a:endParaRPr>
                    </a:p>
                  </p:txBody>
                </p:sp>
                <p:sp>
                  <p:nvSpPr>
                    <p:cNvPr id="204" name="Line 9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888" y="2880"/>
                      <a:ext cx="96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+mn-ea"/>
                      </a:endParaRPr>
                    </a:p>
                  </p:txBody>
                </p:sp>
              </p:grpSp>
              <p:sp>
                <p:nvSpPr>
                  <p:cNvPr id="201" name="Line 98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584" y="2248"/>
                    <a:ext cx="0" cy="144"/>
                  </a:xfrm>
                  <a:prstGeom prst="line">
                    <a:avLst/>
                  </a:prstGeom>
                  <a:noFill/>
                  <a:ln w="19050" cap="sq">
                    <a:solidFill>
                      <a:srgbClr val="FF0000"/>
                    </a:solidFill>
                    <a:miter lim="800000"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202" name="Line 99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392" y="2248"/>
                    <a:ext cx="192" cy="0"/>
                  </a:xfrm>
                  <a:prstGeom prst="line">
                    <a:avLst/>
                  </a:prstGeom>
                  <a:noFill/>
                  <a:ln w="19050" cap="sq">
                    <a:solidFill>
                      <a:srgbClr val="FF0000"/>
                    </a:solidFill>
                    <a:miter lim="800000"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</p:grpSp>
          </p:grpSp>
          <p:grpSp>
            <p:nvGrpSpPr>
              <p:cNvPr id="190" name="组合 189"/>
              <p:cNvGrpSpPr/>
              <p:nvPr/>
            </p:nvGrpSpPr>
            <p:grpSpPr>
              <a:xfrm>
                <a:off x="2382916" y="1745140"/>
                <a:ext cx="418784" cy="3325470"/>
                <a:chOff x="2382916" y="1745140"/>
                <a:chExt cx="418784" cy="3325470"/>
              </a:xfrm>
            </p:grpSpPr>
            <p:sp>
              <p:nvSpPr>
                <p:cNvPr id="191" name="Line 38"/>
                <p:cNvSpPr>
                  <a:spLocks noChangeShapeType="1"/>
                </p:cNvSpPr>
                <p:nvPr/>
              </p:nvSpPr>
              <p:spPr bwMode="auto">
                <a:xfrm>
                  <a:off x="2801700" y="1745140"/>
                  <a:ext cx="0" cy="3325470"/>
                </a:xfrm>
                <a:prstGeom prst="line">
                  <a:avLst/>
                </a:prstGeom>
                <a:noFill/>
                <a:ln w="38100" cap="sq">
                  <a:solidFill>
                    <a:srgbClr val="FF0000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grpSp>
              <p:nvGrpSpPr>
                <p:cNvPr id="192" name="组合 191"/>
                <p:cNvGrpSpPr/>
                <p:nvPr/>
              </p:nvGrpSpPr>
              <p:grpSpPr>
                <a:xfrm>
                  <a:off x="2382916" y="3987206"/>
                  <a:ext cx="418784" cy="334397"/>
                  <a:chOff x="2382916" y="3987206"/>
                  <a:chExt cx="418784" cy="334397"/>
                </a:xfrm>
              </p:grpSpPr>
              <p:grpSp>
                <p:nvGrpSpPr>
                  <p:cNvPr id="193" name="Group 86"/>
                  <p:cNvGrpSpPr/>
                  <p:nvPr/>
                </p:nvGrpSpPr>
                <p:grpSpPr bwMode="auto">
                  <a:xfrm>
                    <a:off x="2382916" y="4237846"/>
                    <a:ext cx="167513" cy="83757"/>
                    <a:chOff x="3888" y="2828"/>
                    <a:chExt cx="96" cy="48"/>
                  </a:xfrm>
                </p:grpSpPr>
                <p:sp>
                  <p:nvSpPr>
                    <p:cNvPr id="196" name="Line 8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888" y="2828"/>
                      <a:ext cx="96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+mn-ea"/>
                      </a:endParaRPr>
                    </a:p>
                  </p:txBody>
                </p:sp>
                <p:sp>
                  <p:nvSpPr>
                    <p:cNvPr id="197" name="Line 8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888" y="2876"/>
                      <a:ext cx="96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+mn-ea"/>
                      </a:endParaRPr>
                    </a:p>
                  </p:txBody>
                </p:sp>
              </p:grpSp>
              <p:sp>
                <p:nvSpPr>
                  <p:cNvPr id="194" name="Line 89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466673" y="3993556"/>
                    <a:ext cx="0" cy="251270"/>
                  </a:xfrm>
                  <a:prstGeom prst="line">
                    <a:avLst/>
                  </a:prstGeom>
                  <a:noFill/>
                  <a:ln w="19050" cap="sq">
                    <a:solidFill>
                      <a:srgbClr val="FF0000"/>
                    </a:solidFill>
                    <a:miter lim="800000"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195" name="Line 90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466673" y="3987206"/>
                    <a:ext cx="335027" cy="0"/>
                  </a:xfrm>
                  <a:prstGeom prst="line">
                    <a:avLst/>
                  </a:prstGeom>
                  <a:noFill/>
                  <a:ln w="19050" cap="sq">
                    <a:solidFill>
                      <a:srgbClr val="FF0000"/>
                    </a:solidFill>
                    <a:miter lim="800000"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</p:grpSp>
          </p:grpSp>
        </p:grpSp>
        <p:sp>
          <p:nvSpPr>
            <p:cNvPr id="187" name="Line 39"/>
            <p:cNvSpPr>
              <a:spLocks noChangeShapeType="1"/>
            </p:cNvSpPr>
            <p:nvPr/>
          </p:nvSpPr>
          <p:spPr bwMode="auto">
            <a:xfrm flipH="1">
              <a:off x="2801699" y="2738191"/>
              <a:ext cx="167513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8" name="Line 41"/>
            <p:cNvSpPr>
              <a:spLocks noChangeShapeType="1"/>
            </p:cNvSpPr>
            <p:nvPr/>
          </p:nvSpPr>
          <p:spPr bwMode="auto">
            <a:xfrm flipH="1">
              <a:off x="5565669" y="2740450"/>
              <a:ext cx="167513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338949" y="2684470"/>
            <a:ext cx="4187833" cy="3254847"/>
            <a:chOff x="1338949" y="2684470"/>
            <a:chExt cx="4187833" cy="3254847"/>
          </a:xfrm>
        </p:grpSpPr>
        <p:grpSp>
          <p:nvGrpSpPr>
            <p:cNvPr id="151" name="Group 25"/>
            <p:cNvGrpSpPr/>
            <p:nvPr/>
          </p:nvGrpSpPr>
          <p:grpSpPr bwMode="auto">
            <a:xfrm>
              <a:off x="2052686" y="2768559"/>
              <a:ext cx="2763970" cy="418783"/>
              <a:chOff x="2040" y="1728"/>
              <a:chExt cx="1584" cy="240"/>
            </a:xfrm>
          </p:grpSpPr>
          <p:grpSp>
            <p:nvGrpSpPr>
              <p:cNvPr id="152" name="Group 26"/>
              <p:cNvGrpSpPr>
                <a:grpSpLocks noChangeAspect="1"/>
              </p:cNvGrpSpPr>
              <p:nvPr/>
            </p:nvGrpSpPr>
            <p:grpSpPr bwMode="auto">
              <a:xfrm rot="16200000" flipV="1">
                <a:off x="2016" y="1752"/>
                <a:ext cx="240" cy="192"/>
                <a:chOff x="3360" y="2544"/>
                <a:chExt cx="240" cy="192"/>
              </a:xfrm>
            </p:grpSpPr>
            <p:sp>
              <p:nvSpPr>
                <p:cNvPr id="159" name="Line 27"/>
                <p:cNvSpPr>
                  <a:spLocks noChangeAspect="1" noChangeShapeType="1"/>
                </p:cNvSpPr>
                <p:nvPr/>
              </p:nvSpPr>
              <p:spPr bwMode="auto">
                <a:xfrm>
                  <a:off x="3456" y="2544"/>
                  <a:ext cx="0" cy="192"/>
                </a:xfrm>
                <a:prstGeom prst="line">
                  <a:avLst/>
                </a:prstGeom>
                <a:noFill/>
                <a:ln w="28575" cap="sq">
                  <a:solidFill>
                    <a:srgbClr val="FF0000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60" name="Line 28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592"/>
                  <a:ext cx="0" cy="96"/>
                </a:xfrm>
                <a:prstGeom prst="line">
                  <a:avLst/>
                </a:prstGeom>
                <a:noFill/>
                <a:ln w="28575" cap="sq">
                  <a:solidFill>
                    <a:srgbClr val="FF0000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61" name="Line 29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592"/>
                  <a:ext cx="96" cy="0"/>
                </a:xfrm>
                <a:prstGeom prst="line">
                  <a:avLst/>
                </a:prstGeom>
                <a:noFill/>
                <a:ln w="19050" cap="sq">
                  <a:solidFill>
                    <a:srgbClr val="FF0000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62" name="Line 30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691"/>
                  <a:ext cx="96" cy="0"/>
                </a:xfrm>
                <a:prstGeom prst="line">
                  <a:avLst/>
                </a:prstGeom>
                <a:noFill/>
                <a:ln w="19050" cap="sq">
                  <a:solidFill>
                    <a:srgbClr val="FF0000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63" name="Line 31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640"/>
                  <a:ext cx="96" cy="0"/>
                </a:xfrm>
                <a:prstGeom prst="line">
                  <a:avLst/>
                </a:prstGeom>
                <a:noFill/>
                <a:ln w="19050" cap="sq">
                  <a:solidFill>
                    <a:srgbClr val="FF0000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153" name="Group 32"/>
              <p:cNvGrpSpPr>
                <a:grpSpLocks noChangeAspect="1"/>
              </p:cNvGrpSpPr>
              <p:nvPr/>
            </p:nvGrpSpPr>
            <p:grpSpPr bwMode="auto">
              <a:xfrm rot="16200000" flipV="1">
                <a:off x="3408" y="1752"/>
                <a:ext cx="240" cy="192"/>
                <a:chOff x="3360" y="2544"/>
                <a:chExt cx="240" cy="192"/>
              </a:xfrm>
            </p:grpSpPr>
            <p:sp>
              <p:nvSpPr>
                <p:cNvPr id="154" name="Line 33"/>
                <p:cNvSpPr>
                  <a:spLocks noChangeAspect="1" noChangeShapeType="1"/>
                </p:cNvSpPr>
                <p:nvPr/>
              </p:nvSpPr>
              <p:spPr bwMode="auto">
                <a:xfrm>
                  <a:off x="3456" y="2544"/>
                  <a:ext cx="0" cy="192"/>
                </a:xfrm>
                <a:prstGeom prst="line">
                  <a:avLst/>
                </a:prstGeom>
                <a:noFill/>
                <a:ln w="28575" cap="sq">
                  <a:solidFill>
                    <a:srgbClr val="FF0000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55" name="Line 34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592"/>
                  <a:ext cx="0" cy="96"/>
                </a:xfrm>
                <a:prstGeom prst="line">
                  <a:avLst/>
                </a:prstGeom>
                <a:noFill/>
                <a:ln w="28575" cap="sq">
                  <a:solidFill>
                    <a:srgbClr val="FF0000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56" name="Line 35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592"/>
                  <a:ext cx="96" cy="0"/>
                </a:xfrm>
                <a:prstGeom prst="line">
                  <a:avLst/>
                </a:prstGeom>
                <a:noFill/>
                <a:ln w="19050" cap="sq">
                  <a:solidFill>
                    <a:srgbClr val="FF0000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57" name="Line 36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691"/>
                  <a:ext cx="96" cy="0"/>
                </a:xfrm>
                <a:prstGeom prst="line">
                  <a:avLst/>
                </a:prstGeom>
                <a:noFill/>
                <a:ln w="19050" cap="sq">
                  <a:solidFill>
                    <a:srgbClr val="FF0000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58" name="Line 37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640"/>
                  <a:ext cx="96" cy="0"/>
                </a:xfrm>
                <a:prstGeom prst="line">
                  <a:avLst/>
                </a:prstGeom>
                <a:noFill/>
                <a:ln w="19050" cap="sq">
                  <a:solidFill>
                    <a:srgbClr val="FF0000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grpSp>
          <p:nvGrpSpPr>
            <p:cNvPr id="3" name="组合 2"/>
            <p:cNvGrpSpPr/>
            <p:nvPr/>
          </p:nvGrpSpPr>
          <p:grpSpPr>
            <a:xfrm>
              <a:off x="1338949" y="2684470"/>
              <a:ext cx="4187833" cy="3254847"/>
              <a:chOff x="1338949" y="2684470"/>
              <a:chExt cx="4187833" cy="3254847"/>
            </a:xfrm>
          </p:grpSpPr>
          <p:grpSp>
            <p:nvGrpSpPr>
              <p:cNvPr id="181" name="组合 180"/>
              <p:cNvGrpSpPr/>
              <p:nvPr/>
            </p:nvGrpSpPr>
            <p:grpSpPr>
              <a:xfrm>
                <a:off x="1338949" y="2684470"/>
                <a:ext cx="4187833" cy="83758"/>
                <a:chOff x="2173523" y="2042886"/>
                <a:chExt cx="4187833" cy="83758"/>
              </a:xfrm>
            </p:grpSpPr>
            <p:sp>
              <p:nvSpPr>
                <p:cNvPr id="182" name="Line 92"/>
                <p:cNvSpPr>
                  <a:spLocks noChangeShapeType="1"/>
                </p:cNvSpPr>
                <p:nvPr/>
              </p:nvSpPr>
              <p:spPr bwMode="auto">
                <a:xfrm>
                  <a:off x="2173523" y="2043124"/>
                  <a:ext cx="4187833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83" name="Line 45"/>
                <p:cNvSpPr>
                  <a:spLocks noChangeShapeType="1"/>
                </p:cNvSpPr>
                <p:nvPr/>
              </p:nvSpPr>
              <p:spPr bwMode="auto">
                <a:xfrm>
                  <a:off x="3052970" y="2042887"/>
                  <a:ext cx="0" cy="83757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 type="oval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84" name="Line 45"/>
                <p:cNvSpPr>
                  <a:spLocks noChangeShapeType="1"/>
                </p:cNvSpPr>
                <p:nvPr/>
              </p:nvSpPr>
              <p:spPr bwMode="auto">
                <a:xfrm>
                  <a:off x="5484008" y="2042886"/>
                  <a:ext cx="0" cy="83757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 type="oval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205" name="组合 204"/>
              <p:cNvGrpSpPr/>
              <p:nvPr/>
            </p:nvGrpSpPr>
            <p:grpSpPr>
              <a:xfrm>
                <a:off x="1967124" y="5450261"/>
                <a:ext cx="2931483" cy="489056"/>
                <a:chOff x="2801700" y="5003943"/>
                <a:chExt cx="2931483" cy="489056"/>
              </a:xfrm>
            </p:grpSpPr>
            <p:grpSp>
              <p:nvGrpSpPr>
                <p:cNvPr id="206" name="Group 47"/>
                <p:cNvGrpSpPr/>
                <p:nvPr/>
              </p:nvGrpSpPr>
              <p:grpSpPr bwMode="auto">
                <a:xfrm>
                  <a:off x="2801700" y="5003943"/>
                  <a:ext cx="2931483" cy="335027"/>
                  <a:chOff x="1992" y="3264"/>
                  <a:chExt cx="1680" cy="192"/>
                </a:xfrm>
              </p:grpSpPr>
              <p:grpSp>
                <p:nvGrpSpPr>
                  <p:cNvPr id="210" name="Group 48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92" y="3264"/>
                    <a:ext cx="240" cy="192"/>
                    <a:chOff x="3360" y="2544"/>
                    <a:chExt cx="240" cy="192"/>
                  </a:xfrm>
                </p:grpSpPr>
                <p:sp>
                  <p:nvSpPr>
                    <p:cNvPr id="217" name="Line 49"/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456" y="2544"/>
                      <a:ext cx="0" cy="19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+mn-ea"/>
                      </a:endParaRPr>
                    </a:p>
                  </p:txBody>
                </p:sp>
                <p:sp>
                  <p:nvSpPr>
                    <p:cNvPr id="218" name="Line 50"/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504" y="2592"/>
                      <a:ext cx="0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+mn-ea"/>
                      </a:endParaRPr>
                    </a:p>
                  </p:txBody>
                </p:sp>
                <p:sp>
                  <p:nvSpPr>
                    <p:cNvPr id="219" name="Line 51"/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360" y="2592"/>
                      <a:ext cx="96" cy="0"/>
                    </a:xfrm>
                    <a:prstGeom prst="line">
                      <a:avLst/>
                    </a:prstGeom>
                    <a:noFill/>
                    <a:ln w="19050" cap="sq">
                      <a:solidFill>
                        <a:srgbClr val="FF0000"/>
                      </a:solidFill>
                      <a:miter lim="800000"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+mn-ea"/>
                      </a:endParaRPr>
                    </a:p>
                  </p:txBody>
                </p:sp>
                <p:sp>
                  <p:nvSpPr>
                    <p:cNvPr id="220" name="Line 52"/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360" y="2688"/>
                      <a:ext cx="96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+mn-ea"/>
                      </a:endParaRPr>
                    </a:p>
                  </p:txBody>
                </p:sp>
                <p:sp>
                  <p:nvSpPr>
                    <p:cNvPr id="221" name="Line 53"/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504" y="2640"/>
                      <a:ext cx="96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+mn-ea"/>
                      </a:endParaRPr>
                    </a:p>
                  </p:txBody>
                </p:sp>
              </p:grpSp>
              <p:grpSp>
                <p:nvGrpSpPr>
                  <p:cNvPr id="211" name="Group 54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432" y="3264"/>
                    <a:ext cx="240" cy="192"/>
                    <a:chOff x="4032" y="2544"/>
                    <a:chExt cx="240" cy="192"/>
                  </a:xfrm>
                </p:grpSpPr>
                <p:sp>
                  <p:nvSpPr>
                    <p:cNvPr id="212" name="Line 55"/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4176" y="2544"/>
                      <a:ext cx="0" cy="19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+mn-ea"/>
                      </a:endParaRPr>
                    </a:p>
                  </p:txBody>
                </p:sp>
                <p:sp>
                  <p:nvSpPr>
                    <p:cNvPr id="213" name="Line 56"/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4128" y="2592"/>
                      <a:ext cx="0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+mn-ea"/>
                      </a:endParaRPr>
                    </a:p>
                  </p:txBody>
                </p:sp>
                <p:sp>
                  <p:nvSpPr>
                    <p:cNvPr id="214" name="Line 57"/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4176" y="2592"/>
                      <a:ext cx="96" cy="0"/>
                    </a:xfrm>
                    <a:prstGeom prst="line">
                      <a:avLst/>
                    </a:prstGeom>
                    <a:noFill/>
                    <a:ln w="19050" cap="sq">
                      <a:solidFill>
                        <a:srgbClr val="FF0000"/>
                      </a:solidFill>
                      <a:miter lim="800000"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+mn-ea"/>
                      </a:endParaRPr>
                    </a:p>
                  </p:txBody>
                </p:sp>
                <p:sp>
                  <p:nvSpPr>
                    <p:cNvPr id="215" name="Line 58"/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4176" y="2688"/>
                      <a:ext cx="96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+mn-ea"/>
                      </a:endParaRPr>
                    </a:p>
                  </p:txBody>
                </p:sp>
                <p:sp>
                  <p:nvSpPr>
                    <p:cNvPr id="216" name="Line 59"/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4032" y="2640"/>
                      <a:ext cx="96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+mn-ea"/>
                      </a:endParaRPr>
                    </a:p>
                  </p:txBody>
                </p:sp>
              </p:grpSp>
            </p:grpSp>
            <p:grpSp>
              <p:nvGrpSpPr>
                <p:cNvPr id="207" name="组合 206"/>
                <p:cNvGrpSpPr/>
                <p:nvPr/>
              </p:nvGrpSpPr>
              <p:grpSpPr>
                <a:xfrm>
                  <a:off x="3224438" y="5168999"/>
                  <a:ext cx="2093917" cy="324000"/>
                  <a:chOff x="3372883" y="5322039"/>
                  <a:chExt cx="2093917" cy="324000"/>
                </a:xfrm>
              </p:grpSpPr>
              <p:sp>
                <p:nvSpPr>
                  <p:cNvPr id="208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3372883" y="5322039"/>
                    <a:ext cx="2093917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209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4377963" y="5322039"/>
                    <a:ext cx="0" cy="324000"/>
                  </a:xfrm>
                  <a:prstGeom prst="line">
                    <a:avLst/>
                  </a:prstGeom>
                  <a:noFill/>
                  <a:ln w="38100">
                    <a:solidFill>
                      <a:srgbClr val="FF0000"/>
                    </a:solidFill>
                    <a:round/>
                    <a:headEnd type="triangle" w="med" len="med"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</p:grpSp>
          </p:grpSp>
        </p:grpSp>
      </p:grpSp>
      <p:grpSp>
        <p:nvGrpSpPr>
          <p:cNvPr id="229" name="组合 228"/>
          <p:cNvGrpSpPr/>
          <p:nvPr/>
        </p:nvGrpSpPr>
        <p:grpSpPr>
          <a:xfrm>
            <a:off x="1967122" y="5699073"/>
            <a:ext cx="2931483" cy="324000"/>
            <a:chOff x="2954100" y="5405796"/>
            <a:chExt cx="2931483" cy="586297"/>
          </a:xfrm>
        </p:grpSpPr>
        <p:sp>
          <p:nvSpPr>
            <p:cNvPr id="230" name="Line 61"/>
            <p:cNvSpPr>
              <a:spLocks noChangeShapeType="1"/>
            </p:cNvSpPr>
            <p:nvPr/>
          </p:nvSpPr>
          <p:spPr bwMode="auto">
            <a:xfrm>
              <a:off x="2954100" y="5405796"/>
              <a:ext cx="0" cy="58629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31" name="Line 62"/>
            <p:cNvSpPr>
              <a:spLocks noChangeShapeType="1"/>
            </p:cNvSpPr>
            <p:nvPr/>
          </p:nvSpPr>
          <p:spPr bwMode="auto">
            <a:xfrm>
              <a:off x="5885583" y="5405796"/>
              <a:ext cx="0" cy="586297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1380826" y="1929584"/>
            <a:ext cx="4104077" cy="335027"/>
            <a:chOff x="2215402" y="1483266"/>
            <a:chExt cx="4104077" cy="335027"/>
          </a:xfrm>
        </p:grpSpPr>
        <p:grpSp>
          <p:nvGrpSpPr>
            <p:cNvPr id="233" name="Group 101"/>
            <p:cNvGrpSpPr/>
            <p:nvPr/>
          </p:nvGrpSpPr>
          <p:grpSpPr bwMode="auto">
            <a:xfrm>
              <a:off x="2384755" y="1483266"/>
              <a:ext cx="3769050" cy="335027"/>
              <a:chOff x="1752" y="1247"/>
              <a:chExt cx="2160" cy="192"/>
            </a:xfrm>
          </p:grpSpPr>
          <p:grpSp>
            <p:nvGrpSpPr>
              <p:cNvPr id="236" name="Group 102"/>
              <p:cNvGrpSpPr>
                <a:grpSpLocks noChangeAspect="1"/>
              </p:cNvGrpSpPr>
              <p:nvPr/>
            </p:nvGrpSpPr>
            <p:grpSpPr bwMode="auto">
              <a:xfrm>
                <a:off x="1752" y="1247"/>
                <a:ext cx="240" cy="192"/>
                <a:chOff x="4032" y="2543"/>
                <a:chExt cx="240" cy="192"/>
              </a:xfrm>
            </p:grpSpPr>
            <p:sp>
              <p:nvSpPr>
                <p:cNvPr id="243" name="Line 103"/>
                <p:cNvSpPr>
                  <a:spLocks noChangeAspect="1" noChangeShapeType="1"/>
                </p:cNvSpPr>
                <p:nvPr/>
              </p:nvSpPr>
              <p:spPr bwMode="auto">
                <a:xfrm>
                  <a:off x="4175" y="2543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rgbClr val="00B05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44" name="Line 104"/>
                <p:cNvSpPr>
                  <a:spLocks noChangeAspect="1" noChangeShapeType="1"/>
                </p:cNvSpPr>
                <p:nvPr/>
              </p:nvSpPr>
              <p:spPr bwMode="auto">
                <a:xfrm>
                  <a:off x="4127" y="259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00B05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45" name="Line 105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592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00B05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46" name="Line 106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68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00B05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47" name="Line 107"/>
                <p:cNvSpPr>
                  <a:spLocks noChangeAspect="1" noChangeShapeType="1"/>
                </p:cNvSpPr>
                <p:nvPr/>
              </p:nvSpPr>
              <p:spPr bwMode="auto">
                <a:xfrm>
                  <a:off x="4032" y="2639"/>
                  <a:ext cx="96" cy="0"/>
                </a:xfrm>
                <a:prstGeom prst="line">
                  <a:avLst/>
                </a:prstGeom>
                <a:noFill/>
                <a:ln w="22225">
                  <a:solidFill>
                    <a:srgbClr val="00B05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237" name="Group 108"/>
              <p:cNvGrpSpPr>
                <a:grpSpLocks noChangeAspect="1"/>
              </p:cNvGrpSpPr>
              <p:nvPr/>
            </p:nvGrpSpPr>
            <p:grpSpPr bwMode="auto">
              <a:xfrm>
                <a:off x="3672" y="1247"/>
                <a:ext cx="240" cy="192"/>
                <a:chOff x="3360" y="2543"/>
                <a:chExt cx="240" cy="192"/>
              </a:xfrm>
            </p:grpSpPr>
            <p:sp>
              <p:nvSpPr>
                <p:cNvPr id="238" name="Line 109"/>
                <p:cNvSpPr>
                  <a:spLocks noChangeAspect="1" noChangeShapeType="1"/>
                </p:cNvSpPr>
                <p:nvPr/>
              </p:nvSpPr>
              <p:spPr bwMode="auto">
                <a:xfrm>
                  <a:off x="3456" y="2543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rgbClr val="00B05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39" name="Line 110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592"/>
                  <a:ext cx="0" cy="96"/>
                </a:xfrm>
                <a:prstGeom prst="line">
                  <a:avLst/>
                </a:prstGeom>
                <a:noFill/>
                <a:ln w="38100">
                  <a:solidFill>
                    <a:srgbClr val="00B05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40" name="Line 111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592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00B05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41" name="Line 112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68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00B05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42" name="Line 113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639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00B05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sp>
          <p:nvSpPr>
            <p:cNvPr id="234" name="Line 116"/>
            <p:cNvSpPr>
              <a:spLocks noChangeShapeType="1"/>
            </p:cNvSpPr>
            <p:nvPr/>
          </p:nvSpPr>
          <p:spPr bwMode="auto">
            <a:xfrm flipH="1">
              <a:off x="2215402" y="1650882"/>
              <a:ext cx="195432" cy="0"/>
            </a:xfrm>
            <a:prstGeom prst="line">
              <a:avLst/>
            </a:prstGeom>
            <a:noFill/>
            <a:ln w="19050">
              <a:solidFill>
                <a:srgbClr val="00B050"/>
              </a:solidFill>
              <a:round/>
              <a:tail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35" name="Line 117"/>
            <p:cNvSpPr>
              <a:spLocks noChangeShapeType="1"/>
            </p:cNvSpPr>
            <p:nvPr/>
          </p:nvSpPr>
          <p:spPr bwMode="auto">
            <a:xfrm flipH="1">
              <a:off x="6151966" y="1650882"/>
              <a:ext cx="167513" cy="0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248" name="内容占位符 2"/>
          <p:cNvSpPr>
            <a:spLocks noGrp="1"/>
          </p:cNvSpPr>
          <p:nvPr>
            <p:ph idx="1"/>
          </p:nvPr>
        </p:nvSpPr>
        <p:spPr>
          <a:xfrm>
            <a:off x="6319245" y="1513264"/>
            <a:ext cx="5496350" cy="357875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40000"/>
              </a:lnSpc>
              <a:spcBef>
                <a:spcPct val="20000"/>
              </a:spcBef>
              <a:buNone/>
            </a:pPr>
            <a:r>
              <a:rPr lang="zh-CN" altLang="en-US" sz="2400" b="1" dirty="0">
                <a:solidFill>
                  <a:srgbClr val="2513CB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1600" b="1" dirty="0">
                <a:solidFill>
                  <a:srgbClr val="2513CB"/>
                </a:solidFill>
                <a:sym typeface="Wingdings" panose="05000000000000000000" pitchFamily="2" charset="2"/>
              </a:rPr>
              <a:t> 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</a:rPr>
              <a:t>给出预充信号</a:t>
            </a:r>
          </a:p>
          <a:p>
            <a:pPr marL="266700" lvl="1" indent="0">
              <a:lnSpc>
                <a:spcPct val="140000"/>
              </a:lnSpc>
              <a:spcBef>
                <a:spcPct val="20000"/>
              </a:spcBef>
              <a:buNone/>
            </a:pPr>
            <a:r>
              <a:rPr lang="en-US" altLang="zh-CN" sz="2600" dirty="0">
                <a:solidFill>
                  <a:schemeClr val="tx1"/>
                </a:solidFill>
                <a:latin typeface="+mn-ea"/>
                <a:ea typeface="+mn-ea"/>
              </a:rPr>
              <a:t>T</a:t>
            </a:r>
            <a:r>
              <a:rPr lang="en-US" altLang="zh-CN" sz="2600" baseline="-25000" dirty="0">
                <a:solidFill>
                  <a:schemeClr val="tx1"/>
                </a:solidFill>
                <a:latin typeface="+mn-ea"/>
                <a:ea typeface="+mn-ea"/>
              </a:rPr>
              <a:t>9</a:t>
            </a:r>
            <a:r>
              <a:rPr lang="zh-CN" altLang="en-US" sz="2600" dirty="0">
                <a:solidFill>
                  <a:schemeClr val="tx1"/>
                </a:solidFill>
                <a:latin typeface="+mn-ea"/>
                <a:ea typeface="+mn-ea"/>
              </a:rPr>
              <a:t>、</a:t>
            </a:r>
            <a:r>
              <a:rPr lang="en-US" altLang="zh-CN" sz="2600" dirty="0">
                <a:solidFill>
                  <a:schemeClr val="tx1"/>
                </a:solidFill>
                <a:latin typeface="+mn-ea"/>
                <a:ea typeface="+mn-ea"/>
              </a:rPr>
              <a:t>T</a:t>
            </a:r>
            <a:r>
              <a:rPr lang="en-US" altLang="zh-CN" sz="2600" baseline="-25000" dirty="0">
                <a:solidFill>
                  <a:schemeClr val="tx1"/>
                </a:solidFill>
                <a:latin typeface="+mn-ea"/>
                <a:ea typeface="+mn-ea"/>
              </a:rPr>
              <a:t>10</a:t>
            </a:r>
            <a:r>
              <a:rPr lang="zh-CN" altLang="en-US" sz="2600" dirty="0">
                <a:solidFill>
                  <a:schemeClr val="tx1"/>
                </a:solidFill>
                <a:latin typeface="+mn-ea"/>
                <a:ea typeface="+mn-ea"/>
              </a:rPr>
              <a:t>导通、</a:t>
            </a:r>
            <a:r>
              <a:rPr lang="en-US" altLang="zh-CN" sz="2600" dirty="0">
                <a:solidFill>
                  <a:schemeClr val="tx1"/>
                </a:solidFill>
                <a:latin typeface="+mn-ea"/>
                <a:ea typeface="+mn-ea"/>
              </a:rPr>
              <a:t>E</a:t>
            </a:r>
            <a:r>
              <a:rPr lang="en-US" altLang="zh-CN" sz="2600" baseline="-25000" dirty="0">
                <a:solidFill>
                  <a:schemeClr val="tx1"/>
                </a:solidFill>
                <a:latin typeface="+mn-ea"/>
                <a:ea typeface="+mn-ea"/>
              </a:rPr>
              <a:t>D</a:t>
            </a:r>
            <a:r>
              <a:rPr lang="zh-CN" altLang="en-US" sz="2600" dirty="0">
                <a:solidFill>
                  <a:schemeClr val="tx1"/>
                </a:solidFill>
                <a:latin typeface="+mn-ea"/>
                <a:ea typeface="+mn-ea"/>
              </a:rPr>
              <a:t>给</a:t>
            </a:r>
            <a:r>
              <a:rPr lang="en-US" altLang="zh-CN" sz="2600" dirty="0">
                <a:solidFill>
                  <a:schemeClr val="tx1"/>
                </a:solidFill>
                <a:latin typeface="+mn-ea"/>
                <a:ea typeface="+mn-ea"/>
              </a:rPr>
              <a:t>C</a:t>
            </a:r>
            <a:r>
              <a:rPr lang="en-US" altLang="zh-CN" sz="2600" baseline="-25000" dirty="0">
                <a:solidFill>
                  <a:schemeClr val="tx1"/>
                </a:solidFill>
                <a:latin typeface="+mn-ea"/>
                <a:ea typeface="+mn-ea"/>
              </a:rPr>
              <a:t>D</a:t>
            </a:r>
            <a:r>
              <a:rPr lang="zh-CN" altLang="en-US" sz="2600" dirty="0">
                <a:solidFill>
                  <a:schemeClr val="tx1"/>
                </a:solidFill>
                <a:latin typeface="+mn-ea"/>
                <a:ea typeface="+mn-ea"/>
              </a:rPr>
              <a:t>充电</a:t>
            </a:r>
          </a:p>
          <a:p>
            <a:pPr marL="0" indent="0">
              <a:lnSpc>
                <a:spcPct val="140000"/>
              </a:lnSpc>
              <a:spcBef>
                <a:spcPct val="20000"/>
              </a:spcBef>
              <a:buNone/>
            </a:pPr>
            <a:r>
              <a:rPr lang="zh-CN" altLang="en-US" sz="2400" b="1" dirty="0">
                <a:solidFill>
                  <a:srgbClr val="2513CB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1600" b="1" dirty="0">
                <a:solidFill>
                  <a:srgbClr val="2513CB"/>
                </a:solidFill>
                <a:sym typeface="Wingdings" panose="05000000000000000000" pitchFamily="2" charset="2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撤除预充信号</a:t>
            </a:r>
          </a:p>
          <a:p>
            <a:pPr marL="0" indent="0">
              <a:lnSpc>
                <a:spcPct val="140000"/>
              </a:lnSpc>
              <a:spcBef>
                <a:spcPct val="20000"/>
              </a:spcBef>
              <a:buNone/>
            </a:pPr>
            <a:r>
              <a:rPr lang="zh-CN" altLang="en-US" sz="2400" b="1" dirty="0">
                <a:solidFill>
                  <a:srgbClr val="2513CB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1600" b="1" dirty="0">
                <a:solidFill>
                  <a:srgbClr val="2513CB"/>
                </a:solidFill>
                <a:sym typeface="Wingdings" panose="05000000000000000000" pitchFamily="2" charset="2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</a:rPr>
              <a:t>X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地址选通 、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</a:rPr>
              <a:t>Y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地址选通</a:t>
            </a:r>
            <a:endParaRPr lang="en-US" altLang="zh-CN" sz="24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000000"/>
                </a:solidFill>
              </a:rPr>
              <a:t>       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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en-US" altLang="zh-CN" sz="2200" dirty="0">
                <a:latin typeface="+mn-ea"/>
                <a:ea typeface="+mn-ea"/>
              </a:rPr>
              <a:t>T</a:t>
            </a:r>
            <a:r>
              <a:rPr lang="en-US" altLang="zh-CN" sz="2200" baseline="-25000" dirty="0">
                <a:latin typeface="+mn-ea"/>
                <a:ea typeface="+mn-ea"/>
              </a:rPr>
              <a:t>5</a:t>
            </a:r>
            <a:r>
              <a:rPr lang="zh-CN" altLang="en-US" sz="2200" dirty="0">
                <a:latin typeface="+mn-ea"/>
                <a:ea typeface="+mn-ea"/>
              </a:rPr>
              <a:t>、</a:t>
            </a:r>
            <a:r>
              <a:rPr lang="en-US" altLang="zh-CN" sz="2200" dirty="0">
                <a:latin typeface="+mn-ea"/>
                <a:ea typeface="+mn-ea"/>
              </a:rPr>
              <a:t>T</a:t>
            </a:r>
            <a:r>
              <a:rPr lang="en-US" altLang="zh-CN" sz="2200" baseline="-25000" dirty="0">
                <a:latin typeface="+mn-ea"/>
                <a:ea typeface="+mn-ea"/>
              </a:rPr>
              <a:t>6</a:t>
            </a:r>
            <a:r>
              <a:rPr lang="zh-CN" altLang="en-US" sz="2200" dirty="0">
                <a:latin typeface="+mn-ea"/>
                <a:ea typeface="+mn-ea"/>
              </a:rPr>
              <a:t>、</a:t>
            </a:r>
            <a:r>
              <a:rPr lang="en-US" altLang="zh-CN" sz="2200" dirty="0">
                <a:latin typeface="+mn-ea"/>
                <a:ea typeface="+mn-ea"/>
              </a:rPr>
              <a:t> T</a:t>
            </a:r>
            <a:r>
              <a:rPr lang="en-US" altLang="zh-CN" sz="2200" baseline="-25000" dirty="0">
                <a:latin typeface="+mn-ea"/>
                <a:ea typeface="+mn-ea"/>
              </a:rPr>
              <a:t>7</a:t>
            </a:r>
            <a:r>
              <a:rPr lang="zh-CN" altLang="en-US" sz="2200" dirty="0">
                <a:latin typeface="+mn-ea"/>
                <a:ea typeface="+mn-ea"/>
              </a:rPr>
              <a:t>、</a:t>
            </a:r>
            <a:r>
              <a:rPr lang="en-US" altLang="zh-CN" sz="2200" dirty="0">
                <a:latin typeface="+mn-ea"/>
                <a:ea typeface="+mn-ea"/>
              </a:rPr>
              <a:t>T</a:t>
            </a:r>
            <a:r>
              <a:rPr lang="en-US" altLang="zh-CN" sz="2200" baseline="-25000" dirty="0">
                <a:latin typeface="+mn-ea"/>
                <a:ea typeface="+mn-ea"/>
              </a:rPr>
              <a:t>8</a:t>
            </a:r>
            <a:r>
              <a:rPr lang="zh-CN" altLang="en-US" sz="2200" dirty="0">
                <a:latin typeface="+mn-ea"/>
                <a:ea typeface="+mn-ea"/>
              </a:rPr>
              <a:t>导通</a:t>
            </a:r>
          </a:p>
          <a:p>
            <a:pPr marL="266700" lvl="1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altLang="zh-CN" sz="2600" dirty="0">
                <a:latin typeface="+mn-ea"/>
                <a:ea typeface="+mn-ea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 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ea typeface="+mn-ea"/>
              </a:rPr>
              <a:t>C</a:t>
            </a:r>
            <a:r>
              <a:rPr lang="en-US" altLang="zh-CN" sz="2200" baseline="-25000" dirty="0">
                <a:solidFill>
                  <a:schemeClr val="tx1"/>
                </a:solidFill>
                <a:latin typeface="+mn-ea"/>
                <a:ea typeface="+mn-ea"/>
              </a:rPr>
              <a:t>D1 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</a:rPr>
              <a:t>给 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ea typeface="+mn-ea"/>
              </a:rPr>
              <a:t>C</a:t>
            </a:r>
            <a:r>
              <a:rPr lang="en-US" altLang="zh-CN" sz="2200" baseline="-2500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</a:rPr>
              <a:t>充电，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ea typeface="+mn-ea"/>
              </a:rPr>
              <a:t>C</a:t>
            </a:r>
            <a:r>
              <a:rPr lang="en-US" altLang="zh-CN" sz="2200" baseline="-25000" dirty="0">
                <a:solidFill>
                  <a:schemeClr val="tx1"/>
                </a:solidFill>
                <a:latin typeface="+mn-ea"/>
                <a:ea typeface="+mn-ea"/>
              </a:rPr>
              <a:t>D2 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</a:rPr>
              <a:t>、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ea typeface="+mn-ea"/>
              </a:rPr>
              <a:t>C1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</a:rPr>
              <a:t>被放电 </a:t>
            </a:r>
          </a:p>
        </p:txBody>
      </p:sp>
      <p:sp>
        <p:nvSpPr>
          <p:cNvPr id="249" name="Rectangle 118"/>
          <p:cNvSpPr>
            <a:spLocks noChangeArrowheads="1"/>
          </p:cNvSpPr>
          <p:nvPr/>
        </p:nvSpPr>
        <p:spPr bwMode="auto">
          <a:xfrm>
            <a:off x="809656" y="2018475"/>
            <a:ext cx="795688" cy="50603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zh-CN" altLang="en-US" sz="1600" b="1" dirty="0">
                <a:solidFill>
                  <a:srgbClr val="C00000"/>
                </a:solidFill>
                <a:latin typeface="+mn-ea"/>
              </a:rPr>
              <a:t>预充</a:t>
            </a:r>
          </a:p>
        </p:txBody>
      </p:sp>
      <p:grpSp>
        <p:nvGrpSpPr>
          <p:cNvPr id="252" name="组合 251"/>
          <p:cNvGrpSpPr/>
          <p:nvPr/>
        </p:nvGrpSpPr>
        <p:grpSpPr>
          <a:xfrm>
            <a:off x="1500790" y="4212771"/>
            <a:ext cx="3844096" cy="446315"/>
            <a:chOff x="1500790" y="4212771"/>
            <a:chExt cx="3844096" cy="446315"/>
          </a:xfrm>
        </p:grpSpPr>
        <p:sp>
          <p:nvSpPr>
            <p:cNvPr id="250" name="任意多边形 249"/>
            <p:cNvSpPr/>
            <p:nvPr/>
          </p:nvSpPr>
          <p:spPr>
            <a:xfrm>
              <a:off x="1500790" y="4212771"/>
              <a:ext cx="382439" cy="435429"/>
            </a:xfrm>
            <a:custGeom>
              <a:avLst/>
              <a:gdLst>
                <a:gd name="connsiteX0" fmla="*/ 382439 w 382439"/>
                <a:gd name="connsiteY0" fmla="*/ 0 h 435429"/>
                <a:gd name="connsiteX1" fmla="*/ 121181 w 382439"/>
                <a:gd name="connsiteY1" fmla="*/ 10886 h 435429"/>
                <a:gd name="connsiteX2" fmla="*/ 55867 w 382439"/>
                <a:gd name="connsiteY2" fmla="*/ 54429 h 435429"/>
                <a:gd name="connsiteX3" fmla="*/ 23210 w 382439"/>
                <a:gd name="connsiteY3" fmla="*/ 65315 h 435429"/>
                <a:gd name="connsiteX4" fmla="*/ 12324 w 382439"/>
                <a:gd name="connsiteY4" fmla="*/ 130629 h 435429"/>
                <a:gd name="connsiteX5" fmla="*/ 1439 w 382439"/>
                <a:gd name="connsiteY5" fmla="*/ 163286 h 435429"/>
                <a:gd name="connsiteX6" fmla="*/ 1439 w 382439"/>
                <a:gd name="connsiteY6" fmla="*/ 435429 h 43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39" h="435429">
                  <a:moveTo>
                    <a:pt x="382439" y="0"/>
                  </a:moveTo>
                  <a:cubicBezTo>
                    <a:pt x="295353" y="3629"/>
                    <a:pt x="207847" y="1600"/>
                    <a:pt x="121181" y="10886"/>
                  </a:cubicBezTo>
                  <a:cubicBezTo>
                    <a:pt x="67827" y="16603"/>
                    <a:pt x="89514" y="34241"/>
                    <a:pt x="55867" y="54429"/>
                  </a:cubicBezTo>
                  <a:cubicBezTo>
                    <a:pt x="46028" y="60333"/>
                    <a:pt x="34096" y="61686"/>
                    <a:pt x="23210" y="65315"/>
                  </a:cubicBezTo>
                  <a:cubicBezTo>
                    <a:pt x="19581" y="87086"/>
                    <a:pt x="17112" y="109083"/>
                    <a:pt x="12324" y="130629"/>
                  </a:cubicBezTo>
                  <a:cubicBezTo>
                    <a:pt x="9835" y="141830"/>
                    <a:pt x="1849" y="151819"/>
                    <a:pt x="1439" y="163286"/>
                  </a:cubicBezTo>
                  <a:cubicBezTo>
                    <a:pt x="-1799" y="253943"/>
                    <a:pt x="1439" y="344715"/>
                    <a:pt x="1439" y="435429"/>
                  </a:cubicBezTo>
                </a:path>
              </a:pathLst>
            </a:custGeom>
            <a:noFill/>
            <a:ln>
              <a:solidFill>
                <a:srgbClr val="FF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任意多边形 250"/>
            <p:cNvSpPr/>
            <p:nvPr/>
          </p:nvSpPr>
          <p:spPr>
            <a:xfrm>
              <a:off x="4974771" y="4321629"/>
              <a:ext cx="370115" cy="337457"/>
            </a:xfrm>
            <a:custGeom>
              <a:avLst/>
              <a:gdLst>
                <a:gd name="connsiteX0" fmla="*/ 0 w 370115"/>
                <a:gd name="connsiteY0" fmla="*/ 0 h 337457"/>
                <a:gd name="connsiteX1" fmla="*/ 261258 w 370115"/>
                <a:gd name="connsiteY1" fmla="*/ 10885 h 337457"/>
                <a:gd name="connsiteX2" fmla="*/ 293915 w 370115"/>
                <a:gd name="connsiteY2" fmla="*/ 32657 h 337457"/>
                <a:gd name="connsiteX3" fmla="*/ 326572 w 370115"/>
                <a:gd name="connsiteY3" fmla="*/ 43542 h 337457"/>
                <a:gd name="connsiteX4" fmla="*/ 337458 w 370115"/>
                <a:gd name="connsiteY4" fmla="*/ 217714 h 337457"/>
                <a:gd name="connsiteX5" fmla="*/ 348343 w 370115"/>
                <a:gd name="connsiteY5" fmla="*/ 250371 h 337457"/>
                <a:gd name="connsiteX6" fmla="*/ 370115 w 370115"/>
                <a:gd name="connsiteY6" fmla="*/ 337457 h 33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115" h="337457">
                  <a:moveTo>
                    <a:pt x="0" y="0"/>
                  </a:moveTo>
                  <a:cubicBezTo>
                    <a:pt x="87086" y="3628"/>
                    <a:pt x="174630" y="1260"/>
                    <a:pt x="261258" y="10885"/>
                  </a:cubicBezTo>
                  <a:cubicBezTo>
                    <a:pt x="274261" y="12330"/>
                    <a:pt x="282213" y="26806"/>
                    <a:pt x="293915" y="32657"/>
                  </a:cubicBezTo>
                  <a:cubicBezTo>
                    <a:pt x="304178" y="37789"/>
                    <a:pt x="315686" y="39914"/>
                    <a:pt x="326572" y="43542"/>
                  </a:cubicBezTo>
                  <a:cubicBezTo>
                    <a:pt x="330201" y="101599"/>
                    <a:pt x="331369" y="159863"/>
                    <a:pt x="337458" y="217714"/>
                  </a:cubicBezTo>
                  <a:cubicBezTo>
                    <a:pt x="338659" y="229125"/>
                    <a:pt x="345854" y="239170"/>
                    <a:pt x="348343" y="250371"/>
                  </a:cubicBezTo>
                  <a:cubicBezTo>
                    <a:pt x="367894" y="338350"/>
                    <a:pt x="346663" y="290554"/>
                    <a:pt x="370115" y="337457"/>
                  </a:cubicBezTo>
                </a:path>
              </a:pathLst>
            </a:custGeom>
            <a:noFill/>
            <a:ln>
              <a:solidFill>
                <a:srgbClr val="FF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3" name="矩形 252"/>
          <p:cNvSpPr/>
          <p:nvPr/>
        </p:nvSpPr>
        <p:spPr>
          <a:xfrm>
            <a:off x="6322548" y="4831472"/>
            <a:ext cx="4944166" cy="95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600" dirty="0">
                <a:latin typeface="+mn-ea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</a:t>
            </a:r>
            <a:r>
              <a:rPr lang="en-US" altLang="zh-CN" sz="2600" dirty="0">
                <a:latin typeface="+mn-ea"/>
              </a:rPr>
              <a:t> </a:t>
            </a:r>
            <a:r>
              <a:rPr lang="zh-CN" altLang="en-US" sz="2200" dirty="0">
                <a:latin typeface="+mn-ea"/>
              </a:rPr>
              <a:t>外接于</a:t>
            </a:r>
            <a:r>
              <a:rPr lang="en-US" altLang="zh-CN" sz="2200" dirty="0">
                <a:latin typeface="+mn-ea"/>
              </a:rPr>
              <a:t>I/O </a:t>
            </a:r>
            <a:r>
              <a:rPr lang="zh-CN" altLang="en-US" sz="2200" dirty="0">
                <a:latin typeface="+mn-ea"/>
              </a:rPr>
              <a:t>和 </a:t>
            </a:r>
            <a:r>
              <a:rPr lang="en-US" altLang="zh-CN" sz="2200" dirty="0">
                <a:latin typeface="+mn-ea"/>
              </a:rPr>
              <a:t>I/O</a:t>
            </a:r>
            <a:r>
              <a:rPr lang="zh-CN" altLang="en-US" sz="2200" dirty="0">
                <a:latin typeface="+mn-ea"/>
              </a:rPr>
              <a:t>间的电流放大器判断读出</a:t>
            </a:r>
            <a:r>
              <a:rPr lang="en-US" altLang="zh-CN" sz="2200" dirty="0">
                <a:latin typeface="+mn-ea"/>
              </a:rPr>
              <a:t>1</a:t>
            </a:r>
            <a:r>
              <a:rPr lang="zh-CN" altLang="en-US" sz="2200" dirty="0">
                <a:latin typeface="+mn-ea"/>
              </a:rPr>
              <a:t>还是</a:t>
            </a:r>
            <a:r>
              <a:rPr lang="en-US" altLang="zh-CN" sz="2200" dirty="0">
                <a:latin typeface="+mn-ea"/>
              </a:rPr>
              <a:t>0</a:t>
            </a:r>
          </a:p>
        </p:txBody>
      </p:sp>
      <p:sp>
        <p:nvSpPr>
          <p:cNvPr id="254" name="任意多边形 253"/>
          <p:cNvSpPr/>
          <p:nvPr/>
        </p:nvSpPr>
        <p:spPr>
          <a:xfrm>
            <a:off x="1817914" y="5442857"/>
            <a:ext cx="3429000" cy="995985"/>
          </a:xfrm>
          <a:custGeom>
            <a:avLst/>
            <a:gdLst>
              <a:gd name="connsiteX0" fmla="*/ 0 w 3429000"/>
              <a:gd name="connsiteY0" fmla="*/ 478972 h 995985"/>
              <a:gd name="connsiteX1" fmla="*/ 10886 w 3429000"/>
              <a:gd name="connsiteY1" fmla="*/ 566057 h 995985"/>
              <a:gd name="connsiteX2" fmla="*/ 21772 w 3429000"/>
              <a:gd name="connsiteY2" fmla="*/ 598714 h 995985"/>
              <a:gd name="connsiteX3" fmla="*/ 32657 w 3429000"/>
              <a:gd name="connsiteY3" fmla="*/ 664029 h 995985"/>
              <a:gd name="connsiteX4" fmla="*/ 43543 w 3429000"/>
              <a:gd name="connsiteY4" fmla="*/ 827314 h 995985"/>
              <a:gd name="connsiteX5" fmla="*/ 130629 w 3429000"/>
              <a:gd name="connsiteY5" fmla="*/ 870857 h 995985"/>
              <a:gd name="connsiteX6" fmla="*/ 370115 w 3429000"/>
              <a:gd name="connsiteY6" fmla="*/ 881743 h 995985"/>
              <a:gd name="connsiteX7" fmla="*/ 402772 w 3429000"/>
              <a:gd name="connsiteY7" fmla="*/ 903514 h 995985"/>
              <a:gd name="connsiteX8" fmla="*/ 435429 w 3429000"/>
              <a:gd name="connsiteY8" fmla="*/ 914400 h 995985"/>
              <a:gd name="connsiteX9" fmla="*/ 566057 w 3429000"/>
              <a:gd name="connsiteY9" fmla="*/ 936172 h 995985"/>
              <a:gd name="connsiteX10" fmla="*/ 1338943 w 3429000"/>
              <a:gd name="connsiteY10" fmla="*/ 936172 h 995985"/>
              <a:gd name="connsiteX11" fmla="*/ 1415143 w 3429000"/>
              <a:gd name="connsiteY11" fmla="*/ 947057 h 995985"/>
              <a:gd name="connsiteX12" fmla="*/ 1632857 w 3429000"/>
              <a:gd name="connsiteY12" fmla="*/ 957943 h 995985"/>
              <a:gd name="connsiteX13" fmla="*/ 2275115 w 3429000"/>
              <a:gd name="connsiteY13" fmla="*/ 957943 h 995985"/>
              <a:gd name="connsiteX14" fmla="*/ 2318657 w 3429000"/>
              <a:gd name="connsiteY14" fmla="*/ 947057 h 995985"/>
              <a:gd name="connsiteX15" fmla="*/ 2394857 w 3429000"/>
              <a:gd name="connsiteY15" fmla="*/ 936172 h 995985"/>
              <a:gd name="connsiteX16" fmla="*/ 2438400 w 3429000"/>
              <a:gd name="connsiteY16" fmla="*/ 925286 h 995985"/>
              <a:gd name="connsiteX17" fmla="*/ 2569029 w 3429000"/>
              <a:gd name="connsiteY17" fmla="*/ 903514 h 995985"/>
              <a:gd name="connsiteX18" fmla="*/ 2634343 w 3429000"/>
              <a:gd name="connsiteY18" fmla="*/ 892629 h 995985"/>
              <a:gd name="connsiteX19" fmla="*/ 2928257 w 3429000"/>
              <a:gd name="connsiteY19" fmla="*/ 870857 h 995985"/>
              <a:gd name="connsiteX20" fmla="*/ 2993572 w 3429000"/>
              <a:gd name="connsiteY20" fmla="*/ 849086 h 995985"/>
              <a:gd name="connsiteX21" fmla="*/ 3091543 w 3429000"/>
              <a:gd name="connsiteY21" fmla="*/ 827314 h 995985"/>
              <a:gd name="connsiteX22" fmla="*/ 3211286 w 3429000"/>
              <a:gd name="connsiteY22" fmla="*/ 805543 h 995985"/>
              <a:gd name="connsiteX23" fmla="*/ 3254829 w 3429000"/>
              <a:gd name="connsiteY23" fmla="*/ 794657 h 995985"/>
              <a:gd name="connsiteX24" fmla="*/ 3287486 w 3429000"/>
              <a:gd name="connsiteY24" fmla="*/ 772886 h 995985"/>
              <a:gd name="connsiteX25" fmla="*/ 3331029 w 3429000"/>
              <a:gd name="connsiteY25" fmla="*/ 751114 h 995985"/>
              <a:gd name="connsiteX26" fmla="*/ 3363686 w 3429000"/>
              <a:gd name="connsiteY26" fmla="*/ 707572 h 995985"/>
              <a:gd name="connsiteX27" fmla="*/ 3396343 w 3429000"/>
              <a:gd name="connsiteY27" fmla="*/ 609600 h 995985"/>
              <a:gd name="connsiteX28" fmla="*/ 3407229 w 3429000"/>
              <a:gd name="connsiteY28" fmla="*/ 576943 h 995985"/>
              <a:gd name="connsiteX29" fmla="*/ 3418115 w 3429000"/>
              <a:gd name="connsiteY29" fmla="*/ 533400 h 995985"/>
              <a:gd name="connsiteX30" fmla="*/ 3429000 w 3429000"/>
              <a:gd name="connsiteY30" fmla="*/ 446314 h 995985"/>
              <a:gd name="connsiteX31" fmla="*/ 3418115 w 3429000"/>
              <a:gd name="connsiteY31" fmla="*/ 0 h 99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429000" h="995985">
                <a:moveTo>
                  <a:pt x="0" y="478972"/>
                </a:moveTo>
                <a:cubicBezTo>
                  <a:pt x="3629" y="508000"/>
                  <a:pt x="5653" y="537275"/>
                  <a:pt x="10886" y="566057"/>
                </a:cubicBezTo>
                <a:cubicBezTo>
                  <a:pt x="12939" y="577346"/>
                  <a:pt x="19283" y="587513"/>
                  <a:pt x="21772" y="598714"/>
                </a:cubicBezTo>
                <a:cubicBezTo>
                  <a:pt x="26560" y="620260"/>
                  <a:pt x="29029" y="642257"/>
                  <a:pt x="32657" y="664029"/>
                </a:cubicBezTo>
                <a:cubicBezTo>
                  <a:pt x="36286" y="718457"/>
                  <a:pt x="34063" y="773595"/>
                  <a:pt x="43543" y="827314"/>
                </a:cubicBezTo>
                <a:cubicBezTo>
                  <a:pt x="48277" y="854139"/>
                  <a:pt x="129960" y="870827"/>
                  <a:pt x="130629" y="870857"/>
                </a:cubicBezTo>
                <a:lnTo>
                  <a:pt x="370115" y="881743"/>
                </a:lnTo>
                <a:cubicBezTo>
                  <a:pt x="381001" y="889000"/>
                  <a:pt x="391070" y="897663"/>
                  <a:pt x="402772" y="903514"/>
                </a:cubicBezTo>
                <a:cubicBezTo>
                  <a:pt x="413035" y="908646"/>
                  <a:pt x="424297" y="911617"/>
                  <a:pt x="435429" y="914400"/>
                </a:cubicBezTo>
                <a:cubicBezTo>
                  <a:pt x="477876" y="925012"/>
                  <a:pt x="523046" y="930027"/>
                  <a:pt x="566057" y="936172"/>
                </a:cubicBezTo>
                <a:cubicBezTo>
                  <a:pt x="866327" y="893275"/>
                  <a:pt x="669578" y="917317"/>
                  <a:pt x="1338943" y="936172"/>
                </a:cubicBezTo>
                <a:cubicBezTo>
                  <a:pt x="1364591" y="936894"/>
                  <a:pt x="1389555" y="945162"/>
                  <a:pt x="1415143" y="947057"/>
                </a:cubicBezTo>
                <a:cubicBezTo>
                  <a:pt x="1487606" y="952425"/>
                  <a:pt x="1560286" y="954314"/>
                  <a:pt x="1632857" y="957943"/>
                </a:cubicBezTo>
                <a:cubicBezTo>
                  <a:pt x="1856838" y="1032603"/>
                  <a:pt x="1680257" y="977772"/>
                  <a:pt x="2275115" y="957943"/>
                </a:cubicBezTo>
                <a:cubicBezTo>
                  <a:pt x="2290067" y="957445"/>
                  <a:pt x="2303938" y="949733"/>
                  <a:pt x="2318657" y="947057"/>
                </a:cubicBezTo>
                <a:cubicBezTo>
                  <a:pt x="2343901" y="942467"/>
                  <a:pt x="2369613" y="940762"/>
                  <a:pt x="2394857" y="936172"/>
                </a:cubicBezTo>
                <a:cubicBezTo>
                  <a:pt x="2409577" y="933496"/>
                  <a:pt x="2423695" y="928043"/>
                  <a:pt x="2438400" y="925286"/>
                </a:cubicBezTo>
                <a:cubicBezTo>
                  <a:pt x="2481788" y="917151"/>
                  <a:pt x="2525486" y="910771"/>
                  <a:pt x="2569029" y="903514"/>
                </a:cubicBezTo>
                <a:lnTo>
                  <a:pt x="2634343" y="892629"/>
                </a:lnTo>
                <a:cubicBezTo>
                  <a:pt x="2758663" y="851188"/>
                  <a:pt x="2587360" y="904946"/>
                  <a:pt x="2928257" y="870857"/>
                </a:cubicBezTo>
                <a:cubicBezTo>
                  <a:pt x="2951092" y="868573"/>
                  <a:pt x="2970935" y="852859"/>
                  <a:pt x="2993572" y="849086"/>
                </a:cubicBezTo>
                <a:cubicBezTo>
                  <a:pt x="3173331" y="819125"/>
                  <a:pt x="2984334" y="854116"/>
                  <a:pt x="3091543" y="827314"/>
                </a:cubicBezTo>
                <a:cubicBezTo>
                  <a:pt x="3138224" y="815644"/>
                  <a:pt x="3162783" y="815244"/>
                  <a:pt x="3211286" y="805543"/>
                </a:cubicBezTo>
                <a:cubicBezTo>
                  <a:pt x="3225957" y="802609"/>
                  <a:pt x="3240315" y="798286"/>
                  <a:pt x="3254829" y="794657"/>
                </a:cubicBezTo>
                <a:cubicBezTo>
                  <a:pt x="3265715" y="787400"/>
                  <a:pt x="3276127" y="779377"/>
                  <a:pt x="3287486" y="772886"/>
                </a:cubicBezTo>
                <a:cubicBezTo>
                  <a:pt x="3301575" y="764835"/>
                  <a:pt x="3318708" y="761675"/>
                  <a:pt x="3331029" y="751114"/>
                </a:cubicBezTo>
                <a:cubicBezTo>
                  <a:pt x="3344804" y="739307"/>
                  <a:pt x="3352800" y="722086"/>
                  <a:pt x="3363686" y="707572"/>
                </a:cubicBezTo>
                <a:lnTo>
                  <a:pt x="3396343" y="609600"/>
                </a:lnTo>
                <a:cubicBezTo>
                  <a:pt x="3399972" y="598714"/>
                  <a:pt x="3404446" y="588075"/>
                  <a:pt x="3407229" y="576943"/>
                </a:cubicBezTo>
                <a:lnTo>
                  <a:pt x="3418115" y="533400"/>
                </a:lnTo>
                <a:cubicBezTo>
                  <a:pt x="3421743" y="504371"/>
                  <a:pt x="3429000" y="475569"/>
                  <a:pt x="3429000" y="446314"/>
                </a:cubicBezTo>
                <a:cubicBezTo>
                  <a:pt x="3429000" y="297498"/>
                  <a:pt x="3418115" y="148816"/>
                  <a:pt x="3418115" y="0"/>
                </a:cubicBezTo>
              </a:path>
            </a:pathLst>
          </a:custGeom>
          <a:noFill/>
          <a:ln>
            <a:solidFill>
              <a:srgbClr val="0000FF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文本框 254"/>
          <p:cNvSpPr txBox="1"/>
          <p:nvPr/>
        </p:nvSpPr>
        <p:spPr>
          <a:xfrm>
            <a:off x="6322548" y="5968526"/>
            <a:ext cx="5673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                  </a:t>
            </a:r>
            <a:r>
              <a:rPr lang="zh-CN" altLang="en-US" sz="2400" dirty="0">
                <a:solidFill>
                  <a:srgbClr val="240CD2"/>
                </a:solidFill>
              </a:rPr>
              <a:t>过程繁多！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5" dur="500"/>
                                        <p:tgtEl>
                                          <p:spTgt spid="2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5" dur="500"/>
                                        <p:tgtEl>
                                          <p:spTgt spid="2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5" dur="500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5" dur="500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uiExpand="1" build="p"/>
      <p:bldP spid="25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5" y="183038"/>
            <a:ext cx="4052386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7.2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半导体存储器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742127" y="814637"/>
            <a:ext cx="6865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4.DRAM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存储单元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(SRAM Cell—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1 bit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)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157" name="Line 9"/>
          <p:cNvSpPr>
            <a:spLocks noChangeShapeType="1"/>
          </p:cNvSpPr>
          <p:nvPr/>
        </p:nvSpPr>
        <p:spPr bwMode="auto">
          <a:xfrm flipV="1">
            <a:off x="3823876" y="3193123"/>
            <a:ext cx="581779" cy="664891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58" name="Line 10"/>
          <p:cNvSpPr>
            <a:spLocks noChangeAspect="1" noChangeShapeType="1"/>
          </p:cNvSpPr>
          <p:nvPr/>
        </p:nvSpPr>
        <p:spPr bwMode="auto">
          <a:xfrm>
            <a:off x="3657652" y="4439793"/>
            <a:ext cx="1163559" cy="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59" name="Group 12"/>
          <p:cNvGrpSpPr>
            <a:grpSpLocks noChangeAspect="1"/>
          </p:cNvGrpSpPr>
          <p:nvPr/>
        </p:nvGrpSpPr>
        <p:grpSpPr bwMode="auto">
          <a:xfrm rot="16200000" flipV="1">
            <a:off x="5028990" y="2819122"/>
            <a:ext cx="415557" cy="332445"/>
            <a:chOff x="3360" y="2544"/>
            <a:chExt cx="240" cy="192"/>
          </a:xfrm>
        </p:grpSpPr>
        <p:sp>
          <p:nvSpPr>
            <p:cNvPr id="160" name="Line 13"/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61" name="Line 14"/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62" name="Line 15"/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63" name="Line 16"/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64" name="Line 17"/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65" name="Line 19"/>
          <p:cNvSpPr>
            <a:spLocks noChangeShapeType="1"/>
          </p:cNvSpPr>
          <p:nvPr/>
        </p:nvSpPr>
        <p:spPr bwMode="auto">
          <a:xfrm>
            <a:off x="5486103" y="3193121"/>
            <a:ext cx="0" cy="232711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66" name="Line 20"/>
          <p:cNvSpPr>
            <a:spLocks noChangeShapeType="1"/>
          </p:cNvSpPr>
          <p:nvPr/>
        </p:nvSpPr>
        <p:spPr bwMode="auto">
          <a:xfrm flipH="1">
            <a:off x="5319880" y="3193123"/>
            <a:ext cx="16622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67" name="Group 21"/>
          <p:cNvGrpSpPr/>
          <p:nvPr/>
        </p:nvGrpSpPr>
        <p:grpSpPr bwMode="auto">
          <a:xfrm>
            <a:off x="3990098" y="4439793"/>
            <a:ext cx="83111" cy="249334"/>
            <a:chOff x="3744" y="2880"/>
            <a:chExt cx="96" cy="288"/>
          </a:xfrm>
        </p:grpSpPr>
        <p:sp>
          <p:nvSpPr>
            <p:cNvPr id="168" name="Line 22"/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69" name="Oval 23"/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noFill/>
            <a:ln w="19050" algn="ctr">
              <a:solidFill>
                <a:srgbClr val="008000"/>
              </a:solidFill>
              <a:round/>
            </a:ln>
          </p:spPr>
          <p:txBody>
            <a:bodyPr wrap="none" anchor="ctr"/>
            <a:lstStyle/>
            <a:p>
              <a:pPr algn="r"/>
              <a:endParaRPr lang="zh-CN" altLang="zh-CN">
                <a:latin typeface="+mn-ea"/>
              </a:endParaRPr>
            </a:p>
          </p:txBody>
        </p:sp>
      </p:grpSp>
      <p:sp>
        <p:nvSpPr>
          <p:cNvPr id="170" name="Line 24"/>
          <p:cNvSpPr>
            <a:spLocks noChangeShapeType="1"/>
          </p:cNvSpPr>
          <p:nvPr/>
        </p:nvSpPr>
        <p:spPr bwMode="auto">
          <a:xfrm>
            <a:off x="5236768" y="2694455"/>
            <a:ext cx="0" cy="8311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71" name="Group 25"/>
          <p:cNvGrpSpPr>
            <a:grpSpLocks noChangeAspect="1"/>
          </p:cNvGrpSpPr>
          <p:nvPr/>
        </p:nvGrpSpPr>
        <p:grpSpPr bwMode="auto">
          <a:xfrm>
            <a:off x="5070546" y="5437129"/>
            <a:ext cx="415557" cy="332445"/>
            <a:chOff x="4032" y="2544"/>
            <a:chExt cx="240" cy="192"/>
          </a:xfrm>
        </p:grpSpPr>
        <p:sp>
          <p:nvSpPr>
            <p:cNvPr id="172" name="Line 26"/>
            <p:cNvSpPr>
              <a:spLocks noChangeAspect="1" noChangeShapeType="1"/>
            </p:cNvSpPr>
            <p:nvPr/>
          </p:nvSpPr>
          <p:spPr bwMode="auto">
            <a:xfrm>
              <a:off x="417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73" name="Line 27"/>
            <p:cNvSpPr>
              <a:spLocks noChangeAspect="1" noChangeShapeType="1"/>
            </p:cNvSpPr>
            <p:nvPr/>
          </p:nvSpPr>
          <p:spPr bwMode="auto">
            <a:xfrm>
              <a:off x="4128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74" name="Line 28"/>
            <p:cNvSpPr>
              <a:spLocks noChangeAspect="1" noChangeShapeType="1"/>
            </p:cNvSpPr>
            <p:nvPr/>
          </p:nvSpPr>
          <p:spPr bwMode="auto">
            <a:xfrm>
              <a:off x="4176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75" name="Line 29"/>
            <p:cNvSpPr>
              <a:spLocks noChangeAspect="1" noChangeShapeType="1"/>
            </p:cNvSpPr>
            <p:nvPr/>
          </p:nvSpPr>
          <p:spPr bwMode="auto">
            <a:xfrm>
              <a:off x="4176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76" name="Line 30"/>
            <p:cNvSpPr>
              <a:spLocks noChangeAspect="1" noChangeShapeType="1"/>
            </p:cNvSpPr>
            <p:nvPr/>
          </p:nvSpPr>
          <p:spPr bwMode="auto">
            <a:xfrm>
              <a:off x="4032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77" name="Line 31"/>
          <p:cNvSpPr>
            <a:spLocks noChangeShapeType="1"/>
          </p:cNvSpPr>
          <p:nvPr/>
        </p:nvSpPr>
        <p:spPr bwMode="auto">
          <a:xfrm>
            <a:off x="3990098" y="5603352"/>
            <a:ext cx="108044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78" name="Line 32"/>
          <p:cNvSpPr>
            <a:spLocks noChangeShapeType="1"/>
          </p:cNvSpPr>
          <p:nvPr/>
        </p:nvSpPr>
        <p:spPr bwMode="auto">
          <a:xfrm>
            <a:off x="5486103" y="5686463"/>
            <a:ext cx="0" cy="58177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79" name="Line 33"/>
          <p:cNvSpPr>
            <a:spLocks noChangeShapeType="1"/>
          </p:cNvSpPr>
          <p:nvPr/>
        </p:nvSpPr>
        <p:spPr bwMode="auto">
          <a:xfrm>
            <a:off x="3990098" y="5603352"/>
            <a:ext cx="0" cy="6648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0" name="Rectangle 35"/>
          <p:cNvSpPr>
            <a:spLocks noChangeArrowheads="1"/>
          </p:cNvSpPr>
          <p:nvPr/>
        </p:nvSpPr>
        <p:spPr bwMode="auto">
          <a:xfrm>
            <a:off x="5569214" y="5437129"/>
            <a:ext cx="249334" cy="33244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solidFill>
                  <a:schemeClr val="folHlink"/>
                </a:solidFill>
                <a:latin typeface="+mn-ea"/>
              </a:rPr>
              <a:t>T</a:t>
            </a:r>
            <a:r>
              <a:rPr lang="en-US" altLang="zh-CN" sz="1600" baseline="-25000">
                <a:solidFill>
                  <a:schemeClr val="folHlink"/>
                </a:solidFill>
                <a:latin typeface="+mn-ea"/>
              </a:rPr>
              <a:t>8</a:t>
            </a:r>
            <a:endParaRPr lang="en-US" altLang="zh-CN" sz="1600">
              <a:solidFill>
                <a:schemeClr val="folHlink"/>
              </a:solidFill>
              <a:latin typeface="+mn-ea"/>
            </a:endParaRPr>
          </a:p>
        </p:txBody>
      </p:sp>
      <p:sp>
        <p:nvSpPr>
          <p:cNvPr id="181" name="Rectangle 36"/>
          <p:cNvSpPr>
            <a:spLocks noChangeArrowheads="1"/>
          </p:cNvSpPr>
          <p:nvPr/>
        </p:nvSpPr>
        <p:spPr bwMode="auto">
          <a:xfrm>
            <a:off x="5171452" y="3225781"/>
            <a:ext cx="249334" cy="33244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solidFill>
                  <a:schemeClr val="folHlink"/>
                </a:solidFill>
                <a:latin typeface="+mn-ea"/>
              </a:rPr>
              <a:t>T</a:t>
            </a:r>
            <a:r>
              <a:rPr lang="en-US" altLang="zh-CN" sz="1600" b="1" baseline="-25000" dirty="0">
                <a:solidFill>
                  <a:schemeClr val="folHlink"/>
                </a:solidFill>
                <a:latin typeface="+mn-ea"/>
              </a:rPr>
              <a:t>6</a:t>
            </a:r>
            <a:endParaRPr lang="en-US" altLang="zh-CN" sz="1600" b="1" dirty="0">
              <a:solidFill>
                <a:schemeClr val="folHlink"/>
              </a:solidFill>
              <a:latin typeface="+mn-ea"/>
            </a:endParaRPr>
          </a:p>
        </p:txBody>
      </p:sp>
      <p:sp>
        <p:nvSpPr>
          <p:cNvPr id="182" name="Rectangle 37"/>
          <p:cNvSpPr>
            <a:spLocks noChangeArrowheads="1"/>
          </p:cNvSpPr>
          <p:nvPr/>
        </p:nvSpPr>
        <p:spPr bwMode="auto">
          <a:xfrm flipV="1">
            <a:off x="5070546" y="6102020"/>
            <a:ext cx="374001" cy="24933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u="sng" dirty="0">
                <a:solidFill>
                  <a:schemeClr val="folHlink"/>
                </a:solidFill>
                <a:latin typeface="+mn-ea"/>
              </a:rPr>
              <a:t>O/I</a:t>
            </a:r>
          </a:p>
        </p:txBody>
      </p:sp>
      <p:grpSp>
        <p:nvGrpSpPr>
          <p:cNvPr id="183" name="Group 38"/>
          <p:cNvGrpSpPr/>
          <p:nvPr/>
        </p:nvGrpSpPr>
        <p:grpSpPr bwMode="auto">
          <a:xfrm>
            <a:off x="3574542" y="4107348"/>
            <a:ext cx="166223" cy="83111"/>
            <a:chOff x="3888" y="2832"/>
            <a:chExt cx="96" cy="48"/>
          </a:xfrm>
        </p:grpSpPr>
        <p:sp>
          <p:nvSpPr>
            <p:cNvPr id="184" name="Line 39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5" name="Line 40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86" name="Line 41"/>
          <p:cNvSpPr>
            <a:spLocks noChangeAspect="1" noChangeShapeType="1"/>
          </p:cNvSpPr>
          <p:nvPr/>
        </p:nvSpPr>
        <p:spPr bwMode="auto">
          <a:xfrm>
            <a:off x="3657653" y="3858013"/>
            <a:ext cx="0" cy="249334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7" name="Line 42"/>
          <p:cNvSpPr>
            <a:spLocks noChangeAspect="1" noChangeShapeType="1"/>
          </p:cNvSpPr>
          <p:nvPr/>
        </p:nvSpPr>
        <p:spPr bwMode="auto">
          <a:xfrm>
            <a:off x="3657653" y="3858013"/>
            <a:ext cx="166223" cy="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8" name="Line 43"/>
          <p:cNvSpPr>
            <a:spLocks noChangeAspect="1" noChangeShapeType="1"/>
          </p:cNvSpPr>
          <p:nvPr/>
        </p:nvSpPr>
        <p:spPr bwMode="auto">
          <a:xfrm>
            <a:off x="3657653" y="4190459"/>
            <a:ext cx="0" cy="249334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9" name="Line 44"/>
          <p:cNvSpPr>
            <a:spLocks noChangeAspect="1" noChangeShapeType="1"/>
          </p:cNvSpPr>
          <p:nvPr/>
        </p:nvSpPr>
        <p:spPr bwMode="auto">
          <a:xfrm>
            <a:off x="4821212" y="3193123"/>
            <a:ext cx="332445" cy="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90" name="Line 45"/>
          <p:cNvSpPr>
            <a:spLocks noChangeShapeType="1"/>
          </p:cNvSpPr>
          <p:nvPr/>
        </p:nvSpPr>
        <p:spPr bwMode="auto">
          <a:xfrm>
            <a:off x="1953870" y="2694455"/>
            <a:ext cx="415556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91" name="Rectangle 46"/>
          <p:cNvSpPr>
            <a:spLocks noChangeArrowheads="1"/>
          </p:cNvSpPr>
          <p:nvPr/>
        </p:nvSpPr>
        <p:spPr bwMode="auto">
          <a:xfrm>
            <a:off x="4156321" y="4522905"/>
            <a:ext cx="789558" cy="502131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solidFill>
                  <a:srgbClr val="008000"/>
                </a:solidFill>
                <a:latin typeface="+mn-ea"/>
              </a:rPr>
              <a:t>V</a:t>
            </a:r>
            <a:r>
              <a:rPr lang="en-US" altLang="zh-CN" sz="1600" baseline="-25000">
                <a:solidFill>
                  <a:srgbClr val="008000"/>
                </a:solidFill>
                <a:latin typeface="+mn-ea"/>
              </a:rPr>
              <a:t>ss</a:t>
            </a:r>
            <a:r>
              <a:rPr lang="en-US" altLang="zh-CN" sz="1600">
                <a:solidFill>
                  <a:srgbClr val="008000"/>
                </a:solidFill>
                <a:latin typeface="+mn-ea"/>
              </a:rPr>
              <a:t>(0V)</a:t>
            </a:r>
          </a:p>
        </p:txBody>
      </p:sp>
      <p:sp>
        <p:nvSpPr>
          <p:cNvPr id="192" name="Rectangle 70"/>
          <p:cNvSpPr>
            <a:spLocks noChangeArrowheads="1"/>
          </p:cNvSpPr>
          <p:nvPr/>
        </p:nvSpPr>
        <p:spPr bwMode="auto">
          <a:xfrm>
            <a:off x="666613" y="2569786"/>
            <a:ext cx="1329781" cy="24933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X</a:t>
            </a:r>
            <a:r>
              <a:rPr lang="zh-CN" altLang="en-US" sz="1600" b="1" dirty="0">
                <a:latin typeface="+mn-ea"/>
              </a:rPr>
              <a:t>地址译码线</a:t>
            </a:r>
          </a:p>
        </p:txBody>
      </p:sp>
      <p:sp>
        <p:nvSpPr>
          <p:cNvPr id="193" name="Rectangle 71"/>
          <p:cNvSpPr>
            <a:spLocks noChangeArrowheads="1"/>
          </p:cNvSpPr>
          <p:nvPr/>
        </p:nvSpPr>
        <p:spPr bwMode="auto">
          <a:xfrm>
            <a:off x="3408319" y="6244149"/>
            <a:ext cx="1329781" cy="24933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Y</a:t>
            </a:r>
            <a:r>
              <a:rPr lang="zh-CN" altLang="en-US" sz="1600" b="1" dirty="0">
                <a:latin typeface="+mn-ea"/>
              </a:rPr>
              <a:t>地址译码线</a:t>
            </a:r>
          </a:p>
        </p:txBody>
      </p:sp>
      <p:grpSp>
        <p:nvGrpSpPr>
          <p:cNvPr id="194" name="Group 72"/>
          <p:cNvGrpSpPr/>
          <p:nvPr/>
        </p:nvGrpSpPr>
        <p:grpSpPr bwMode="auto">
          <a:xfrm>
            <a:off x="2577206" y="2694455"/>
            <a:ext cx="1662227" cy="1163559"/>
            <a:chOff x="1992" y="1680"/>
            <a:chExt cx="960" cy="672"/>
          </a:xfrm>
        </p:grpSpPr>
        <p:sp>
          <p:nvSpPr>
            <p:cNvPr id="195" name="Rectangle 73"/>
            <p:cNvSpPr>
              <a:spLocks noChangeArrowheads="1"/>
            </p:cNvSpPr>
            <p:nvPr/>
          </p:nvSpPr>
          <p:spPr bwMode="auto">
            <a:xfrm>
              <a:off x="2040" y="1968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b="1" dirty="0">
                  <a:solidFill>
                    <a:schemeClr val="folHlink"/>
                  </a:solidFill>
                  <a:latin typeface="+mn-ea"/>
                </a:rPr>
                <a:t>T</a:t>
              </a:r>
              <a:r>
                <a:rPr lang="en-US" altLang="zh-CN" sz="1600" b="1" baseline="-25000" dirty="0">
                  <a:solidFill>
                    <a:schemeClr val="folHlink"/>
                  </a:solidFill>
                  <a:latin typeface="+mn-ea"/>
                </a:rPr>
                <a:t>5</a:t>
              </a:r>
              <a:endParaRPr lang="en-US" altLang="zh-CN" sz="1600" b="1" dirty="0">
                <a:solidFill>
                  <a:schemeClr val="folHlink"/>
                </a:solidFill>
                <a:latin typeface="+mn-ea"/>
              </a:endParaRPr>
            </a:p>
          </p:txBody>
        </p:sp>
        <p:grpSp>
          <p:nvGrpSpPr>
            <p:cNvPr id="196" name="Group 74"/>
            <p:cNvGrpSpPr/>
            <p:nvPr/>
          </p:nvGrpSpPr>
          <p:grpSpPr bwMode="auto">
            <a:xfrm>
              <a:off x="1992" y="1680"/>
              <a:ext cx="960" cy="672"/>
              <a:chOff x="1992" y="1680"/>
              <a:chExt cx="960" cy="672"/>
            </a:xfrm>
          </p:grpSpPr>
          <p:grpSp>
            <p:nvGrpSpPr>
              <p:cNvPr id="197" name="Group 75"/>
              <p:cNvGrpSpPr>
                <a:grpSpLocks noChangeAspect="1"/>
              </p:cNvGrpSpPr>
              <p:nvPr/>
            </p:nvGrpSpPr>
            <p:grpSpPr bwMode="auto">
              <a:xfrm rot="16200000" flipV="1">
                <a:off x="2016" y="1752"/>
                <a:ext cx="240" cy="192"/>
                <a:chOff x="3360" y="2544"/>
                <a:chExt cx="240" cy="192"/>
              </a:xfrm>
            </p:grpSpPr>
            <p:sp>
              <p:nvSpPr>
                <p:cNvPr id="207" name="Line 76"/>
                <p:cNvSpPr>
                  <a:spLocks noChangeAspect="1" noChangeShapeType="1"/>
                </p:cNvSpPr>
                <p:nvPr/>
              </p:nvSpPr>
              <p:spPr bwMode="auto">
                <a:xfrm>
                  <a:off x="3456" y="254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08" name="Line 77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59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09" name="Line 78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59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0" name="Line 79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68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1" name="Line 80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64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198" name="Group 81"/>
              <p:cNvGrpSpPr/>
              <p:nvPr/>
            </p:nvGrpSpPr>
            <p:grpSpPr bwMode="auto">
              <a:xfrm>
                <a:off x="1992" y="1680"/>
                <a:ext cx="960" cy="672"/>
                <a:chOff x="1992" y="1680"/>
                <a:chExt cx="960" cy="672"/>
              </a:xfrm>
            </p:grpSpPr>
            <p:sp>
              <p:nvSpPr>
                <p:cNvPr id="199" name="Line 82"/>
                <p:cNvSpPr>
                  <a:spLocks noChangeAspect="1" noChangeShapeType="1"/>
                </p:cNvSpPr>
                <p:nvPr/>
              </p:nvSpPr>
              <p:spPr bwMode="auto">
                <a:xfrm>
                  <a:off x="2376" y="1968"/>
                  <a:ext cx="28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grpSp>
              <p:nvGrpSpPr>
                <p:cNvPr id="200" name="Group 83"/>
                <p:cNvGrpSpPr/>
                <p:nvPr/>
              </p:nvGrpSpPr>
              <p:grpSpPr bwMode="auto">
                <a:xfrm>
                  <a:off x="1992" y="1680"/>
                  <a:ext cx="960" cy="672"/>
                  <a:chOff x="1992" y="1680"/>
                  <a:chExt cx="960" cy="672"/>
                </a:xfrm>
              </p:grpSpPr>
              <p:sp>
                <p:nvSpPr>
                  <p:cNvPr id="201" name="Line 84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376" y="1968"/>
                    <a:ext cx="0" cy="336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202" name="Line 85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184" y="1968"/>
                    <a:ext cx="192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tailEnd type="oval" w="med" len="med"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203" name="Line 8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92" y="1968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tailEnd type="oval" w="med" len="med"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204" name="Line 87"/>
                  <p:cNvSpPr>
                    <a:spLocks noChangeShapeType="1"/>
                  </p:cNvSpPr>
                  <p:nvPr/>
                </p:nvSpPr>
                <p:spPr bwMode="auto">
                  <a:xfrm>
                    <a:off x="2136" y="1680"/>
                    <a:ext cx="0" cy="48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 type="oval" w="med" len="med"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205" name="Line 88"/>
                  <p:cNvSpPr>
                    <a:spLocks noChangeShapeType="1"/>
                  </p:cNvSpPr>
                  <p:nvPr/>
                </p:nvSpPr>
                <p:spPr bwMode="auto">
                  <a:xfrm>
                    <a:off x="2664" y="1968"/>
                    <a:ext cx="288" cy="38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206" name="Rectangle 89"/>
                  <p:cNvSpPr>
                    <a:spLocks noChangeArrowheads="1"/>
                  </p:cNvSpPr>
                  <p:nvPr/>
                </p:nvSpPr>
                <p:spPr bwMode="auto">
                  <a:xfrm>
                    <a:off x="2352" y="1776"/>
                    <a:ext cx="144" cy="19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</a:ln>
                </p:spPr>
                <p:txBody>
                  <a:bodyPr lIns="12700" tIns="12700" rIns="12700" bIns="12700"/>
                  <a:lstStyle/>
                  <a:p>
                    <a:pPr algn="just"/>
                    <a:r>
                      <a:rPr lang="en-US" altLang="zh-CN" sz="1600">
                        <a:solidFill>
                          <a:srgbClr val="FF0000"/>
                        </a:solidFill>
                        <a:latin typeface="+mn-ea"/>
                      </a:rPr>
                      <a:t>A</a:t>
                    </a:r>
                  </a:p>
                </p:txBody>
              </p:sp>
            </p:grpSp>
          </p:grpSp>
        </p:grpSp>
      </p:grpSp>
      <p:sp>
        <p:nvSpPr>
          <p:cNvPr id="212" name="Rectangle 90"/>
          <p:cNvSpPr>
            <a:spLocks noChangeArrowheads="1"/>
          </p:cNvSpPr>
          <p:nvPr/>
        </p:nvSpPr>
        <p:spPr bwMode="auto">
          <a:xfrm>
            <a:off x="3366763" y="4107348"/>
            <a:ext cx="332445" cy="33244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solidFill>
                  <a:schemeClr val="folHlink"/>
                </a:solidFill>
                <a:latin typeface="+mn-ea"/>
              </a:rPr>
              <a:t>C</a:t>
            </a:r>
            <a:r>
              <a:rPr lang="en-US" altLang="zh-CN" sz="1600" b="1" baseline="-25000" dirty="0">
                <a:solidFill>
                  <a:schemeClr val="folHlink"/>
                </a:solidFill>
                <a:latin typeface="+mn-ea"/>
              </a:rPr>
              <a:t>1</a:t>
            </a:r>
            <a:endParaRPr lang="en-US" altLang="zh-CN" sz="1600" b="1" dirty="0">
              <a:solidFill>
                <a:schemeClr val="folHlink"/>
              </a:solidFill>
              <a:latin typeface="+mn-ea"/>
            </a:endParaRPr>
          </a:p>
        </p:txBody>
      </p:sp>
      <p:sp>
        <p:nvSpPr>
          <p:cNvPr id="213" name="Line 100"/>
          <p:cNvSpPr>
            <a:spLocks noChangeAspect="1" noChangeShapeType="1"/>
          </p:cNvSpPr>
          <p:nvPr/>
        </p:nvSpPr>
        <p:spPr bwMode="auto">
          <a:xfrm>
            <a:off x="4405655" y="3193123"/>
            <a:ext cx="415557" cy="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14" name="Rectangle 101"/>
          <p:cNvSpPr>
            <a:spLocks noChangeArrowheads="1"/>
          </p:cNvSpPr>
          <p:nvPr/>
        </p:nvSpPr>
        <p:spPr bwMode="auto">
          <a:xfrm>
            <a:off x="4696545" y="2860677"/>
            <a:ext cx="249334" cy="33244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solidFill>
                  <a:srgbClr val="0D7157"/>
                </a:solidFill>
                <a:latin typeface="+mn-ea"/>
              </a:rPr>
              <a:t>B</a:t>
            </a:r>
          </a:p>
        </p:txBody>
      </p:sp>
      <p:grpSp>
        <p:nvGrpSpPr>
          <p:cNvPr id="215" name="Group 102"/>
          <p:cNvGrpSpPr/>
          <p:nvPr/>
        </p:nvGrpSpPr>
        <p:grpSpPr bwMode="auto">
          <a:xfrm>
            <a:off x="4114765" y="3193123"/>
            <a:ext cx="1122003" cy="1246670"/>
            <a:chOff x="2880" y="1968"/>
            <a:chExt cx="648" cy="720"/>
          </a:xfrm>
        </p:grpSpPr>
        <p:sp>
          <p:nvSpPr>
            <p:cNvPr id="216" name="Line 103"/>
            <p:cNvSpPr>
              <a:spLocks noChangeAspect="1" noChangeShapeType="1"/>
            </p:cNvSpPr>
            <p:nvPr/>
          </p:nvSpPr>
          <p:spPr bwMode="auto">
            <a:xfrm>
              <a:off x="3288" y="1968"/>
              <a:ext cx="0" cy="336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217" name="Group 104"/>
            <p:cNvGrpSpPr>
              <a:grpSpLocks noChangeAspect="1"/>
            </p:cNvGrpSpPr>
            <p:nvPr/>
          </p:nvGrpSpPr>
          <p:grpSpPr bwMode="auto">
            <a:xfrm>
              <a:off x="3048" y="2256"/>
              <a:ext cx="240" cy="192"/>
              <a:chOff x="4032" y="2544"/>
              <a:chExt cx="240" cy="192"/>
            </a:xfrm>
          </p:grpSpPr>
          <p:sp>
            <p:nvSpPr>
              <p:cNvPr id="227" name="Line 105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8" name="Line 106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9" name="Line 107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30" name="Line 108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31" name="Line 109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218" name="Line 110"/>
            <p:cNvSpPr>
              <a:spLocks noChangeAspect="1" noChangeShapeType="1"/>
            </p:cNvSpPr>
            <p:nvPr/>
          </p:nvSpPr>
          <p:spPr bwMode="auto">
            <a:xfrm>
              <a:off x="3288" y="2400"/>
              <a:ext cx="0" cy="288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9" name="Rectangle 111"/>
            <p:cNvSpPr>
              <a:spLocks noChangeArrowheads="1"/>
            </p:cNvSpPr>
            <p:nvPr/>
          </p:nvSpPr>
          <p:spPr bwMode="auto">
            <a:xfrm>
              <a:off x="3384" y="2304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b="1" dirty="0">
                  <a:solidFill>
                    <a:schemeClr val="folHlink"/>
                  </a:solidFill>
                  <a:latin typeface="+mn-ea"/>
                </a:rPr>
                <a:t>T</a:t>
              </a:r>
              <a:r>
                <a:rPr lang="en-US" altLang="zh-CN" sz="1600" b="1" baseline="-25000" dirty="0">
                  <a:solidFill>
                    <a:schemeClr val="folHlink"/>
                  </a:solidFill>
                  <a:latin typeface="+mn-ea"/>
                </a:rPr>
                <a:t>2</a:t>
              </a:r>
              <a:endParaRPr lang="en-US" altLang="zh-CN" sz="1600" b="1" dirty="0">
                <a:solidFill>
                  <a:schemeClr val="folHlink"/>
                </a:solidFill>
                <a:latin typeface="+mn-ea"/>
              </a:endParaRPr>
            </a:p>
          </p:txBody>
        </p:sp>
        <p:grpSp>
          <p:nvGrpSpPr>
            <p:cNvPr id="220" name="Group 112"/>
            <p:cNvGrpSpPr/>
            <p:nvPr/>
          </p:nvGrpSpPr>
          <p:grpSpPr bwMode="auto">
            <a:xfrm>
              <a:off x="3000" y="2496"/>
              <a:ext cx="96" cy="48"/>
              <a:chOff x="3888" y="2832"/>
              <a:chExt cx="96" cy="48"/>
            </a:xfrm>
          </p:grpSpPr>
          <p:sp>
            <p:nvSpPr>
              <p:cNvPr id="225" name="Line 113"/>
              <p:cNvSpPr>
                <a:spLocks noChangeShapeType="1"/>
              </p:cNvSpPr>
              <p:nvPr/>
            </p:nvSpPr>
            <p:spPr bwMode="auto">
              <a:xfrm>
                <a:off x="3888" y="2832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6" name="Line 114"/>
              <p:cNvSpPr>
                <a:spLocks noChangeShapeType="1"/>
              </p:cNvSpPr>
              <p:nvPr/>
            </p:nvSpPr>
            <p:spPr bwMode="auto">
              <a:xfrm>
                <a:off x="3888" y="2880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221" name="Line 115"/>
            <p:cNvSpPr>
              <a:spLocks noChangeAspect="1" noChangeShapeType="1"/>
            </p:cNvSpPr>
            <p:nvPr/>
          </p:nvSpPr>
          <p:spPr bwMode="auto">
            <a:xfrm>
              <a:off x="3048" y="2352"/>
              <a:ext cx="0" cy="14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22" name="Line 116"/>
            <p:cNvSpPr>
              <a:spLocks noChangeAspect="1" noChangeShapeType="1"/>
            </p:cNvSpPr>
            <p:nvPr/>
          </p:nvSpPr>
          <p:spPr bwMode="auto">
            <a:xfrm>
              <a:off x="3048" y="2544"/>
              <a:ext cx="0" cy="144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tail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23" name="Line 117"/>
            <p:cNvSpPr>
              <a:spLocks noChangeAspect="1" noChangeShapeType="1"/>
            </p:cNvSpPr>
            <p:nvPr/>
          </p:nvSpPr>
          <p:spPr bwMode="auto">
            <a:xfrm>
              <a:off x="2952" y="2352"/>
              <a:ext cx="9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24" name="Rectangle 118"/>
            <p:cNvSpPr>
              <a:spLocks noChangeArrowheads="1"/>
            </p:cNvSpPr>
            <p:nvPr/>
          </p:nvSpPr>
          <p:spPr bwMode="auto">
            <a:xfrm>
              <a:off x="2880" y="2496"/>
              <a:ext cx="192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b="1" dirty="0">
                  <a:solidFill>
                    <a:schemeClr val="folHlink"/>
                  </a:solidFill>
                  <a:latin typeface="+mn-ea"/>
                </a:rPr>
                <a:t>C</a:t>
              </a:r>
              <a:r>
                <a:rPr lang="en-US" altLang="zh-CN" sz="1600" b="1" baseline="-25000" dirty="0">
                  <a:solidFill>
                    <a:schemeClr val="folHlink"/>
                  </a:solidFill>
                  <a:latin typeface="+mn-ea"/>
                </a:rPr>
                <a:t>2</a:t>
              </a:r>
              <a:endParaRPr lang="en-US" altLang="zh-CN" sz="1600" b="1" dirty="0">
                <a:solidFill>
                  <a:schemeClr val="folHlink"/>
                </a:solidFill>
                <a:latin typeface="+mn-ea"/>
              </a:endParaRPr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1787648" y="4436335"/>
            <a:ext cx="4488013" cy="585237"/>
            <a:chOff x="3665434" y="3975511"/>
            <a:chExt cx="4488013" cy="585237"/>
          </a:xfrm>
        </p:grpSpPr>
        <p:grpSp>
          <p:nvGrpSpPr>
            <p:cNvPr id="233" name="Group 91"/>
            <p:cNvGrpSpPr/>
            <p:nvPr/>
          </p:nvGrpSpPr>
          <p:grpSpPr bwMode="auto">
            <a:xfrm>
              <a:off x="3665434" y="3975511"/>
              <a:ext cx="789558" cy="581780"/>
              <a:chOff x="1536" y="2686"/>
              <a:chExt cx="456" cy="336"/>
            </a:xfrm>
          </p:grpSpPr>
          <p:sp>
            <p:nvSpPr>
              <p:cNvPr id="242" name="Line 98"/>
              <p:cNvSpPr>
                <a:spLocks noChangeAspect="1" noChangeShapeType="1"/>
              </p:cNvSpPr>
              <p:nvPr/>
            </p:nvSpPr>
            <p:spPr bwMode="auto">
              <a:xfrm>
                <a:off x="1800" y="2878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B050"/>
                </a:solidFill>
                <a:round/>
                <a:tailEnd type="oval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grpSp>
            <p:nvGrpSpPr>
              <p:cNvPr id="244" name="Group 93"/>
              <p:cNvGrpSpPr/>
              <p:nvPr/>
            </p:nvGrpSpPr>
            <p:grpSpPr bwMode="auto">
              <a:xfrm>
                <a:off x="1752" y="2830"/>
                <a:ext cx="96" cy="48"/>
                <a:chOff x="3888" y="2832"/>
                <a:chExt cx="96" cy="48"/>
              </a:xfrm>
            </p:grpSpPr>
            <p:sp>
              <p:nvSpPr>
                <p:cNvPr id="249" name="Line 94"/>
                <p:cNvSpPr>
                  <a:spLocks noChangeShapeType="1"/>
                </p:cNvSpPr>
                <p:nvPr/>
              </p:nvSpPr>
              <p:spPr bwMode="auto">
                <a:xfrm>
                  <a:off x="3888" y="2832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50" name="Line 95"/>
                <p:cNvSpPr>
                  <a:spLocks noChangeShapeType="1"/>
                </p:cNvSpPr>
                <p:nvPr/>
              </p:nvSpPr>
              <p:spPr bwMode="auto">
                <a:xfrm>
                  <a:off x="3888" y="2880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245" name="Line 96"/>
              <p:cNvSpPr>
                <a:spLocks noChangeAspect="1" noChangeShapeType="1"/>
              </p:cNvSpPr>
              <p:nvPr/>
            </p:nvSpPr>
            <p:spPr bwMode="auto">
              <a:xfrm>
                <a:off x="1800" y="2686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46" name="Line 97"/>
              <p:cNvSpPr>
                <a:spLocks noChangeAspect="1" noChangeShapeType="1"/>
              </p:cNvSpPr>
              <p:nvPr/>
            </p:nvSpPr>
            <p:spPr bwMode="auto">
              <a:xfrm>
                <a:off x="1800" y="2686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47" name="Rectangle 99"/>
              <p:cNvSpPr>
                <a:spLocks noChangeArrowheads="1"/>
              </p:cNvSpPr>
              <p:nvPr/>
            </p:nvSpPr>
            <p:spPr bwMode="auto">
              <a:xfrm>
                <a:off x="1536" y="2688"/>
                <a:ext cx="192" cy="192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lIns="12700" tIns="12700" rIns="12700" bIns="12700"/>
              <a:lstStyle/>
              <a:p>
                <a:pPr algn="just"/>
                <a:r>
                  <a:rPr lang="en-US" altLang="zh-CN" sz="1600">
                    <a:solidFill>
                      <a:schemeClr val="folHlink"/>
                    </a:solidFill>
                    <a:latin typeface="+mn-ea"/>
                  </a:rPr>
                  <a:t>C</a:t>
                </a:r>
                <a:r>
                  <a:rPr lang="en-US" altLang="zh-CN" sz="1600" baseline="-25000">
                    <a:solidFill>
                      <a:schemeClr val="folHlink"/>
                    </a:solidFill>
                    <a:latin typeface="+mn-ea"/>
                  </a:rPr>
                  <a:t>D</a:t>
                </a:r>
                <a:endParaRPr lang="en-US" altLang="zh-CN" sz="1600" dirty="0">
                  <a:solidFill>
                    <a:schemeClr val="folHlink"/>
                  </a:solidFill>
                  <a:latin typeface="+mn-ea"/>
                </a:endParaRPr>
              </a:p>
            </p:txBody>
          </p:sp>
        </p:grpSp>
        <p:grpSp>
          <p:nvGrpSpPr>
            <p:cNvPr id="234" name="Group 120"/>
            <p:cNvGrpSpPr/>
            <p:nvPr/>
          </p:nvGrpSpPr>
          <p:grpSpPr bwMode="auto">
            <a:xfrm>
              <a:off x="7363889" y="3978969"/>
              <a:ext cx="789558" cy="581779"/>
              <a:chOff x="3672" y="2688"/>
              <a:chExt cx="456" cy="336"/>
            </a:xfrm>
          </p:grpSpPr>
          <p:sp>
            <p:nvSpPr>
              <p:cNvPr id="235" name="Line 125"/>
              <p:cNvSpPr>
                <a:spLocks noChangeAspect="1" noChangeShapeType="1"/>
              </p:cNvSpPr>
              <p:nvPr/>
            </p:nvSpPr>
            <p:spPr bwMode="auto">
              <a:xfrm>
                <a:off x="3864" y="2880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B050"/>
                </a:solidFill>
                <a:round/>
                <a:tailEnd type="oval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grpSp>
            <p:nvGrpSpPr>
              <p:cNvPr id="236" name="Group 121"/>
              <p:cNvGrpSpPr/>
              <p:nvPr/>
            </p:nvGrpSpPr>
            <p:grpSpPr bwMode="auto">
              <a:xfrm>
                <a:off x="3816" y="2832"/>
                <a:ext cx="96" cy="48"/>
                <a:chOff x="3888" y="2832"/>
                <a:chExt cx="96" cy="48"/>
              </a:xfrm>
            </p:grpSpPr>
            <p:sp>
              <p:nvSpPr>
                <p:cNvPr id="240" name="Line 122"/>
                <p:cNvSpPr>
                  <a:spLocks noChangeShapeType="1"/>
                </p:cNvSpPr>
                <p:nvPr/>
              </p:nvSpPr>
              <p:spPr bwMode="auto">
                <a:xfrm>
                  <a:off x="3888" y="2832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41" name="Line 123"/>
                <p:cNvSpPr>
                  <a:spLocks noChangeShapeType="1"/>
                </p:cNvSpPr>
                <p:nvPr/>
              </p:nvSpPr>
              <p:spPr bwMode="auto">
                <a:xfrm>
                  <a:off x="3888" y="2880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237" name="Line 124"/>
              <p:cNvSpPr>
                <a:spLocks noChangeAspect="1" noChangeShapeType="1"/>
              </p:cNvSpPr>
              <p:nvPr/>
            </p:nvSpPr>
            <p:spPr bwMode="auto">
              <a:xfrm>
                <a:off x="3864" y="2688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38" name="Line 126"/>
              <p:cNvSpPr>
                <a:spLocks noChangeAspect="1" noChangeShapeType="1"/>
              </p:cNvSpPr>
              <p:nvPr/>
            </p:nvSpPr>
            <p:spPr bwMode="auto">
              <a:xfrm>
                <a:off x="3672" y="2688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39" name="Rectangle 127"/>
              <p:cNvSpPr>
                <a:spLocks noChangeArrowheads="1"/>
              </p:cNvSpPr>
              <p:nvPr/>
            </p:nvSpPr>
            <p:spPr bwMode="auto">
              <a:xfrm>
                <a:off x="3936" y="2688"/>
                <a:ext cx="192" cy="192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lIns="12700" tIns="12700" rIns="12700" bIns="12700"/>
              <a:lstStyle/>
              <a:p>
                <a:pPr algn="just"/>
                <a:r>
                  <a:rPr lang="en-US" altLang="zh-CN" sz="1600">
                    <a:solidFill>
                      <a:schemeClr val="folHlink"/>
                    </a:solidFill>
                    <a:latin typeface="+mn-ea"/>
                  </a:rPr>
                  <a:t>C</a:t>
                </a:r>
                <a:r>
                  <a:rPr lang="en-US" altLang="zh-CN" sz="1600" baseline="-25000">
                    <a:solidFill>
                      <a:schemeClr val="folHlink"/>
                    </a:solidFill>
                    <a:latin typeface="+mn-ea"/>
                  </a:rPr>
                  <a:t>D</a:t>
                </a:r>
                <a:endParaRPr lang="en-US" altLang="zh-CN" sz="1600" dirty="0">
                  <a:solidFill>
                    <a:schemeClr val="folHlink"/>
                  </a:solidFill>
                  <a:latin typeface="+mn-ea"/>
                </a:endParaRPr>
              </a:p>
            </p:txBody>
          </p:sp>
        </p:grpSp>
      </p:grpSp>
      <p:grpSp>
        <p:nvGrpSpPr>
          <p:cNvPr id="251" name="Group 143"/>
          <p:cNvGrpSpPr/>
          <p:nvPr/>
        </p:nvGrpSpPr>
        <p:grpSpPr bwMode="auto">
          <a:xfrm>
            <a:off x="5278324" y="4966165"/>
            <a:ext cx="249334" cy="332445"/>
            <a:chOff x="5040" y="2688"/>
            <a:chExt cx="144" cy="192"/>
          </a:xfrm>
        </p:grpSpPr>
        <p:sp>
          <p:nvSpPr>
            <p:cNvPr id="252" name="Rectangle 144"/>
            <p:cNvSpPr>
              <a:spLocks noChangeArrowheads="1"/>
            </p:cNvSpPr>
            <p:nvPr/>
          </p:nvSpPr>
          <p:spPr bwMode="auto">
            <a:xfrm>
              <a:off x="5040" y="2688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>
                  <a:solidFill>
                    <a:schemeClr val="folHlink"/>
                  </a:solidFill>
                  <a:latin typeface="+mn-ea"/>
                </a:rPr>
                <a:t>D</a:t>
              </a:r>
            </a:p>
          </p:txBody>
        </p:sp>
        <p:sp>
          <p:nvSpPr>
            <p:cNvPr id="253" name="Line 145"/>
            <p:cNvSpPr>
              <a:spLocks noChangeShapeType="1"/>
            </p:cNvSpPr>
            <p:nvPr/>
          </p:nvSpPr>
          <p:spPr bwMode="auto">
            <a:xfrm>
              <a:off x="5040" y="2688"/>
              <a:ext cx="96" cy="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54" name="组合 253"/>
          <p:cNvGrpSpPr/>
          <p:nvPr/>
        </p:nvGrpSpPr>
        <p:grpSpPr>
          <a:xfrm>
            <a:off x="1995426" y="1458174"/>
            <a:ext cx="5028237" cy="1734947"/>
            <a:chOff x="3873212" y="997350"/>
            <a:chExt cx="5028237" cy="1734947"/>
          </a:xfrm>
        </p:grpSpPr>
        <p:grpSp>
          <p:nvGrpSpPr>
            <p:cNvPr id="255" name="Group 48"/>
            <p:cNvGrpSpPr/>
            <p:nvPr/>
          </p:nvGrpSpPr>
          <p:grpSpPr bwMode="auto">
            <a:xfrm>
              <a:off x="3873212" y="997350"/>
              <a:ext cx="5028237" cy="999067"/>
              <a:chOff x="1656" y="966"/>
              <a:chExt cx="2904" cy="577"/>
            </a:xfrm>
          </p:grpSpPr>
          <p:grpSp>
            <p:nvGrpSpPr>
              <p:cNvPr id="258" name="Group 49"/>
              <p:cNvGrpSpPr/>
              <p:nvPr/>
            </p:nvGrpSpPr>
            <p:grpSpPr bwMode="auto">
              <a:xfrm>
                <a:off x="1752" y="1248"/>
                <a:ext cx="2160" cy="192"/>
                <a:chOff x="1752" y="1248"/>
                <a:chExt cx="2160" cy="192"/>
              </a:xfrm>
            </p:grpSpPr>
            <p:grpSp>
              <p:nvGrpSpPr>
                <p:cNvPr id="268" name="Group 50"/>
                <p:cNvGrpSpPr>
                  <a:grpSpLocks noChangeAspect="1"/>
                </p:cNvGrpSpPr>
                <p:nvPr/>
              </p:nvGrpSpPr>
              <p:grpSpPr bwMode="auto">
                <a:xfrm>
                  <a:off x="1752" y="1248"/>
                  <a:ext cx="240" cy="192"/>
                  <a:chOff x="4032" y="2544"/>
                  <a:chExt cx="240" cy="192"/>
                </a:xfrm>
              </p:grpSpPr>
              <p:sp>
                <p:nvSpPr>
                  <p:cNvPr id="275" name="Line 51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76" y="2544"/>
                    <a:ext cx="0" cy="19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276" name="Line 52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28" y="2592"/>
                    <a:ext cx="0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277" name="Line 53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76" y="2592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278" name="Line 54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76" y="2688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279" name="Line 55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032" y="2640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</p:grpSp>
            <p:grpSp>
              <p:nvGrpSpPr>
                <p:cNvPr id="269" name="Group 56"/>
                <p:cNvGrpSpPr>
                  <a:grpSpLocks noChangeAspect="1"/>
                </p:cNvGrpSpPr>
                <p:nvPr/>
              </p:nvGrpSpPr>
              <p:grpSpPr bwMode="auto">
                <a:xfrm>
                  <a:off x="3672" y="1248"/>
                  <a:ext cx="240" cy="192"/>
                  <a:chOff x="3360" y="2544"/>
                  <a:chExt cx="240" cy="192"/>
                </a:xfrm>
              </p:grpSpPr>
              <p:sp>
                <p:nvSpPr>
                  <p:cNvPr id="270" name="Line 57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456" y="2544"/>
                    <a:ext cx="0" cy="19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271" name="Line 58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504" y="2592"/>
                    <a:ext cx="0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272" name="Line 59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360" y="2592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273" name="Line 60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360" y="2688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274" name="Line 61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504" y="2640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</p:grpSp>
          </p:grpSp>
          <p:sp>
            <p:nvSpPr>
              <p:cNvPr id="259" name="Line 62"/>
              <p:cNvSpPr>
                <a:spLocks noChangeShapeType="1"/>
              </p:cNvSpPr>
              <p:nvPr/>
            </p:nvSpPr>
            <p:spPr bwMode="auto">
              <a:xfrm>
                <a:off x="1992" y="1152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oval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60" name="Line 63"/>
              <p:cNvSpPr>
                <a:spLocks noChangeShapeType="1"/>
              </p:cNvSpPr>
              <p:nvPr/>
            </p:nvSpPr>
            <p:spPr bwMode="auto">
              <a:xfrm>
                <a:off x="3672" y="1152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oval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61" name="Line 64"/>
              <p:cNvSpPr>
                <a:spLocks noChangeShapeType="1"/>
              </p:cNvSpPr>
              <p:nvPr/>
            </p:nvSpPr>
            <p:spPr bwMode="auto">
              <a:xfrm flipH="1">
                <a:off x="1656" y="1344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oval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62" name="Line 65"/>
              <p:cNvSpPr>
                <a:spLocks noChangeShapeType="1"/>
              </p:cNvSpPr>
              <p:nvPr/>
            </p:nvSpPr>
            <p:spPr bwMode="auto">
              <a:xfrm flipH="1">
                <a:off x="3912" y="1344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oval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63" name="Rectangle 66"/>
              <p:cNvSpPr>
                <a:spLocks noChangeArrowheads="1"/>
              </p:cNvSpPr>
              <p:nvPr/>
            </p:nvSpPr>
            <p:spPr bwMode="auto">
              <a:xfrm>
                <a:off x="4104" y="1253"/>
                <a:ext cx="456" cy="290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lIns="12700" tIns="12700" rIns="12700" bIns="12700"/>
              <a:lstStyle/>
              <a:p>
                <a:pPr algn="just"/>
                <a:r>
                  <a:rPr lang="zh-CN" altLang="en-US" sz="1600" dirty="0">
                    <a:solidFill>
                      <a:schemeClr val="folHlink"/>
                    </a:solidFill>
                    <a:latin typeface="+mn-ea"/>
                  </a:rPr>
                  <a:t>预充</a:t>
                </a:r>
              </a:p>
            </p:txBody>
          </p:sp>
          <p:sp>
            <p:nvSpPr>
              <p:cNvPr id="264" name="Rectangle 67"/>
              <p:cNvSpPr>
                <a:spLocks noChangeArrowheads="1"/>
              </p:cNvSpPr>
              <p:nvPr/>
            </p:nvSpPr>
            <p:spPr bwMode="auto">
              <a:xfrm>
                <a:off x="3432" y="1248"/>
                <a:ext cx="192" cy="192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lIns="12700" tIns="12700" rIns="12700" bIns="12700"/>
              <a:lstStyle/>
              <a:p>
                <a:pPr algn="just"/>
                <a:r>
                  <a:rPr lang="en-US" altLang="zh-CN" sz="1600" b="1" dirty="0">
                    <a:solidFill>
                      <a:schemeClr val="folHlink"/>
                    </a:solidFill>
                    <a:latin typeface="+mn-ea"/>
                  </a:rPr>
                  <a:t>T</a:t>
                </a:r>
                <a:r>
                  <a:rPr lang="en-US" altLang="zh-CN" sz="1600" b="1" baseline="-25000" dirty="0">
                    <a:solidFill>
                      <a:schemeClr val="folHlink"/>
                    </a:solidFill>
                    <a:latin typeface="+mn-ea"/>
                  </a:rPr>
                  <a:t>10</a:t>
                </a:r>
                <a:endParaRPr lang="en-US" altLang="zh-CN" sz="1600" b="1" dirty="0">
                  <a:solidFill>
                    <a:schemeClr val="folHlink"/>
                  </a:solidFill>
                  <a:latin typeface="+mn-ea"/>
                </a:endParaRPr>
              </a:p>
            </p:txBody>
          </p:sp>
          <p:sp>
            <p:nvSpPr>
              <p:cNvPr id="265" name="Rectangle 68"/>
              <p:cNvSpPr>
                <a:spLocks noChangeArrowheads="1"/>
              </p:cNvSpPr>
              <p:nvPr/>
            </p:nvSpPr>
            <p:spPr bwMode="auto">
              <a:xfrm>
                <a:off x="2040" y="1296"/>
                <a:ext cx="192" cy="192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lIns="12700" tIns="12700" rIns="12700" bIns="12700"/>
              <a:lstStyle/>
              <a:p>
                <a:pPr algn="just"/>
                <a:r>
                  <a:rPr lang="en-US" altLang="zh-CN" sz="1600" b="1" dirty="0">
                    <a:solidFill>
                      <a:schemeClr val="folHlink"/>
                    </a:solidFill>
                    <a:latin typeface="+mn-ea"/>
                  </a:rPr>
                  <a:t>T</a:t>
                </a:r>
                <a:r>
                  <a:rPr lang="en-US" altLang="zh-CN" sz="1600" b="1" baseline="-25000" dirty="0">
                    <a:solidFill>
                      <a:schemeClr val="folHlink"/>
                    </a:solidFill>
                    <a:latin typeface="+mn-ea"/>
                  </a:rPr>
                  <a:t>9</a:t>
                </a:r>
                <a:endParaRPr lang="en-US" altLang="zh-CN" sz="1600" b="1" dirty="0">
                  <a:solidFill>
                    <a:schemeClr val="folHlink"/>
                  </a:solidFill>
                  <a:latin typeface="+mn-ea"/>
                </a:endParaRPr>
              </a:p>
            </p:txBody>
          </p:sp>
          <p:sp>
            <p:nvSpPr>
              <p:cNvPr id="266" name="Rectangle 69"/>
              <p:cNvSpPr>
                <a:spLocks noChangeArrowheads="1"/>
              </p:cNvSpPr>
              <p:nvPr/>
            </p:nvSpPr>
            <p:spPr bwMode="auto">
              <a:xfrm>
                <a:off x="3462" y="990"/>
                <a:ext cx="192" cy="192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lIns="12700" tIns="12700" rIns="12700" bIns="12700"/>
              <a:lstStyle/>
              <a:p>
                <a:pPr algn="just"/>
                <a:r>
                  <a:rPr lang="en-US" altLang="zh-CN" sz="1600" b="1" dirty="0">
                    <a:solidFill>
                      <a:schemeClr val="accent2"/>
                    </a:solidFill>
                    <a:latin typeface="+mn-ea"/>
                  </a:rPr>
                  <a:t>E</a:t>
                </a:r>
                <a:r>
                  <a:rPr lang="en-US" altLang="zh-CN" sz="1600" b="1" baseline="-25000" dirty="0">
                    <a:solidFill>
                      <a:schemeClr val="accent2"/>
                    </a:solidFill>
                    <a:latin typeface="+mn-ea"/>
                  </a:rPr>
                  <a:t>D</a:t>
                </a:r>
                <a:endParaRPr lang="en-US" altLang="zh-CN" sz="1600" b="1" dirty="0">
                  <a:solidFill>
                    <a:schemeClr val="accent2"/>
                  </a:solidFill>
                  <a:latin typeface="+mn-ea"/>
                </a:endParaRPr>
              </a:p>
            </p:txBody>
          </p:sp>
          <p:sp>
            <p:nvSpPr>
              <p:cNvPr id="267" name="Rectangle 69"/>
              <p:cNvSpPr>
                <a:spLocks noChangeArrowheads="1"/>
              </p:cNvSpPr>
              <p:nvPr/>
            </p:nvSpPr>
            <p:spPr bwMode="auto">
              <a:xfrm>
                <a:off x="1920" y="966"/>
                <a:ext cx="192" cy="192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lIns="12700" tIns="12700" rIns="12700" bIns="12700"/>
              <a:lstStyle/>
              <a:p>
                <a:pPr algn="just"/>
                <a:r>
                  <a:rPr lang="en-US" altLang="zh-CN" sz="1600" b="1" dirty="0">
                    <a:solidFill>
                      <a:schemeClr val="accent2"/>
                    </a:solidFill>
                    <a:latin typeface="+mn-ea"/>
                  </a:rPr>
                  <a:t>E</a:t>
                </a:r>
                <a:r>
                  <a:rPr lang="en-US" altLang="zh-CN" sz="1600" b="1" baseline="-25000" dirty="0">
                    <a:solidFill>
                      <a:schemeClr val="accent2"/>
                    </a:solidFill>
                    <a:latin typeface="+mn-ea"/>
                  </a:rPr>
                  <a:t>D</a:t>
                </a:r>
                <a:endParaRPr lang="en-US" altLang="zh-CN" sz="1600" b="1" dirty="0">
                  <a:solidFill>
                    <a:schemeClr val="accent2"/>
                  </a:solidFill>
                  <a:latin typeface="+mn-ea"/>
                </a:endParaRPr>
              </a:p>
            </p:txBody>
          </p:sp>
        </p:grpSp>
        <p:sp>
          <p:nvSpPr>
            <p:cNvPr id="256" name="Line 19"/>
            <p:cNvSpPr>
              <a:spLocks noChangeShapeType="1"/>
            </p:cNvSpPr>
            <p:nvPr/>
          </p:nvSpPr>
          <p:spPr bwMode="auto">
            <a:xfrm>
              <a:off x="7363888" y="1734962"/>
              <a:ext cx="0" cy="997335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57" name="Line 18"/>
            <p:cNvSpPr>
              <a:spLocks noChangeShapeType="1"/>
            </p:cNvSpPr>
            <p:nvPr/>
          </p:nvSpPr>
          <p:spPr bwMode="auto">
            <a:xfrm>
              <a:off x="4454991" y="1734961"/>
              <a:ext cx="0" cy="997336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80" name="组合 279"/>
          <p:cNvGrpSpPr/>
          <p:nvPr/>
        </p:nvGrpSpPr>
        <p:grpSpPr>
          <a:xfrm>
            <a:off x="2909651" y="3691791"/>
            <a:ext cx="872669" cy="744540"/>
            <a:chOff x="4787437" y="3230967"/>
            <a:chExt cx="872669" cy="744540"/>
          </a:xfrm>
        </p:grpSpPr>
        <p:sp>
          <p:nvSpPr>
            <p:cNvPr id="281" name="Rectangle 34"/>
            <p:cNvSpPr>
              <a:spLocks noChangeArrowheads="1"/>
            </p:cNvSpPr>
            <p:nvPr/>
          </p:nvSpPr>
          <p:spPr bwMode="auto">
            <a:xfrm>
              <a:off x="4787437" y="3314078"/>
              <a:ext cx="249334" cy="332445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b="1" dirty="0">
                  <a:solidFill>
                    <a:schemeClr val="folHlink"/>
                  </a:solidFill>
                  <a:latin typeface="+mn-ea"/>
                </a:rPr>
                <a:t>T</a:t>
              </a:r>
              <a:r>
                <a:rPr lang="en-US" altLang="zh-CN" sz="1600" b="1" baseline="-25000" dirty="0">
                  <a:solidFill>
                    <a:schemeClr val="folHlink"/>
                  </a:solidFill>
                  <a:latin typeface="+mn-ea"/>
                </a:rPr>
                <a:t>1</a:t>
              </a:r>
              <a:endParaRPr lang="en-US" altLang="zh-CN" sz="1600" b="1" dirty="0">
                <a:solidFill>
                  <a:schemeClr val="folHlink"/>
                </a:solidFill>
                <a:latin typeface="+mn-ea"/>
              </a:endParaRPr>
            </a:p>
          </p:txBody>
        </p:sp>
        <p:grpSp>
          <p:nvGrpSpPr>
            <p:cNvPr id="282" name="组合 281"/>
            <p:cNvGrpSpPr/>
            <p:nvPr/>
          </p:nvGrpSpPr>
          <p:grpSpPr>
            <a:xfrm>
              <a:off x="5119882" y="3230967"/>
              <a:ext cx="540224" cy="744540"/>
              <a:chOff x="5119882" y="3230967"/>
              <a:chExt cx="540224" cy="744540"/>
            </a:xfrm>
          </p:grpSpPr>
          <p:grpSp>
            <p:nvGrpSpPr>
              <p:cNvPr id="283" name="Group 3"/>
              <p:cNvGrpSpPr>
                <a:grpSpLocks noChangeAspect="1"/>
              </p:cNvGrpSpPr>
              <p:nvPr/>
            </p:nvGrpSpPr>
            <p:grpSpPr bwMode="auto">
              <a:xfrm>
                <a:off x="5119882" y="3230967"/>
                <a:ext cx="415557" cy="332445"/>
                <a:chOff x="3360" y="2544"/>
                <a:chExt cx="240" cy="192"/>
              </a:xfrm>
            </p:grpSpPr>
            <p:sp>
              <p:nvSpPr>
                <p:cNvPr id="286" name="Line 4"/>
                <p:cNvSpPr>
                  <a:spLocks noChangeAspect="1" noChangeShapeType="1"/>
                </p:cNvSpPr>
                <p:nvPr/>
              </p:nvSpPr>
              <p:spPr bwMode="auto">
                <a:xfrm>
                  <a:off x="3456" y="254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87" name="Line 5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59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88" name="Line 6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59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008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89" name="Line 7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68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008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90" name="Line 8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64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008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284" name="Line 11"/>
              <p:cNvSpPr>
                <a:spLocks noChangeAspect="1" noChangeShapeType="1"/>
              </p:cNvSpPr>
              <p:nvPr/>
            </p:nvSpPr>
            <p:spPr bwMode="auto">
              <a:xfrm>
                <a:off x="5119882" y="3480301"/>
                <a:ext cx="0" cy="495206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85" name="Line 10"/>
              <p:cNvSpPr>
                <a:spLocks noChangeAspect="1" noChangeShapeType="1"/>
              </p:cNvSpPr>
              <p:nvPr/>
            </p:nvSpPr>
            <p:spPr bwMode="auto">
              <a:xfrm>
                <a:off x="5119882" y="3975507"/>
                <a:ext cx="540224" cy="0"/>
              </a:xfrm>
              <a:prstGeom prst="line">
                <a:avLst/>
              </a:prstGeom>
              <a:noFill/>
              <a:ln w="19050">
                <a:solidFill>
                  <a:srgbClr val="00800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291" name="组合 290"/>
          <p:cNvGrpSpPr/>
          <p:nvPr/>
        </p:nvGrpSpPr>
        <p:grpSpPr>
          <a:xfrm>
            <a:off x="2244760" y="3193121"/>
            <a:ext cx="1745338" cy="3075121"/>
            <a:chOff x="4122546" y="2732297"/>
            <a:chExt cx="1745338" cy="3075121"/>
          </a:xfrm>
        </p:grpSpPr>
        <p:sp>
          <p:nvSpPr>
            <p:cNvPr id="292" name="Line 18"/>
            <p:cNvSpPr>
              <a:spLocks noChangeShapeType="1"/>
            </p:cNvSpPr>
            <p:nvPr/>
          </p:nvSpPr>
          <p:spPr bwMode="auto">
            <a:xfrm>
              <a:off x="4454992" y="2732297"/>
              <a:ext cx="0" cy="23271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293" name="组合 292"/>
            <p:cNvGrpSpPr/>
            <p:nvPr/>
          </p:nvGrpSpPr>
          <p:grpSpPr>
            <a:xfrm>
              <a:off x="4122546" y="4477637"/>
              <a:ext cx="1745338" cy="1329781"/>
              <a:chOff x="4122546" y="4477637"/>
              <a:chExt cx="1745338" cy="1329781"/>
            </a:xfrm>
          </p:grpSpPr>
          <p:grpSp>
            <p:nvGrpSpPr>
              <p:cNvPr id="294" name="Group 128"/>
              <p:cNvGrpSpPr/>
              <p:nvPr/>
            </p:nvGrpSpPr>
            <p:grpSpPr bwMode="auto">
              <a:xfrm>
                <a:off x="4122546" y="4477637"/>
                <a:ext cx="748002" cy="1329781"/>
                <a:chOff x="1800" y="2976"/>
                <a:chExt cx="432" cy="768"/>
              </a:xfrm>
            </p:grpSpPr>
            <p:grpSp>
              <p:nvGrpSpPr>
                <p:cNvPr id="296" name="Group 129"/>
                <p:cNvGrpSpPr/>
                <p:nvPr/>
              </p:nvGrpSpPr>
              <p:grpSpPr bwMode="auto">
                <a:xfrm>
                  <a:off x="1800" y="3264"/>
                  <a:ext cx="432" cy="480"/>
                  <a:chOff x="1800" y="3264"/>
                  <a:chExt cx="432" cy="480"/>
                </a:xfrm>
              </p:grpSpPr>
              <p:grpSp>
                <p:nvGrpSpPr>
                  <p:cNvPr id="298" name="Group 130"/>
                  <p:cNvGrpSpPr/>
                  <p:nvPr/>
                </p:nvGrpSpPr>
                <p:grpSpPr bwMode="auto">
                  <a:xfrm>
                    <a:off x="1800" y="3264"/>
                    <a:ext cx="432" cy="480"/>
                    <a:chOff x="1800" y="3264"/>
                    <a:chExt cx="432" cy="480"/>
                  </a:xfrm>
                </p:grpSpPr>
                <p:grpSp>
                  <p:nvGrpSpPr>
                    <p:cNvPr id="300" name="Group 131"/>
                    <p:cNvGrpSpPr/>
                    <p:nvPr/>
                  </p:nvGrpSpPr>
                  <p:grpSpPr bwMode="auto">
                    <a:xfrm>
                      <a:off x="1992" y="3264"/>
                      <a:ext cx="240" cy="480"/>
                      <a:chOff x="1992" y="3264"/>
                      <a:chExt cx="240" cy="480"/>
                    </a:xfrm>
                  </p:grpSpPr>
                  <p:grpSp>
                    <p:nvGrpSpPr>
                      <p:cNvPr id="302" name="Group 13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1992" y="3264"/>
                        <a:ext cx="240" cy="192"/>
                        <a:chOff x="3360" y="2544"/>
                        <a:chExt cx="240" cy="192"/>
                      </a:xfrm>
                    </p:grpSpPr>
                    <p:sp>
                      <p:nvSpPr>
                        <p:cNvPr id="304" name="Line 133"/>
                        <p:cNvSpPr>
                          <a:spLocks noChangeAspect="1" noChangeShapeType="1"/>
                        </p:cNvSpPr>
                        <p:nvPr/>
                      </p:nvSpPr>
                      <p:spPr bwMode="auto">
                        <a:xfrm>
                          <a:off x="3456" y="2544"/>
                          <a:ext cx="0" cy="192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+mn-ea"/>
                          </a:endParaRPr>
                        </a:p>
                      </p:txBody>
                    </p:sp>
                    <p:sp>
                      <p:nvSpPr>
                        <p:cNvPr id="305" name="Line 134"/>
                        <p:cNvSpPr>
                          <a:spLocks noChangeAspect="1" noChangeShapeType="1"/>
                        </p:cNvSpPr>
                        <p:nvPr/>
                      </p:nvSpPr>
                      <p:spPr bwMode="auto">
                        <a:xfrm>
                          <a:off x="3504" y="2592"/>
                          <a:ext cx="0" cy="96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  <a:rou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+mn-ea"/>
                          </a:endParaRPr>
                        </a:p>
                      </p:txBody>
                    </p:sp>
                    <p:sp>
                      <p:nvSpPr>
                        <p:cNvPr id="306" name="Line 135"/>
                        <p:cNvSpPr>
                          <a:spLocks noChangeAspect="1" noChangeShapeType="1"/>
                        </p:cNvSpPr>
                        <p:nvPr/>
                      </p:nvSpPr>
                      <p:spPr bwMode="auto">
                        <a:xfrm>
                          <a:off x="3360" y="2592"/>
                          <a:ext cx="96" cy="0"/>
                        </a:xfrm>
                        <a:prstGeom prst="line">
                          <a:avLst/>
                        </a:prstGeom>
                        <a:noFill/>
                        <a:ln w="19050">
                          <a:solidFill>
                            <a:schemeClr val="tx1"/>
                          </a:solidFill>
                          <a:rou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+mn-ea"/>
                          </a:endParaRPr>
                        </a:p>
                      </p:txBody>
                    </p:sp>
                    <p:sp>
                      <p:nvSpPr>
                        <p:cNvPr id="307" name="Line 136"/>
                        <p:cNvSpPr>
                          <a:spLocks noChangeAspect="1" noChangeShapeType="1"/>
                        </p:cNvSpPr>
                        <p:nvPr/>
                      </p:nvSpPr>
                      <p:spPr bwMode="auto">
                        <a:xfrm>
                          <a:off x="3360" y="2688"/>
                          <a:ext cx="96" cy="0"/>
                        </a:xfrm>
                        <a:prstGeom prst="line">
                          <a:avLst/>
                        </a:prstGeom>
                        <a:noFill/>
                        <a:ln w="19050">
                          <a:solidFill>
                            <a:schemeClr val="tx1"/>
                          </a:solidFill>
                          <a:rou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+mn-ea"/>
                          </a:endParaRPr>
                        </a:p>
                      </p:txBody>
                    </p:sp>
                    <p:sp>
                      <p:nvSpPr>
                        <p:cNvPr id="308" name="Line 137"/>
                        <p:cNvSpPr>
                          <a:spLocks noChangeAspect="1" noChangeShapeType="1"/>
                        </p:cNvSpPr>
                        <p:nvPr/>
                      </p:nvSpPr>
                      <p:spPr bwMode="auto">
                        <a:xfrm>
                          <a:off x="3504" y="2640"/>
                          <a:ext cx="96" cy="0"/>
                        </a:xfrm>
                        <a:prstGeom prst="line">
                          <a:avLst/>
                        </a:prstGeom>
                        <a:noFill/>
                        <a:ln w="19050">
                          <a:solidFill>
                            <a:schemeClr val="tx1"/>
                          </a:solidFill>
                          <a:rou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+mn-ea"/>
                          </a:endParaRPr>
                        </a:p>
                      </p:txBody>
                    </p:sp>
                  </p:grpSp>
                  <p:sp>
                    <p:nvSpPr>
                      <p:cNvPr id="303" name="Line 13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992" y="3408"/>
                        <a:ext cx="0" cy="336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round/>
                        <a:tailEnd type="triangle" w="med" len="med"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latin typeface="+mn-ea"/>
                        </a:endParaRPr>
                      </a:p>
                    </p:txBody>
                  </p:sp>
                </p:grpSp>
                <p:sp>
                  <p:nvSpPr>
                    <p:cNvPr id="301" name="Rectangle 13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00" y="3264"/>
                      <a:ext cx="144" cy="192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</a:ln>
                  </p:spPr>
                  <p:txBody>
                    <a:bodyPr lIns="12700" tIns="12700" rIns="12700" bIns="12700"/>
                    <a:lstStyle/>
                    <a:p>
                      <a:pPr algn="just"/>
                      <a:r>
                        <a:rPr lang="en-US" altLang="zh-CN" sz="1600">
                          <a:solidFill>
                            <a:schemeClr val="folHlink"/>
                          </a:solidFill>
                          <a:latin typeface="+mn-ea"/>
                        </a:rPr>
                        <a:t>T</a:t>
                      </a:r>
                      <a:r>
                        <a:rPr lang="en-US" altLang="zh-CN" sz="1600" baseline="-25000">
                          <a:solidFill>
                            <a:schemeClr val="folHlink"/>
                          </a:solidFill>
                          <a:latin typeface="+mn-ea"/>
                        </a:rPr>
                        <a:t>7</a:t>
                      </a:r>
                      <a:endParaRPr lang="en-US" altLang="zh-CN" sz="1600">
                        <a:solidFill>
                          <a:schemeClr val="folHlink"/>
                        </a:solidFill>
                        <a:latin typeface="+mn-ea"/>
                      </a:endParaRPr>
                    </a:p>
                  </p:txBody>
                </p:sp>
              </p:grpSp>
              <p:sp>
                <p:nvSpPr>
                  <p:cNvPr id="299" name="Rectangle 140"/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600"/>
                    <a:ext cx="216" cy="144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</a:ln>
                </p:spPr>
                <p:txBody>
                  <a:bodyPr lIns="12700" tIns="12700" rIns="12700" bIns="12700"/>
                  <a:lstStyle/>
                  <a:p>
                    <a:pPr algn="just"/>
                    <a:r>
                      <a:rPr lang="en-US" altLang="zh-CN" sz="1600" b="1" dirty="0">
                        <a:solidFill>
                          <a:schemeClr val="folHlink"/>
                        </a:solidFill>
                        <a:latin typeface="+mn-ea"/>
                      </a:rPr>
                      <a:t>I/O</a:t>
                    </a:r>
                  </a:p>
                </p:txBody>
              </p:sp>
            </p:grpSp>
            <p:sp>
              <p:nvSpPr>
                <p:cNvPr id="297" name="Rectangle 141"/>
                <p:cNvSpPr>
                  <a:spLocks noChangeArrowheads="1"/>
                </p:cNvSpPr>
                <p:nvPr/>
              </p:nvSpPr>
              <p:spPr bwMode="auto">
                <a:xfrm>
                  <a:off x="2016" y="2976"/>
                  <a:ext cx="144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lIns="12700" tIns="12700" rIns="12700" bIns="12700"/>
                <a:lstStyle/>
                <a:p>
                  <a:pPr algn="just"/>
                  <a:r>
                    <a:rPr lang="en-US" altLang="zh-CN" sz="1600" b="1" dirty="0">
                      <a:solidFill>
                        <a:schemeClr val="folHlink"/>
                      </a:solidFill>
                      <a:latin typeface="+mn-ea"/>
                    </a:rPr>
                    <a:t>D</a:t>
                  </a:r>
                </a:p>
              </p:txBody>
            </p:sp>
          </p:grpSp>
          <p:sp>
            <p:nvSpPr>
              <p:cNvPr id="295" name="Line 31"/>
              <p:cNvSpPr>
                <a:spLocks noChangeShapeType="1"/>
              </p:cNvSpPr>
              <p:nvPr/>
            </p:nvSpPr>
            <p:spPr bwMode="auto">
              <a:xfrm>
                <a:off x="4704325" y="5144694"/>
                <a:ext cx="116355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309" name="内容占位符 2"/>
          <p:cNvSpPr>
            <a:spLocks noGrp="1"/>
          </p:cNvSpPr>
          <p:nvPr>
            <p:ph idx="1"/>
          </p:nvPr>
        </p:nvSpPr>
        <p:spPr>
          <a:xfrm>
            <a:off x="6940550" y="2694453"/>
            <a:ext cx="4538955" cy="149600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CN" altLang="en-US" sz="2200" dirty="0">
                <a:solidFill>
                  <a:srgbClr val="240CD2"/>
                </a:solidFill>
                <a:sym typeface="Wingdings" panose="05000000000000000000" pitchFamily="2" charset="2"/>
              </a:rPr>
              <a:t> </a:t>
            </a:r>
            <a:r>
              <a:rPr lang="zh-CN" altLang="en-US" dirty="0">
                <a:latin typeface="+mn-ea"/>
                <a:ea typeface="+mn-ea"/>
                <a:sym typeface="Wingdings" panose="05000000000000000000" pitchFamily="2" charset="2"/>
              </a:rPr>
              <a:t>如何</a:t>
            </a:r>
            <a:r>
              <a:rPr lang="zh-CN" altLang="en-US" dirty="0">
                <a:latin typeface="+mn-ea"/>
                <a:ea typeface="+mn-ea"/>
              </a:rPr>
              <a:t>进一步提高存储密度？</a:t>
            </a:r>
          </a:p>
          <a:p>
            <a:pPr marL="457200" lvl="1" indent="0">
              <a:lnSpc>
                <a:spcPct val="160000"/>
              </a:lnSpc>
              <a:buNone/>
            </a:pPr>
            <a:r>
              <a:rPr lang="zh-CN" altLang="en-US" sz="3100" dirty="0">
                <a:latin typeface="+mn-ea"/>
                <a:ea typeface="+mn-ea"/>
              </a:rPr>
              <a:t>  </a:t>
            </a:r>
            <a:r>
              <a:rPr lang="zh-CN" altLang="en-US" sz="2400" dirty="0">
                <a:solidFill>
                  <a:srgbClr val="240CD2"/>
                </a:solidFill>
                <a:latin typeface="+mn-ea"/>
                <a:ea typeface="+mn-ea"/>
              </a:rPr>
              <a:t>保留核心，裁剪冗余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5" y="183038"/>
            <a:ext cx="4052386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7.2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半导体存储器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2127" y="814637"/>
            <a:ext cx="6865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4.DRAM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存储单元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(SRAM Cell—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1 bit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)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grpSp>
        <p:nvGrpSpPr>
          <p:cNvPr id="4" name="Group 37"/>
          <p:cNvGrpSpPr/>
          <p:nvPr/>
        </p:nvGrpSpPr>
        <p:grpSpPr bwMode="auto">
          <a:xfrm>
            <a:off x="5381625" y="3119438"/>
            <a:ext cx="457200" cy="304800"/>
            <a:chOff x="2304" y="2064"/>
            <a:chExt cx="288" cy="192"/>
          </a:xfrm>
        </p:grpSpPr>
        <p:sp>
          <p:nvSpPr>
            <p:cNvPr id="6" name="Line 38"/>
            <p:cNvSpPr>
              <a:spLocks noChangeShapeType="1"/>
            </p:cNvSpPr>
            <p:nvPr/>
          </p:nvSpPr>
          <p:spPr bwMode="auto">
            <a:xfrm flipH="1">
              <a:off x="2304" y="2064"/>
              <a:ext cx="288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" name="Line 39"/>
            <p:cNvSpPr>
              <a:spLocks noChangeShapeType="1"/>
            </p:cNvSpPr>
            <p:nvPr/>
          </p:nvSpPr>
          <p:spPr bwMode="auto">
            <a:xfrm>
              <a:off x="2304" y="2064"/>
              <a:ext cx="0" cy="192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8" name="Line 2"/>
          <p:cNvSpPr>
            <a:spLocks noChangeShapeType="1"/>
          </p:cNvSpPr>
          <p:nvPr/>
        </p:nvSpPr>
        <p:spPr bwMode="auto">
          <a:xfrm>
            <a:off x="5381625" y="3500438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9" name="Line 3"/>
          <p:cNvSpPr>
            <a:spLocks noChangeAspect="1" noChangeShapeType="1"/>
          </p:cNvSpPr>
          <p:nvPr/>
        </p:nvSpPr>
        <p:spPr bwMode="auto">
          <a:xfrm>
            <a:off x="4932365" y="2314575"/>
            <a:ext cx="1620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0" name="Rectangle 5"/>
          <p:cNvSpPr>
            <a:spLocks noChangeAspect="1" noChangeArrowheads="1"/>
          </p:cNvSpPr>
          <p:nvPr/>
        </p:nvSpPr>
        <p:spPr bwMode="auto">
          <a:xfrm>
            <a:off x="5076826" y="3838576"/>
            <a:ext cx="803275" cy="51117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solidFill>
                  <a:schemeClr val="folHlink"/>
                </a:solidFill>
                <a:latin typeface="+mn-ea"/>
              </a:rPr>
              <a:t>V</a:t>
            </a:r>
            <a:r>
              <a:rPr lang="en-US" altLang="zh-CN" sz="1600" baseline="-25000">
                <a:solidFill>
                  <a:schemeClr val="folHlink"/>
                </a:solidFill>
                <a:latin typeface="+mn-ea"/>
              </a:rPr>
              <a:t>ss</a:t>
            </a:r>
            <a:r>
              <a:rPr lang="en-US" altLang="zh-CN" sz="1600">
                <a:solidFill>
                  <a:schemeClr val="folHlink"/>
                </a:solidFill>
                <a:latin typeface="+mn-ea"/>
              </a:rPr>
              <a:t>(0V)</a:t>
            </a:r>
          </a:p>
        </p:txBody>
      </p:sp>
      <p:sp>
        <p:nvSpPr>
          <p:cNvPr id="11" name="Rectangle 6"/>
          <p:cNvSpPr>
            <a:spLocks noChangeAspect="1" noChangeArrowheads="1"/>
          </p:cNvSpPr>
          <p:nvPr/>
        </p:nvSpPr>
        <p:spPr bwMode="auto">
          <a:xfrm>
            <a:off x="5991225" y="3254376"/>
            <a:ext cx="254000" cy="33972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1</a:t>
            </a:r>
            <a:endParaRPr lang="en-US" altLang="zh-CN" sz="1600" b="1" dirty="0">
              <a:latin typeface="+mn-ea"/>
            </a:endParaRPr>
          </a:p>
        </p:txBody>
      </p:sp>
      <p:grpSp>
        <p:nvGrpSpPr>
          <p:cNvPr id="12" name="Group 7"/>
          <p:cNvGrpSpPr>
            <a:grpSpLocks noChangeAspect="1"/>
          </p:cNvGrpSpPr>
          <p:nvPr/>
        </p:nvGrpSpPr>
        <p:grpSpPr bwMode="auto">
          <a:xfrm>
            <a:off x="5287963" y="3424239"/>
            <a:ext cx="169862" cy="84137"/>
            <a:chOff x="3888" y="2832"/>
            <a:chExt cx="96" cy="48"/>
          </a:xfrm>
        </p:grpSpPr>
        <p:sp>
          <p:nvSpPr>
            <p:cNvPr id="13" name="Line 8"/>
            <p:cNvSpPr>
              <a:spLocks noChangeAspect="1"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" name="Line 9"/>
            <p:cNvSpPr>
              <a:spLocks noChangeAspect="1"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6600825" y="3838575"/>
            <a:ext cx="228600" cy="3048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solidFill>
                  <a:schemeClr val="folHlink"/>
                </a:solidFill>
                <a:latin typeface="+mn-ea"/>
              </a:rPr>
              <a:t>D</a:t>
            </a: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3946527" y="2162175"/>
            <a:ext cx="757237" cy="6096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ctr"/>
            <a:r>
              <a:rPr lang="en-US" altLang="zh-CN" dirty="0">
                <a:latin typeface="+mn-ea"/>
              </a:rPr>
              <a:t>X</a:t>
            </a:r>
            <a:r>
              <a:rPr lang="zh-CN" altLang="en-US" dirty="0">
                <a:latin typeface="+mn-ea"/>
              </a:rPr>
              <a:t>地址译码线</a:t>
            </a:r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5033963" y="3348038"/>
            <a:ext cx="304800" cy="3048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C</a:t>
            </a:r>
          </a:p>
        </p:txBody>
      </p:sp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6672263" y="4981575"/>
            <a:ext cx="342900" cy="2286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I/O</a:t>
            </a:r>
          </a:p>
        </p:txBody>
      </p:sp>
      <p:grpSp>
        <p:nvGrpSpPr>
          <p:cNvPr id="21" name="Group 16"/>
          <p:cNvGrpSpPr>
            <a:grpSpLocks noChangeAspect="1"/>
          </p:cNvGrpSpPr>
          <p:nvPr/>
        </p:nvGrpSpPr>
        <p:grpSpPr bwMode="auto">
          <a:xfrm>
            <a:off x="6829425" y="4219575"/>
            <a:ext cx="381000" cy="304800"/>
            <a:chOff x="3360" y="2544"/>
            <a:chExt cx="240" cy="192"/>
          </a:xfrm>
        </p:grpSpPr>
        <p:sp>
          <p:nvSpPr>
            <p:cNvPr id="22" name="Line 17"/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3" name="Line 18"/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4" name="Line 19"/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5" name="Line 20"/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6" name="Line 21"/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6829425" y="4448175"/>
            <a:ext cx="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8" name="Line 23"/>
          <p:cNvSpPr>
            <a:spLocks noChangeShapeType="1"/>
          </p:cNvSpPr>
          <p:nvPr/>
        </p:nvSpPr>
        <p:spPr bwMode="auto">
          <a:xfrm>
            <a:off x="7210425" y="4371975"/>
            <a:ext cx="468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9" name="Rectangle 24"/>
          <p:cNvSpPr>
            <a:spLocks noChangeArrowheads="1"/>
          </p:cNvSpPr>
          <p:nvPr/>
        </p:nvSpPr>
        <p:spPr bwMode="auto">
          <a:xfrm>
            <a:off x="7591425" y="4524375"/>
            <a:ext cx="762000" cy="6096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dirty="0">
                <a:latin typeface="+mn-ea"/>
              </a:rPr>
              <a:t>Y</a:t>
            </a:r>
            <a:r>
              <a:rPr lang="zh-CN" altLang="en-US" dirty="0">
                <a:latin typeface="+mn-ea"/>
              </a:rPr>
              <a:t>地址译码线</a:t>
            </a:r>
          </a:p>
        </p:txBody>
      </p:sp>
      <p:sp>
        <p:nvSpPr>
          <p:cNvPr id="30" name="Line 25"/>
          <p:cNvSpPr>
            <a:spLocks noChangeShapeType="1"/>
          </p:cNvSpPr>
          <p:nvPr/>
        </p:nvSpPr>
        <p:spPr bwMode="auto">
          <a:xfrm>
            <a:off x="7210425" y="4371975"/>
            <a:ext cx="468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1" name="Line 27"/>
          <p:cNvSpPr>
            <a:spLocks noChangeAspect="1" noChangeShapeType="1"/>
          </p:cNvSpPr>
          <p:nvPr/>
        </p:nvSpPr>
        <p:spPr bwMode="auto">
          <a:xfrm>
            <a:off x="4946200" y="2314575"/>
            <a:ext cx="1584000" cy="0"/>
          </a:xfrm>
          <a:prstGeom prst="line">
            <a:avLst/>
          </a:prstGeom>
          <a:noFill/>
          <a:ln w="50800" cap="sq">
            <a:solidFill>
              <a:srgbClr val="FF0000"/>
            </a:solidFill>
            <a:miter lim="800000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2" name="Line 28"/>
          <p:cNvSpPr>
            <a:spLocks noChangeShapeType="1"/>
          </p:cNvSpPr>
          <p:nvPr/>
        </p:nvSpPr>
        <p:spPr bwMode="auto">
          <a:xfrm>
            <a:off x="5915025" y="2314575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>
            <a:off x="5915025" y="2314575"/>
            <a:ext cx="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34" name="Group 30"/>
          <p:cNvGrpSpPr>
            <a:grpSpLocks noChangeAspect="1"/>
          </p:cNvGrpSpPr>
          <p:nvPr/>
        </p:nvGrpSpPr>
        <p:grpSpPr bwMode="auto">
          <a:xfrm rot="-5400000">
            <a:off x="5724525" y="2771775"/>
            <a:ext cx="381000" cy="304800"/>
            <a:chOff x="3360" y="2544"/>
            <a:chExt cx="240" cy="192"/>
          </a:xfrm>
        </p:grpSpPr>
        <p:sp>
          <p:nvSpPr>
            <p:cNvPr id="35" name="Line 31"/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6" name="Line 32"/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7" name="Line 33"/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8" name="Line 34"/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9" name="Line 35"/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40" name="Line 36"/>
          <p:cNvSpPr>
            <a:spLocks noChangeShapeType="1"/>
          </p:cNvSpPr>
          <p:nvPr/>
        </p:nvSpPr>
        <p:spPr bwMode="auto">
          <a:xfrm>
            <a:off x="5991225" y="3119438"/>
            <a:ext cx="83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1" name="Line 40"/>
          <p:cNvSpPr>
            <a:spLocks noChangeShapeType="1"/>
          </p:cNvSpPr>
          <p:nvPr/>
        </p:nvSpPr>
        <p:spPr bwMode="auto">
          <a:xfrm flipV="1">
            <a:off x="6829425" y="3098357"/>
            <a:ext cx="0" cy="12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2" name="Rectangle 46"/>
          <p:cNvSpPr>
            <a:spLocks noChangeArrowheads="1"/>
          </p:cNvSpPr>
          <p:nvPr/>
        </p:nvSpPr>
        <p:spPr bwMode="auto">
          <a:xfrm>
            <a:off x="7058025" y="3838575"/>
            <a:ext cx="228600" cy="3048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2</a:t>
            </a:r>
            <a:endParaRPr lang="en-US" altLang="zh-CN" sz="1600" b="1" dirty="0">
              <a:latin typeface="+mn-ea"/>
            </a:endParaRPr>
          </a:p>
        </p:txBody>
      </p:sp>
      <p:grpSp>
        <p:nvGrpSpPr>
          <p:cNvPr id="43" name="Group 30"/>
          <p:cNvGrpSpPr>
            <a:grpSpLocks noChangeAspect="1"/>
          </p:cNvGrpSpPr>
          <p:nvPr/>
        </p:nvGrpSpPr>
        <p:grpSpPr bwMode="auto">
          <a:xfrm rot="-5400000">
            <a:off x="5716972" y="2778899"/>
            <a:ext cx="395289" cy="304800"/>
            <a:chOff x="3351" y="2545"/>
            <a:chExt cx="249" cy="192"/>
          </a:xfrm>
        </p:grpSpPr>
        <p:sp>
          <p:nvSpPr>
            <p:cNvPr id="44" name="Line 31"/>
            <p:cNvSpPr>
              <a:spLocks noChangeAspect="1" noChangeShapeType="1"/>
            </p:cNvSpPr>
            <p:nvPr/>
          </p:nvSpPr>
          <p:spPr bwMode="auto">
            <a:xfrm>
              <a:off x="3456" y="2545"/>
              <a:ext cx="0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5" name="Line 32"/>
            <p:cNvSpPr>
              <a:spLocks noChangeAspect="1" noChangeShapeType="1"/>
            </p:cNvSpPr>
            <p:nvPr/>
          </p:nvSpPr>
          <p:spPr bwMode="auto">
            <a:xfrm>
              <a:off x="3504" y="2593"/>
              <a:ext cx="0" cy="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6" name="Line 33"/>
            <p:cNvSpPr>
              <a:spLocks noChangeAspect="1" noChangeShapeType="1"/>
            </p:cNvSpPr>
            <p:nvPr/>
          </p:nvSpPr>
          <p:spPr bwMode="auto">
            <a:xfrm>
              <a:off x="3353" y="2592"/>
              <a:ext cx="1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7" name="Line 34"/>
            <p:cNvSpPr>
              <a:spLocks noChangeAspect="1" noChangeShapeType="1"/>
            </p:cNvSpPr>
            <p:nvPr/>
          </p:nvSpPr>
          <p:spPr bwMode="auto">
            <a:xfrm>
              <a:off x="3351" y="2688"/>
              <a:ext cx="1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8" name="Line 35"/>
            <p:cNvSpPr>
              <a:spLocks noChangeAspect="1" noChangeShapeType="1"/>
            </p:cNvSpPr>
            <p:nvPr/>
          </p:nvSpPr>
          <p:spPr bwMode="auto">
            <a:xfrm>
              <a:off x="3504" y="2642"/>
              <a:ext cx="9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49" name="Group 16"/>
          <p:cNvGrpSpPr>
            <a:grpSpLocks noChangeAspect="1"/>
          </p:cNvGrpSpPr>
          <p:nvPr/>
        </p:nvGrpSpPr>
        <p:grpSpPr bwMode="auto">
          <a:xfrm>
            <a:off x="6829425" y="4219575"/>
            <a:ext cx="381000" cy="304800"/>
            <a:chOff x="3360" y="2544"/>
            <a:chExt cx="240" cy="192"/>
          </a:xfrm>
        </p:grpSpPr>
        <p:sp>
          <p:nvSpPr>
            <p:cNvPr id="50" name="Line 17"/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1" name="Line 18"/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2" name="Line 19"/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3" name="Line 20"/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4" name="Line 21"/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379629" y="3121025"/>
            <a:ext cx="1449796" cy="269083"/>
            <a:chOff x="5379629" y="3121025"/>
            <a:chExt cx="1449796" cy="269083"/>
          </a:xfrm>
        </p:grpSpPr>
        <p:sp>
          <p:nvSpPr>
            <p:cNvPr id="56" name="Line 44"/>
            <p:cNvSpPr>
              <a:spLocks noChangeShapeType="1"/>
            </p:cNvSpPr>
            <p:nvPr/>
          </p:nvSpPr>
          <p:spPr bwMode="auto">
            <a:xfrm>
              <a:off x="6003517" y="3121025"/>
              <a:ext cx="825908" cy="0"/>
            </a:xfrm>
            <a:prstGeom prst="line">
              <a:avLst/>
            </a:prstGeom>
            <a:noFill/>
            <a:ln w="50800" cap="sq">
              <a:solidFill>
                <a:srgbClr val="0000FF"/>
              </a:solidFill>
              <a:miter lim="800000"/>
              <a:tail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57" name="Group 41"/>
            <p:cNvGrpSpPr/>
            <p:nvPr/>
          </p:nvGrpSpPr>
          <p:grpSpPr bwMode="auto">
            <a:xfrm>
              <a:off x="5379629" y="3121820"/>
              <a:ext cx="442913" cy="268288"/>
              <a:chOff x="2304" y="2064"/>
              <a:chExt cx="272" cy="169"/>
            </a:xfrm>
          </p:grpSpPr>
          <p:sp>
            <p:nvSpPr>
              <p:cNvPr id="58" name="Line 42"/>
              <p:cNvSpPr>
                <a:spLocks noChangeShapeType="1"/>
              </p:cNvSpPr>
              <p:nvPr/>
            </p:nvSpPr>
            <p:spPr bwMode="auto">
              <a:xfrm flipH="1">
                <a:off x="2304" y="2064"/>
                <a:ext cx="272" cy="0"/>
              </a:xfrm>
              <a:prstGeom prst="line">
                <a:avLst/>
              </a:prstGeom>
              <a:noFill/>
              <a:ln w="50800" cap="sq">
                <a:solidFill>
                  <a:srgbClr val="0000FF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9" name="Line 43"/>
              <p:cNvSpPr>
                <a:spLocks noChangeShapeType="1"/>
              </p:cNvSpPr>
              <p:nvPr/>
            </p:nvSpPr>
            <p:spPr bwMode="auto">
              <a:xfrm>
                <a:off x="2304" y="2064"/>
                <a:ext cx="0" cy="169"/>
              </a:xfrm>
              <a:prstGeom prst="line">
                <a:avLst/>
              </a:prstGeom>
              <a:noFill/>
              <a:ln w="50800" cap="sq">
                <a:solidFill>
                  <a:srgbClr val="0000FF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6829425" y="3071777"/>
            <a:ext cx="22452" cy="1902882"/>
            <a:chOff x="6829425" y="3082663"/>
            <a:chExt cx="22452" cy="1902882"/>
          </a:xfrm>
        </p:grpSpPr>
        <p:sp>
          <p:nvSpPr>
            <p:cNvPr id="55" name="Line 45"/>
            <p:cNvSpPr>
              <a:spLocks noChangeShapeType="1"/>
            </p:cNvSpPr>
            <p:nvPr/>
          </p:nvSpPr>
          <p:spPr bwMode="auto">
            <a:xfrm flipV="1">
              <a:off x="6851877" y="3082663"/>
              <a:ext cx="0" cy="1224000"/>
            </a:xfrm>
            <a:prstGeom prst="line">
              <a:avLst/>
            </a:prstGeom>
            <a:noFill/>
            <a:ln w="50800" cap="sq">
              <a:solidFill>
                <a:srgbClr val="0000FF"/>
              </a:solidFill>
              <a:miter lim="800000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0" name="Line 26"/>
            <p:cNvSpPr>
              <a:spLocks noChangeShapeType="1"/>
            </p:cNvSpPr>
            <p:nvPr/>
          </p:nvSpPr>
          <p:spPr bwMode="auto">
            <a:xfrm>
              <a:off x="6829425" y="4452145"/>
              <a:ext cx="0" cy="533400"/>
            </a:xfrm>
            <a:prstGeom prst="line">
              <a:avLst/>
            </a:prstGeom>
            <a:noFill/>
            <a:ln w="50800" cap="sq">
              <a:solidFill>
                <a:srgbClr val="0000FF"/>
              </a:solidFill>
              <a:miter lim="800000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806826" y="3192244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有电荷</a:t>
            </a:r>
            <a:r>
              <a:rPr lang="en-US" altLang="zh-CN" dirty="0">
                <a:latin typeface="+mn-ea"/>
              </a:rPr>
              <a:t>:1</a:t>
            </a:r>
          </a:p>
          <a:p>
            <a:r>
              <a:rPr lang="zh-CN" altLang="en-US" dirty="0">
                <a:latin typeface="+mn-ea"/>
              </a:rPr>
              <a:t>无电荷</a:t>
            </a:r>
            <a:r>
              <a:rPr lang="en-US" altLang="zh-CN" dirty="0">
                <a:latin typeface="+mn-ea"/>
              </a:rPr>
              <a:t>:0</a:t>
            </a:r>
            <a:endParaRPr lang="zh-CN" altLang="en-US" dirty="0"/>
          </a:p>
        </p:txBody>
      </p:sp>
      <p:sp>
        <p:nvSpPr>
          <p:cNvPr id="63" name="文本框 62"/>
          <p:cNvSpPr txBox="1"/>
          <p:nvPr/>
        </p:nvSpPr>
        <p:spPr>
          <a:xfrm>
            <a:off x="4069896" y="5629274"/>
            <a:ext cx="5912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240CD2"/>
                </a:solidFill>
              </a:rPr>
              <a:t>读出后立即回写来保证破坏性读出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29" grpId="0"/>
      <p:bldP spid="29" grpId="1"/>
      <p:bldP spid="30" grpId="0" animBg="1"/>
      <p:bldP spid="31" grpId="0" animBg="1"/>
      <p:bldP spid="33" grpId="0" animBg="1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5" y="183038"/>
            <a:ext cx="4052386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7.2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半导体存储器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Line 82"/>
          <p:cNvSpPr>
            <a:spLocks noChangeAspect="1" noChangeShapeType="1"/>
          </p:cNvSpPr>
          <p:nvPr/>
        </p:nvSpPr>
        <p:spPr bwMode="auto">
          <a:xfrm>
            <a:off x="4053682" y="4274802"/>
            <a:ext cx="0" cy="25127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" name="Line 40"/>
          <p:cNvSpPr>
            <a:spLocks noChangeShapeType="1"/>
          </p:cNvSpPr>
          <p:nvPr/>
        </p:nvSpPr>
        <p:spPr bwMode="auto">
          <a:xfrm>
            <a:off x="5142519" y="2278601"/>
            <a:ext cx="0" cy="3060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" name="Line 4"/>
          <p:cNvSpPr>
            <a:spLocks noChangeAspect="1" noChangeShapeType="1"/>
          </p:cNvSpPr>
          <p:nvPr/>
        </p:nvSpPr>
        <p:spPr bwMode="auto">
          <a:xfrm>
            <a:off x="2881089" y="3269722"/>
            <a:ext cx="50254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8" name="Group 5"/>
          <p:cNvGrpSpPr>
            <a:grpSpLocks noChangeAspect="1"/>
          </p:cNvGrpSpPr>
          <p:nvPr/>
        </p:nvGrpSpPr>
        <p:grpSpPr bwMode="auto">
          <a:xfrm>
            <a:off x="2881089" y="3772262"/>
            <a:ext cx="418783" cy="335027"/>
            <a:chOff x="3360" y="2544"/>
            <a:chExt cx="240" cy="192"/>
          </a:xfrm>
        </p:grpSpPr>
        <p:sp>
          <p:nvSpPr>
            <p:cNvPr id="9" name="Line 6"/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0" name="Line 7"/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1" name="Line 8"/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2" name="Line 9"/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3" name="Line 10"/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4" name="Line 11"/>
          <p:cNvSpPr>
            <a:spLocks noChangeAspect="1" noChangeShapeType="1"/>
          </p:cNvSpPr>
          <p:nvPr/>
        </p:nvSpPr>
        <p:spPr bwMode="auto">
          <a:xfrm>
            <a:off x="2881089" y="3269722"/>
            <a:ext cx="0" cy="58629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5" name="Group 12"/>
          <p:cNvGrpSpPr>
            <a:grpSpLocks noChangeAspect="1"/>
          </p:cNvGrpSpPr>
          <p:nvPr/>
        </p:nvGrpSpPr>
        <p:grpSpPr bwMode="auto">
          <a:xfrm>
            <a:off x="4053682" y="3772262"/>
            <a:ext cx="418783" cy="335027"/>
            <a:chOff x="4032" y="2544"/>
            <a:chExt cx="240" cy="192"/>
          </a:xfrm>
        </p:grpSpPr>
        <p:sp>
          <p:nvSpPr>
            <p:cNvPr id="16" name="Line 13"/>
            <p:cNvSpPr>
              <a:spLocks noChangeAspect="1" noChangeShapeType="1"/>
            </p:cNvSpPr>
            <p:nvPr/>
          </p:nvSpPr>
          <p:spPr bwMode="auto">
            <a:xfrm>
              <a:off x="4176" y="2544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7" name="Line 14"/>
            <p:cNvSpPr>
              <a:spLocks noChangeAspect="1" noChangeShapeType="1"/>
            </p:cNvSpPr>
            <p:nvPr/>
          </p:nvSpPr>
          <p:spPr bwMode="auto">
            <a:xfrm>
              <a:off x="4128" y="2592"/>
              <a:ext cx="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" name="Line 15"/>
            <p:cNvSpPr>
              <a:spLocks noChangeAspect="1" noChangeShapeType="1"/>
            </p:cNvSpPr>
            <p:nvPr/>
          </p:nvSpPr>
          <p:spPr bwMode="auto">
            <a:xfrm>
              <a:off x="4176" y="2592"/>
              <a:ext cx="9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9" name="Line 16"/>
            <p:cNvSpPr>
              <a:spLocks noChangeAspect="1" noChangeShapeType="1"/>
            </p:cNvSpPr>
            <p:nvPr/>
          </p:nvSpPr>
          <p:spPr bwMode="auto">
            <a:xfrm>
              <a:off x="4176" y="2688"/>
              <a:ext cx="9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0" name="Line 17"/>
            <p:cNvSpPr>
              <a:spLocks noChangeAspect="1" noChangeShapeType="1"/>
            </p:cNvSpPr>
            <p:nvPr/>
          </p:nvSpPr>
          <p:spPr bwMode="auto">
            <a:xfrm>
              <a:off x="4032" y="2640"/>
              <a:ext cx="9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21" name="Line 18"/>
          <p:cNvSpPr>
            <a:spLocks noChangeAspect="1" noChangeShapeType="1"/>
          </p:cNvSpPr>
          <p:nvPr/>
        </p:nvSpPr>
        <p:spPr bwMode="auto">
          <a:xfrm>
            <a:off x="4053682" y="3269722"/>
            <a:ext cx="418783" cy="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 flipV="1">
            <a:off x="3467386" y="3269722"/>
            <a:ext cx="586297" cy="670053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3" name="Line 20"/>
          <p:cNvSpPr>
            <a:spLocks noChangeAspect="1" noChangeShapeType="1"/>
          </p:cNvSpPr>
          <p:nvPr/>
        </p:nvSpPr>
        <p:spPr bwMode="auto">
          <a:xfrm>
            <a:off x="2881089" y="4526072"/>
            <a:ext cx="1591377" cy="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4" name="Line 21"/>
          <p:cNvSpPr>
            <a:spLocks noChangeAspect="1" noChangeShapeType="1"/>
          </p:cNvSpPr>
          <p:nvPr/>
        </p:nvSpPr>
        <p:spPr bwMode="auto">
          <a:xfrm>
            <a:off x="2881089" y="4023532"/>
            <a:ext cx="0" cy="50254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5" name="Line 22"/>
          <p:cNvSpPr>
            <a:spLocks noChangeAspect="1" noChangeShapeType="1"/>
          </p:cNvSpPr>
          <p:nvPr/>
        </p:nvSpPr>
        <p:spPr bwMode="auto">
          <a:xfrm>
            <a:off x="4472466" y="4023532"/>
            <a:ext cx="0" cy="50254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6" name="Line 23"/>
          <p:cNvSpPr>
            <a:spLocks noChangeAspect="1" noChangeShapeType="1"/>
          </p:cNvSpPr>
          <p:nvPr/>
        </p:nvSpPr>
        <p:spPr bwMode="auto">
          <a:xfrm>
            <a:off x="4472466" y="3269722"/>
            <a:ext cx="0" cy="586297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7" name="Line 24"/>
          <p:cNvSpPr>
            <a:spLocks noChangeAspect="1" noChangeShapeType="1"/>
          </p:cNvSpPr>
          <p:nvPr/>
        </p:nvSpPr>
        <p:spPr bwMode="auto">
          <a:xfrm>
            <a:off x="2546062" y="3269722"/>
            <a:ext cx="335027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28" name="Group 25"/>
          <p:cNvGrpSpPr/>
          <p:nvPr/>
        </p:nvGrpSpPr>
        <p:grpSpPr bwMode="auto">
          <a:xfrm>
            <a:off x="2294792" y="2850939"/>
            <a:ext cx="2763970" cy="418783"/>
            <a:chOff x="2040" y="1728"/>
            <a:chExt cx="1584" cy="240"/>
          </a:xfrm>
        </p:grpSpPr>
        <p:grpSp>
          <p:nvGrpSpPr>
            <p:cNvPr id="29" name="Group 26"/>
            <p:cNvGrpSpPr>
              <a:grpSpLocks noChangeAspect="1"/>
            </p:cNvGrpSpPr>
            <p:nvPr/>
          </p:nvGrpSpPr>
          <p:grpSpPr bwMode="auto">
            <a:xfrm rot="16200000" flipV="1">
              <a:off x="2016" y="1752"/>
              <a:ext cx="240" cy="192"/>
              <a:chOff x="3360" y="2544"/>
              <a:chExt cx="240" cy="192"/>
            </a:xfrm>
          </p:grpSpPr>
          <p:sp>
            <p:nvSpPr>
              <p:cNvPr id="36" name="Line 27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7" name="Line 28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8" name="Line 29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9" name="Line 30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0" name="Line 31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30" name="Group 32"/>
            <p:cNvGrpSpPr>
              <a:grpSpLocks noChangeAspect="1"/>
            </p:cNvGrpSpPr>
            <p:nvPr/>
          </p:nvGrpSpPr>
          <p:grpSpPr bwMode="auto">
            <a:xfrm rot="16200000" flipV="1">
              <a:off x="3408" y="1752"/>
              <a:ext cx="240" cy="192"/>
              <a:chOff x="3360" y="2544"/>
              <a:chExt cx="240" cy="192"/>
            </a:xfrm>
          </p:grpSpPr>
          <p:sp>
            <p:nvSpPr>
              <p:cNvPr id="31" name="Line 33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2" name="Line 34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3" name="Line 35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4" name="Line 36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5" name="Line 37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41" name="Line 38"/>
          <p:cNvSpPr>
            <a:spLocks noChangeShapeType="1"/>
          </p:cNvSpPr>
          <p:nvPr/>
        </p:nvSpPr>
        <p:spPr bwMode="auto">
          <a:xfrm>
            <a:off x="2211036" y="2264642"/>
            <a:ext cx="0" cy="3060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2" name="Line 39"/>
          <p:cNvSpPr>
            <a:spLocks noChangeShapeType="1"/>
          </p:cNvSpPr>
          <p:nvPr/>
        </p:nvSpPr>
        <p:spPr bwMode="auto">
          <a:xfrm flipH="1">
            <a:off x="2211036" y="3269722"/>
            <a:ext cx="1675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3" name="Line 41"/>
          <p:cNvSpPr>
            <a:spLocks noChangeShapeType="1"/>
          </p:cNvSpPr>
          <p:nvPr/>
        </p:nvSpPr>
        <p:spPr bwMode="auto">
          <a:xfrm flipH="1">
            <a:off x="4975006" y="3269722"/>
            <a:ext cx="1675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44" name="Group 42"/>
          <p:cNvGrpSpPr/>
          <p:nvPr/>
        </p:nvGrpSpPr>
        <p:grpSpPr bwMode="auto">
          <a:xfrm>
            <a:off x="3634899" y="4526072"/>
            <a:ext cx="83757" cy="251270"/>
            <a:chOff x="3744" y="2880"/>
            <a:chExt cx="96" cy="288"/>
          </a:xfrm>
        </p:grpSpPr>
        <p:sp>
          <p:nvSpPr>
            <p:cNvPr id="45" name="Line 43"/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6" name="Oval 44"/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noFill/>
            <a:ln w="19050" algn="ctr">
              <a:solidFill>
                <a:srgbClr val="008000"/>
              </a:solidFill>
              <a:round/>
            </a:ln>
          </p:spPr>
          <p:txBody>
            <a:bodyPr wrap="none" anchor="ctr"/>
            <a:lstStyle/>
            <a:p>
              <a:pPr algn="r"/>
              <a:endParaRPr lang="zh-CN" altLang="zh-CN">
                <a:latin typeface="+mn-ea"/>
              </a:endParaRPr>
            </a:p>
          </p:txBody>
        </p:sp>
      </p:grpSp>
      <p:sp>
        <p:nvSpPr>
          <p:cNvPr id="47" name="Line 45"/>
          <p:cNvSpPr>
            <a:spLocks noChangeShapeType="1"/>
          </p:cNvSpPr>
          <p:nvPr/>
        </p:nvSpPr>
        <p:spPr bwMode="auto">
          <a:xfrm>
            <a:off x="2462306" y="2767182"/>
            <a:ext cx="0" cy="8375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8" name="Line 46"/>
          <p:cNvSpPr>
            <a:spLocks noChangeShapeType="1"/>
          </p:cNvSpPr>
          <p:nvPr/>
        </p:nvSpPr>
        <p:spPr bwMode="auto">
          <a:xfrm>
            <a:off x="4891249" y="2767182"/>
            <a:ext cx="0" cy="8375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49" name="Group 47"/>
          <p:cNvGrpSpPr/>
          <p:nvPr/>
        </p:nvGrpSpPr>
        <p:grpSpPr bwMode="auto">
          <a:xfrm>
            <a:off x="2221922" y="5269888"/>
            <a:ext cx="2931483" cy="335027"/>
            <a:chOff x="1992" y="3264"/>
            <a:chExt cx="1680" cy="192"/>
          </a:xfrm>
        </p:grpSpPr>
        <p:grpSp>
          <p:nvGrpSpPr>
            <p:cNvPr id="50" name="Group 48"/>
            <p:cNvGrpSpPr>
              <a:grpSpLocks noChangeAspect="1"/>
            </p:cNvGrpSpPr>
            <p:nvPr/>
          </p:nvGrpSpPr>
          <p:grpSpPr bwMode="auto">
            <a:xfrm>
              <a:off x="1992" y="3264"/>
              <a:ext cx="240" cy="192"/>
              <a:chOff x="3360" y="2544"/>
              <a:chExt cx="240" cy="192"/>
            </a:xfrm>
          </p:grpSpPr>
          <p:sp>
            <p:nvSpPr>
              <p:cNvPr id="57" name="Line 49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8" name="Line 50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9" name="Line 51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0" name="Line 52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1" name="Line 53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51" name="Group 54"/>
            <p:cNvGrpSpPr>
              <a:grpSpLocks noChangeAspect="1"/>
            </p:cNvGrpSpPr>
            <p:nvPr/>
          </p:nvGrpSpPr>
          <p:grpSpPr bwMode="auto">
            <a:xfrm>
              <a:off x="3432" y="3264"/>
              <a:ext cx="240" cy="192"/>
              <a:chOff x="4032" y="2544"/>
              <a:chExt cx="240" cy="192"/>
            </a:xfrm>
          </p:grpSpPr>
          <p:sp>
            <p:nvSpPr>
              <p:cNvPr id="52" name="Line 55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3" name="Line 56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4" name="Line 57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5" name="Line 58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6" name="Line 59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62" name="Line 60"/>
          <p:cNvSpPr>
            <a:spLocks noChangeShapeType="1"/>
          </p:cNvSpPr>
          <p:nvPr/>
        </p:nvSpPr>
        <p:spPr bwMode="auto">
          <a:xfrm>
            <a:off x="2640705" y="5437401"/>
            <a:ext cx="209391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63" name="Line 61"/>
          <p:cNvSpPr>
            <a:spLocks noChangeShapeType="1"/>
          </p:cNvSpPr>
          <p:nvPr/>
        </p:nvSpPr>
        <p:spPr bwMode="auto">
          <a:xfrm>
            <a:off x="2221922" y="5521158"/>
            <a:ext cx="0" cy="360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64" name="Line 62"/>
          <p:cNvSpPr>
            <a:spLocks noChangeShapeType="1"/>
          </p:cNvSpPr>
          <p:nvPr/>
        </p:nvSpPr>
        <p:spPr bwMode="auto">
          <a:xfrm>
            <a:off x="5153405" y="5521158"/>
            <a:ext cx="0" cy="360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65" name="Line 63"/>
          <p:cNvSpPr>
            <a:spLocks noChangeShapeType="1"/>
          </p:cNvSpPr>
          <p:nvPr/>
        </p:nvSpPr>
        <p:spPr bwMode="auto">
          <a:xfrm>
            <a:off x="3645785" y="5437401"/>
            <a:ext cx="0" cy="360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66" name="Rectangle 64"/>
          <p:cNvSpPr>
            <a:spLocks noChangeArrowheads="1"/>
          </p:cNvSpPr>
          <p:nvPr/>
        </p:nvSpPr>
        <p:spPr bwMode="auto">
          <a:xfrm>
            <a:off x="2546062" y="3856018"/>
            <a:ext cx="251270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1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67" name="Rectangle 65"/>
          <p:cNvSpPr>
            <a:spLocks noChangeArrowheads="1"/>
          </p:cNvSpPr>
          <p:nvPr/>
        </p:nvSpPr>
        <p:spPr bwMode="auto">
          <a:xfrm>
            <a:off x="4639979" y="3856018"/>
            <a:ext cx="251270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2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2294792" y="3269722"/>
            <a:ext cx="251270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solidFill>
                  <a:schemeClr val="folHlink"/>
                </a:solidFill>
                <a:latin typeface="+mn-ea"/>
              </a:rPr>
              <a:t>T</a:t>
            </a:r>
            <a:r>
              <a:rPr lang="en-US" altLang="zh-CN" sz="1600" b="1" baseline="-25000" dirty="0">
                <a:solidFill>
                  <a:schemeClr val="folHlink"/>
                </a:solidFill>
                <a:latin typeface="+mn-ea"/>
              </a:rPr>
              <a:t>5</a:t>
            </a:r>
            <a:endParaRPr lang="en-US" altLang="zh-CN" sz="1600" b="1" dirty="0">
              <a:solidFill>
                <a:schemeClr val="folHlink"/>
              </a:solidFill>
              <a:latin typeface="+mn-ea"/>
            </a:endParaRPr>
          </a:p>
        </p:txBody>
      </p:sp>
      <p:sp>
        <p:nvSpPr>
          <p:cNvPr id="69" name="Rectangle 67"/>
          <p:cNvSpPr>
            <a:spLocks noChangeArrowheads="1"/>
          </p:cNvSpPr>
          <p:nvPr/>
        </p:nvSpPr>
        <p:spPr bwMode="auto">
          <a:xfrm>
            <a:off x="1886895" y="5269888"/>
            <a:ext cx="251270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7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70" name="Rectangle 68"/>
          <p:cNvSpPr>
            <a:spLocks noChangeArrowheads="1"/>
          </p:cNvSpPr>
          <p:nvPr/>
        </p:nvSpPr>
        <p:spPr bwMode="auto">
          <a:xfrm>
            <a:off x="5237162" y="5269888"/>
            <a:ext cx="251270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8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71" name="Rectangle 69"/>
          <p:cNvSpPr>
            <a:spLocks noChangeArrowheads="1"/>
          </p:cNvSpPr>
          <p:nvPr/>
        </p:nvSpPr>
        <p:spPr bwMode="auto">
          <a:xfrm>
            <a:off x="4847705" y="3335038"/>
            <a:ext cx="251270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6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72" name="Rectangle 70"/>
          <p:cNvSpPr>
            <a:spLocks noChangeArrowheads="1"/>
          </p:cNvSpPr>
          <p:nvPr/>
        </p:nvSpPr>
        <p:spPr bwMode="auto">
          <a:xfrm>
            <a:off x="2263800" y="5856184"/>
            <a:ext cx="376905" cy="25127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I/O</a:t>
            </a:r>
          </a:p>
        </p:txBody>
      </p:sp>
      <p:sp>
        <p:nvSpPr>
          <p:cNvPr id="73" name="Rectangle 71"/>
          <p:cNvSpPr>
            <a:spLocks noChangeArrowheads="1"/>
          </p:cNvSpPr>
          <p:nvPr/>
        </p:nvSpPr>
        <p:spPr bwMode="auto">
          <a:xfrm flipV="1">
            <a:off x="4603916" y="5687641"/>
            <a:ext cx="494608" cy="39988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u="sng" dirty="0">
                <a:latin typeface="+mn-ea"/>
              </a:rPr>
              <a:t>O/I</a:t>
            </a:r>
          </a:p>
        </p:txBody>
      </p:sp>
      <p:grpSp>
        <p:nvGrpSpPr>
          <p:cNvPr id="74" name="Group 72"/>
          <p:cNvGrpSpPr/>
          <p:nvPr/>
        </p:nvGrpSpPr>
        <p:grpSpPr bwMode="auto">
          <a:xfrm>
            <a:off x="3216116" y="4191045"/>
            <a:ext cx="167513" cy="83757"/>
            <a:chOff x="3888" y="2832"/>
            <a:chExt cx="96" cy="48"/>
          </a:xfrm>
        </p:grpSpPr>
        <p:sp>
          <p:nvSpPr>
            <p:cNvPr id="75" name="Line 73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6" name="Line 74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77" name="Line 75"/>
          <p:cNvSpPr>
            <a:spLocks noChangeAspect="1" noChangeShapeType="1"/>
          </p:cNvSpPr>
          <p:nvPr/>
        </p:nvSpPr>
        <p:spPr bwMode="auto">
          <a:xfrm>
            <a:off x="3299872" y="3939775"/>
            <a:ext cx="0" cy="25127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8" name="Line 76"/>
          <p:cNvSpPr>
            <a:spLocks noChangeAspect="1" noChangeShapeType="1"/>
          </p:cNvSpPr>
          <p:nvPr/>
        </p:nvSpPr>
        <p:spPr bwMode="auto">
          <a:xfrm>
            <a:off x="3299872" y="3939775"/>
            <a:ext cx="167513" cy="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9" name="Line 77"/>
          <p:cNvSpPr>
            <a:spLocks noChangeAspect="1" noChangeShapeType="1"/>
          </p:cNvSpPr>
          <p:nvPr/>
        </p:nvSpPr>
        <p:spPr bwMode="auto">
          <a:xfrm>
            <a:off x="3299872" y="4274802"/>
            <a:ext cx="0" cy="25127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80" name="Group 78"/>
          <p:cNvGrpSpPr/>
          <p:nvPr/>
        </p:nvGrpSpPr>
        <p:grpSpPr bwMode="auto">
          <a:xfrm>
            <a:off x="3969926" y="4191045"/>
            <a:ext cx="167513" cy="83757"/>
            <a:chOff x="3888" y="2832"/>
            <a:chExt cx="96" cy="48"/>
          </a:xfrm>
        </p:grpSpPr>
        <p:sp>
          <p:nvSpPr>
            <p:cNvPr id="81" name="Line 79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82" name="Line 80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83" name="Line 81"/>
          <p:cNvSpPr>
            <a:spLocks noChangeAspect="1" noChangeShapeType="1"/>
          </p:cNvSpPr>
          <p:nvPr/>
        </p:nvSpPr>
        <p:spPr bwMode="auto">
          <a:xfrm>
            <a:off x="4053682" y="3939775"/>
            <a:ext cx="0" cy="25127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84" name="Line 83"/>
          <p:cNvSpPr>
            <a:spLocks noChangeAspect="1" noChangeShapeType="1"/>
          </p:cNvSpPr>
          <p:nvPr/>
        </p:nvSpPr>
        <p:spPr bwMode="auto">
          <a:xfrm>
            <a:off x="3886169" y="3939775"/>
            <a:ext cx="16751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85" name="Line 84"/>
          <p:cNvSpPr>
            <a:spLocks noChangeShapeType="1"/>
          </p:cNvSpPr>
          <p:nvPr/>
        </p:nvSpPr>
        <p:spPr bwMode="auto">
          <a:xfrm>
            <a:off x="3383629" y="3269722"/>
            <a:ext cx="502540" cy="67005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86" name="Line 85"/>
          <p:cNvSpPr>
            <a:spLocks noChangeAspect="1" noChangeShapeType="1"/>
          </p:cNvSpPr>
          <p:nvPr/>
        </p:nvSpPr>
        <p:spPr bwMode="auto">
          <a:xfrm>
            <a:off x="4472466" y="3269722"/>
            <a:ext cx="335027" cy="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1792252" y="4522582"/>
            <a:ext cx="418784" cy="586297"/>
            <a:chOff x="2382916" y="3993556"/>
            <a:chExt cx="418784" cy="586297"/>
          </a:xfrm>
        </p:grpSpPr>
        <p:sp>
          <p:nvSpPr>
            <p:cNvPr id="88" name="Line 91"/>
            <p:cNvSpPr>
              <a:spLocks noChangeAspect="1" noChangeShapeType="1"/>
            </p:cNvSpPr>
            <p:nvPr/>
          </p:nvSpPr>
          <p:spPr bwMode="auto">
            <a:xfrm>
              <a:off x="2466673" y="4328583"/>
              <a:ext cx="0" cy="251270"/>
            </a:xfrm>
            <a:prstGeom prst="line">
              <a:avLst/>
            </a:prstGeom>
            <a:noFill/>
            <a:ln w="19050">
              <a:solidFill>
                <a:srgbClr val="00B050"/>
              </a:solidFill>
              <a:round/>
              <a:tail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89" name="Group 86"/>
            <p:cNvGrpSpPr/>
            <p:nvPr/>
          </p:nvGrpSpPr>
          <p:grpSpPr bwMode="auto">
            <a:xfrm>
              <a:off x="2382916" y="4244826"/>
              <a:ext cx="167513" cy="83757"/>
              <a:chOff x="3888" y="2832"/>
              <a:chExt cx="96" cy="48"/>
            </a:xfrm>
          </p:grpSpPr>
          <p:sp>
            <p:nvSpPr>
              <p:cNvPr id="92" name="Line 87"/>
              <p:cNvSpPr>
                <a:spLocks noChangeShapeType="1"/>
              </p:cNvSpPr>
              <p:nvPr/>
            </p:nvSpPr>
            <p:spPr bwMode="auto">
              <a:xfrm>
                <a:off x="3888" y="2832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3" name="Line 88"/>
              <p:cNvSpPr>
                <a:spLocks noChangeShapeType="1"/>
              </p:cNvSpPr>
              <p:nvPr/>
            </p:nvSpPr>
            <p:spPr bwMode="auto">
              <a:xfrm>
                <a:off x="3888" y="288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90" name="Line 89"/>
            <p:cNvSpPr>
              <a:spLocks noChangeAspect="1" noChangeShapeType="1"/>
            </p:cNvSpPr>
            <p:nvPr/>
          </p:nvSpPr>
          <p:spPr bwMode="auto">
            <a:xfrm>
              <a:off x="2466673" y="3993556"/>
              <a:ext cx="0" cy="25127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91" name="Line 90"/>
            <p:cNvSpPr>
              <a:spLocks noChangeAspect="1" noChangeShapeType="1"/>
            </p:cNvSpPr>
            <p:nvPr/>
          </p:nvSpPr>
          <p:spPr bwMode="auto">
            <a:xfrm>
              <a:off x="2466673" y="3993556"/>
              <a:ext cx="335027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94" name="Line 92"/>
          <p:cNvSpPr>
            <a:spLocks noChangeShapeType="1"/>
          </p:cNvSpPr>
          <p:nvPr/>
        </p:nvSpPr>
        <p:spPr bwMode="auto">
          <a:xfrm>
            <a:off x="1582861" y="2767182"/>
            <a:ext cx="418783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95" name="Rectangle 93"/>
          <p:cNvSpPr>
            <a:spLocks noChangeArrowheads="1"/>
          </p:cNvSpPr>
          <p:nvPr/>
        </p:nvSpPr>
        <p:spPr bwMode="auto">
          <a:xfrm>
            <a:off x="3802412" y="4609830"/>
            <a:ext cx="795688" cy="50603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solidFill>
                  <a:srgbClr val="008000"/>
                </a:solidFill>
                <a:latin typeface="+mn-ea"/>
              </a:rPr>
              <a:t>V</a:t>
            </a:r>
            <a:r>
              <a:rPr lang="en-US" altLang="zh-CN" sz="1600" baseline="-25000">
                <a:solidFill>
                  <a:srgbClr val="008000"/>
                </a:solidFill>
                <a:latin typeface="+mn-ea"/>
              </a:rPr>
              <a:t>ss</a:t>
            </a:r>
            <a:r>
              <a:rPr lang="en-US" altLang="zh-CN" sz="1600">
                <a:solidFill>
                  <a:srgbClr val="008000"/>
                </a:solidFill>
                <a:latin typeface="+mn-ea"/>
              </a:rPr>
              <a:t>(0V)</a:t>
            </a:r>
          </a:p>
        </p:txBody>
      </p:sp>
      <p:grpSp>
        <p:nvGrpSpPr>
          <p:cNvPr id="97" name="Group 95"/>
          <p:cNvGrpSpPr/>
          <p:nvPr/>
        </p:nvGrpSpPr>
        <p:grpSpPr bwMode="auto">
          <a:xfrm>
            <a:off x="5393789" y="4777342"/>
            <a:ext cx="167513" cy="83757"/>
            <a:chOff x="3888" y="2832"/>
            <a:chExt cx="96" cy="48"/>
          </a:xfrm>
        </p:grpSpPr>
        <p:sp>
          <p:nvSpPr>
            <p:cNvPr id="98" name="Line 96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99" name="Line 97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00" name="Line 98"/>
          <p:cNvSpPr>
            <a:spLocks noChangeAspect="1" noChangeShapeType="1"/>
          </p:cNvSpPr>
          <p:nvPr/>
        </p:nvSpPr>
        <p:spPr bwMode="auto">
          <a:xfrm>
            <a:off x="5477546" y="4526072"/>
            <a:ext cx="0" cy="25127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01" name="Line 99"/>
          <p:cNvSpPr>
            <a:spLocks noChangeAspect="1" noChangeShapeType="1"/>
          </p:cNvSpPr>
          <p:nvPr/>
        </p:nvSpPr>
        <p:spPr bwMode="auto">
          <a:xfrm>
            <a:off x="5142519" y="4526072"/>
            <a:ext cx="33502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02" name="Line 100"/>
          <p:cNvSpPr>
            <a:spLocks noChangeAspect="1" noChangeShapeType="1"/>
          </p:cNvSpPr>
          <p:nvPr/>
        </p:nvSpPr>
        <p:spPr bwMode="auto">
          <a:xfrm>
            <a:off x="5477546" y="4861098"/>
            <a:ext cx="0" cy="251270"/>
          </a:xfrm>
          <a:prstGeom prst="line">
            <a:avLst/>
          </a:prstGeom>
          <a:noFill/>
          <a:ln w="19050">
            <a:solidFill>
              <a:srgbClr val="00B050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03" name="Group 101"/>
          <p:cNvGrpSpPr/>
          <p:nvPr/>
        </p:nvGrpSpPr>
        <p:grpSpPr bwMode="auto">
          <a:xfrm>
            <a:off x="1792252" y="2013372"/>
            <a:ext cx="3769050" cy="335027"/>
            <a:chOff x="1752" y="1248"/>
            <a:chExt cx="2160" cy="192"/>
          </a:xfrm>
        </p:grpSpPr>
        <p:grpSp>
          <p:nvGrpSpPr>
            <p:cNvPr id="104" name="Group 102"/>
            <p:cNvGrpSpPr>
              <a:grpSpLocks noChangeAspect="1"/>
            </p:cNvGrpSpPr>
            <p:nvPr/>
          </p:nvGrpSpPr>
          <p:grpSpPr bwMode="auto">
            <a:xfrm>
              <a:off x="1752" y="1248"/>
              <a:ext cx="240" cy="192"/>
              <a:chOff x="4032" y="2544"/>
              <a:chExt cx="240" cy="192"/>
            </a:xfrm>
          </p:grpSpPr>
          <p:sp>
            <p:nvSpPr>
              <p:cNvPr id="111" name="Line 103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2" name="Line 104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3" name="Line 105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4" name="Line 106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5" name="Line 107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105" name="Group 108"/>
            <p:cNvGrpSpPr>
              <a:grpSpLocks noChangeAspect="1"/>
            </p:cNvGrpSpPr>
            <p:nvPr/>
          </p:nvGrpSpPr>
          <p:grpSpPr bwMode="auto">
            <a:xfrm>
              <a:off x="3672" y="1248"/>
              <a:ext cx="240" cy="192"/>
              <a:chOff x="3360" y="2544"/>
              <a:chExt cx="240" cy="192"/>
            </a:xfrm>
          </p:grpSpPr>
          <p:sp>
            <p:nvSpPr>
              <p:cNvPr id="106" name="Line 109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7" name="Line 110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8" name="Line 111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9" name="Line 112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0" name="Line 113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116" name="Line 114"/>
          <p:cNvSpPr>
            <a:spLocks noChangeShapeType="1"/>
          </p:cNvSpPr>
          <p:nvPr/>
        </p:nvSpPr>
        <p:spPr bwMode="auto">
          <a:xfrm>
            <a:off x="2211036" y="1859818"/>
            <a:ext cx="0" cy="25127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17" name="Line 115"/>
          <p:cNvSpPr>
            <a:spLocks noChangeShapeType="1"/>
          </p:cNvSpPr>
          <p:nvPr/>
        </p:nvSpPr>
        <p:spPr bwMode="auto">
          <a:xfrm>
            <a:off x="5142519" y="1845859"/>
            <a:ext cx="0" cy="25127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18" name="组合 117"/>
          <p:cNvGrpSpPr/>
          <p:nvPr/>
        </p:nvGrpSpPr>
        <p:grpSpPr>
          <a:xfrm>
            <a:off x="1624739" y="2180885"/>
            <a:ext cx="4104076" cy="0"/>
            <a:chOff x="2215403" y="1651859"/>
            <a:chExt cx="4104076" cy="0"/>
          </a:xfrm>
        </p:grpSpPr>
        <p:sp>
          <p:nvSpPr>
            <p:cNvPr id="119" name="Line 116"/>
            <p:cNvSpPr>
              <a:spLocks noChangeShapeType="1"/>
            </p:cNvSpPr>
            <p:nvPr/>
          </p:nvSpPr>
          <p:spPr bwMode="auto">
            <a:xfrm flipH="1">
              <a:off x="2215403" y="1651859"/>
              <a:ext cx="16751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20" name="Line 117"/>
            <p:cNvSpPr>
              <a:spLocks noChangeShapeType="1"/>
            </p:cNvSpPr>
            <p:nvPr/>
          </p:nvSpPr>
          <p:spPr bwMode="auto">
            <a:xfrm flipH="1">
              <a:off x="6151966" y="1651859"/>
              <a:ext cx="16751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21" name="Rectangle 118"/>
          <p:cNvSpPr>
            <a:spLocks noChangeArrowheads="1"/>
          </p:cNvSpPr>
          <p:nvPr/>
        </p:nvSpPr>
        <p:spPr bwMode="auto">
          <a:xfrm>
            <a:off x="5669734" y="2319135"/>
            <a:ext cx="795688" cy="50603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zh-CN" altLang="en-US" sz="1600" dirty="0">
                <a:solidFill>
                  <a:srgbClr val="C00000"/>
                </a:solidFill>
                <a:latin typeface="+mn-ea"/>
              </a:rPr>
              <a:t>预充</a:t>
            </a:r>
          </a:p>
        </p:txBody>
      </p:sp>
      <p:sp>
        <p:nvSpPr>
          <p:cNvPr id="122" name="Rectangle 119"/>
          <p:cNvSpPr>
            <a:spLocks noChangeArrowheads="1"/>
          </p:cNvSpPr>
          <p:nvPr/>
        </p:nvSpPr>
        <p:spPr bwMode="auto">
          <a:xfrm>
            <a:off x="4723736" y="2013372"/>
            <a:ext cx="335027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10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23" name="Rectangle 120"/>
          <p:cNvSpPr>
            <a:spLocks noChangeArrowheads="1"/>
          </p:cNvSpPr>
          <p:nvPr/>
        </p:nvSpPr>
        <p:spPr bwMode="auto">
          <a:xfrm>
            <a:off x="2294792" y="2097129"/>
            <a:ext cx="335027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T</a:t>
            </a:r>
            <a:r>
              <a:rPr lang="en-US" altLang="zh-CN" sz="1600" b="1" baseline="-25000" dirty="0">
                <a:latin typeface="+mn-ea"/>
              </a:rPr>
              <a:t>9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24" name="Rectangle 122"/>
          <p:cNvSpPr>
            <a:spLocks noChangeArrowheads="1"/>
          </p:cNvSpPr>
          <p:nvPr/>
        </p:nvSpPr>
        <p:spPr bwMode="auto">
          <a:xfrm>
            <a:off x="5227415" y="1697690"/>
            <a:ext cx="335027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E</a:t>
            </a:r>
            <a:r>
              <a:rPr lang="en-US" altLang="zh-CN" sz="1600" b="1" baseline="-25000" dirty="0">
                <a:latin typeface="+mn-ea"/>
              </a:rPr>
              <a:t>D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25" name="Rectangle 123"/>
          <p:cNvSpPr>
            <a:spLocks noChangeArrowheads="1"/>
          </p:cNvSpPr>
          <p:nvPr/>
        </p:nvSpPr>
        <p:spPr bwMode="auto">
          <a:xfrm>
            <a:off x="914520" y="2902637"/>
            <a:ext cx="1340107" cy="25127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X</a:t>
            </a:r>
            <a:r>
              <a:rPr lang="zh-CN" altLang="en-US" sz="1600" b="1" dirty="0">
                <a:latin typeface="+mn-ea"/>
              </a:rPr>
              <a:t>地址译码线</a:t>
            </a:r>
          </a:p>
        </p:txBody>
      </p:sp>
      <p:sp>
        <p:nvSpPr>
          <p:cNvPr id="126" name="Rectangle 124"/>
          <p:cNvSpPr>
            <a:spLocks noChangeArrowheads="1"/>
          </p:cNvSpPr>
          <p:nvPr/>
        </p:nvSpPr>
        <p:spPr bwMode="auto">
          <a:xfrm>
            <a:off x="3059488" y="5894572"/>
            <a:ext cx="1340107" cy="25127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Y</a:t>
            </a:r>
            <a:r>
              <a:rPr lang="zh-CN" altLang="en-US" sz="1600" b="1" dirty="0">
                <a:latin typeface="+mn-ea"/>
              </a:rPr>
              <a:t>地址译码线</a:t>
            </a:r>
          </a:p>
        </p:txBody>
      </p:sp>
      <p:sp>
        <p:nvSpPr>
          <p:cNvPr id="127" name="Rectangle 125"/>
          <p:cNvSpPr>
            <a:spLocks noChangeArrowheads="1"/>
          </p:cNvSpPr>
          <p:nvPr/>
        </p:nvSpPr>
        <p:spPr bwMode="auto">
          <a:xfrm>
            <a:off x="2839211" y="2934695"/>
            <a:ext cx="251270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solidFill>
                  <a:srgbClr val="FF0000"/>
                </a:solidFill>
                <a:latin typeface="+mn-ea"/>
              </a:rPr>
              <a:t>A</a:t>
            </a:r>
          </a:p>
        </p:txBody>
      </p:sp>
      <p:sp>
        <p:nvSpPr>
          <p:cNvPr id="128" name="Rectangle 126"/>
          <p:cNvSpPr>
            <a:spLocks noChangeArrowheads="1"/>
          </p:cNvSpPr>
          <p:nvPr/>
        </p:nvSpPr>
        <p:spPr bwMode="auto">
          <a:xfrm>
            <a:off x="4346831" y="2934695"/>
            <a:ext cx="251270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solidFill>
                  <a:srgbClr val="0D7157"/>
                </a:solidFill>
                <a:latin typeface="+mn-ea"/>
              </a:rPr>
              <a:t>B</a:t>
            </a:r>
          </a:p>
        </p:txBody>
      </p:sp>
      <p:sp>
        <p:nvSpPr>
          <p:cNvPr id="129" name="Rectangle 127"/>
          <p:cNvSpPr>
            <a:spLocks noChangeArrowheads="1"/>
          </p:cNvSpPr>
          <p:nvPr/>
        </p:nvSpPr>
        <p:spPr bwMode="auto">
          <a:xfrm>
            <a:off x="3006724" y="4191045"/>
            <a:ext cx="335027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solidFill>
                  <a:srgbClr val="240CD2"/>
                </a:solidFill>
                <a:latin typeface="+mn-ea"/>
              </a:rPr>
              <a:t>C</a:t>
            </a:r>
            <a:r>
              <a:rPr lang="en-US" altLang="zh-CN" sz="1600" b="1" baseline="-25000" dirty="0">
                <a:solidFill>
                  <a:srgbClr val="240CD2"/>
                </a:solidFill>
                <a:latin typeface="+mn-ea"/>
              </a:rPr>
              <a:t>1</a:t>
            </a:r>
            <a:endParaRPr lang="en-US" altLang="zh-CN" sz="1600" b="1" dirty="0">
              <a:solidFill>
                <a:srgbClr val="240CD2"/>
              </a:solidFill>
              <a:latin typeface="+mn-ea"/>
            </a:endParaRPr>
          </a:p>
        </p:txBody>
      </p:sp>
      <p:sp>
        <p:nvSpPr>
          <p:cNvPr id="130" name="Rectangle 128"/>
          <p:cNvSpPr>
            <a:spLocks noChangeArrowheads="1"/>
          </p:cNvSpPr>
          <p:nvPr/>
        </p:nvSpPr>
        <p:spPr bwMode="auto">
          <a:xfrm>
            <a:off x="3760534" y="4191045"/>
            <a:ext cx="335027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solidFill>
                  <a:srgbClr val="240CD2"/>
                </a:solidFill>
                <a:latin typeface="+mn-ea"/>
              </a:rPr>
              <a:t>C</a:t>
            </a:r>
            <a:r>
              <a:rPr lang="en-US" altLang="zh-CN" sz="1600" b="1" baseline="-25000" dirty="0">
                <a:solidFill>
                  <a:srgbClr val="240CD2"/>
                </a:solidFill>
                <a:latin typeface="+mn-ea"/>
              </a:rPr>
              <a:t>2</a:t>
            </a:r>
            <a:endParaRPr lang="en-US" altLang="zh-CN" sz="1600" b="1" dirty="0">
              <a:solidFill>
                <a:srgbClr val="240CD2"/>
              </a:solidFill>
              <a:latin typeface="+mn-ea"/>
            </a:endParaRPr>
          </a:p>
        </p:txBody>
      </p:sp>
      <p:sp>
        <p:nvSpPr>
          <p:cNvPr id="131" name="Rectangle 129"/>
          <p:cNvSpPr>
            <a:spLocks noChangeArrowheads="1"/>
          </p:cNvSpPr>
          <p:nvPr/>
        </p:nvSpPr>
        <p:spPr bwMode="auto">
          <a:xfrm>
            <a:off x="1415347" y="4526072"/>
            <a:ext cx="335027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latin typeface="+mn-ea"/>
              </a:rPr>
              <a:t>C</a:t>
            </a:r>
            <a:r>
              <a:rPr lang="en-US" altLang="zh-CN" sz="1600" baseline="-25000" dirty="0">
                <a:latin typeface="+mn-ea"/>
              </a:rPr>
              <a:t>D</a:t>
            </a:r>
            <a:endParaRPr lang="en-US" altLang="zh-CN" sz="1600" dirty="0">
              <a:latin typeface="+mn-ea"/>
            </a:endParaRPr>
          </a:p>
        </p:txBody>
      </p:sp>
      <p:sp>
        <p:nvSpPr>
          <p:cNvPr id="132" name="Rectangle 130"/>
          <p:cNvSpPr>
            <a:spLocks noChangeArrowheads="1"/>
          </p:cNvSpPr>
          <p:nvPr/>
        </p:nvSpPr>
        <p:spPr bwMode="auto">
          <a:xfrm>
            <a:off x="5582000" y="4438825"/>
            <a:ext cx="335027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latin typeface="+mn-ea"/>
              </a:rPr>
              <a:t>C</a:t>
            </a:r>
            <a:r>
              <a:rPr lang="en-US" altLang="zh-CN" sz="1600" baseline="-25000" dirty="0">
                <a:latin typeface="+mn-ea"/>
              </a:rPr>
              <a:t>D</a:t>
            </a:r>
            <a:endParaRPr lang="en-US" altLang="zh-CN" sz="1600" dirty="0">
              <a:latin typeface="+mn-ea"/>
            </a:endParaRPr>
          </a:p>
        </p:txBody>
      </p:sp>
      <p:sp>
        <p:nvSpPr>
          <p:cNvPr id="133" name="Freeform 131"/>
          <p:cNvSpPr/>
          <p:nvPr/>
        </p:nvSpPr>
        <p:spPr bwMode="auto">
          <a:xfrm>
            <a:off x="3771005" y="3259253"/>
            <a:ext cx="1615806" cy="1532049"/>
          </a:xfrm>
          <a:custGeom>
            <a:avLst/>
            <a:gdLst>
              <a:gd name="T0" fmla="*/ 2147483647 w 926"/>
              <a:gd name="T1" fmla="*/ 2147483647 h 878"/>
              <a:gd name="T2" fmla="*/ 2147483647 w 926"/>
              <a:gd name="T3" fmla="*/ 2147483647 h 878"/>
              <a:gd name="T4" fmla="*/ 2147483647 w 926"/>
              <a:gd name="T5" fmla="*/ 2147483647 h 878"/>
              <a:gd name="T6" fmla="*/ 2147483647 w 926"/>
              <a:gd name="T7" fmla="*/ 2147483647 h 878"/>
              <a:gd name="T8" fmla="*/ 2147483647 w 926"/>
              <a:gd name="T9" fmla="*/ 2147483647 h 878"/>
              <a:gd name="T10" fmla="*/ 0 w 926"/>
              <a:gd name="T11" fmla="*/ 2147483647 h 87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26"/>
              <a:gd name="T19" fmla="*/ 0 h 878"/>
              <a:gd name="T20" fmla="*/ 926 w 926"/>
              <a:gd name="T21" fmla="*/ 878 h 87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26" h="878">
                <a:moveTo>
                  <a:pt x="888" y="834"/>
                </a:moveTo>
                <a:cubicBezTo>
                  <a:pt x="879" y="676"/>
                  <a:pt x="889" y="518"/>
                  <a:pt x="894" y="360"/>
                </a:cubicBezTo>
                <a:cubicBezTo>
                  <a:pt x="892" y="252"/>
                  <a:pt x="926" y="137"/>
                  <a:pt x="888" y="36"/>
                </a:cubicBezTo>
                <a:cubicBezTo>
                  <a:pt x="875" y="0"/>
                  <a:pt x="812" y="41"/>
                  <a:pt x="774" y="42"/>
                </a:cubicBezTo>
                <a:cubicBezTo>
                  <a:pt x="662" y="45"/>
                  <a:pt x="550" y="46"/>
                  <a:pt x="438" y="48"/>
                </a:cubicBezTo>
                <a:cubicBezTo>
                  <a:pt x="431" y="878"/>
                  <a:pt x="655" y="768"/>
                  <a:pt x="0" y="768"/>
                </a:cubicBezTo>
              </a:path>
            </a:pathLst>
          </a:custGeom>
          <a:noFill/>
          <a:ln w="28575">
            <a:solidFill>
              <a:srgbClr val="008000"/>
            </a:solidFill>
            <a:prstDash val="sysDot"/>
            <a:round/>
            <a:tailEnd type="triangle" w="med" len="med"/>
          </a:ln>
        </p:spPr>
        <p:txBody>
          <a:bodyPr wrap="none" anchor="ctr"/>
          <a:lstStyle/>
          <a:p>
            <a:endParaRPr lang="zh-CN" altLang="en-US">
              <a:latin typeface="+mn-ea"/>
            </a:endParaRPr>
          </a:p>
        </p:txBody>
      </p:sp>
      <p:sp>
        <p:nvSpPr>
          <p:cNvPr id="134" name="Freeform 133"/>
          <p:cNvSpPr/>
          <p:nvPr/>
        </p:nvSpPr>
        <p:spPr bwMode="auto">
          <a:xfrm>
            <a:off x="2052248" y="3527972"/>
            <a:ext cx="1903719" cy="1347086"/>
          </a:xfrm>
          <a:custGeom>
            <a:avLst/>
            <a:gdLst>
              <a:gd name="T0" fmla="*/ 2147483647 w 1091"/>
              <a:gd name="T1" fmla="*/ 2147483647 h 772"/>
              <a:gd name="T2" fmla="*/ 2147483647 w 1091"/>
              <a:gd name="T3" fmla="*/ 2147483647 h 772"/>
              <a:gd name="T4" fmla="*/ 2147483647 w 1091"/>
              <a:gd name="T5" fmla="*/ 2147483647 h 772"/>
              <a:gd name="T6" fmla="*/ 2147483647 w 1091"/>
              <a:gd name="T7" fmla="*/ 2147483647 h 772"/>
              <a:gd name="T8" fmla="*/ 2147483647 w 1091"/>
              <a:gd name="T9" fmla="*/ 2147483647 h 772"/>
              <a:gd name="T10" fmla="*/ 2147483647 w 1091"/>
              <a:gd name="T11" fmla="*/ 2147483647 h 772"/>
              <a:gd name="T12" fmla="*/ 2147483647 w 1091"/>
              <a:gd name="T13" fmla="*/ 2147483647 h 772"/>
              <a:gd name="T14" fmla="*/ 2147483647 w 1091"/>
              <a:gd name="T15" fmla="*/ 2147483647 h 772"/>
              <a:gd name="T16" fmla="*/ 2147483647 w 1091"/>
              <a:gd name="T17" fmla="*/ 2147483647 h 772"/>
              <a:gd name="T18" fmla="*/ 2147483647 w 1091"/>
              <a:gd name="T19" fmla="*/ 2147483647 h 772"/>
              <a:gd name="T20" fmla="*/ 2147483647 w 1091"/>
              <a:gd name="T21" fmla="*/ 2147483647 h 77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091"/>
              <a:gd name="T34" fmla="*/ 0 h 772"/>
              <a:gd name="T35" fmla="*/ 1091 w 1091"/>
              <a:gd name="T36" fmla="*/ 772 h 77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091" h="772">
                <a:moveTo>
                  <a:pt x="27" y="772"/>
                </a:moveTo>
                <a:cubicBezTo>
                  <a:pt x="15" y="563"/>
                  <a:pt x="0" y="358"/>
                  <a:pt x="67" y="156"/>
                </a:cubicBezTo>
                <a:cubicBezTo>
                  <a:pt x="70" y="132"/>
                  <a:pt x="72" y="108"/>
                  <a:pt x="75" y="84"/>
                </a:cubicBezTo>
                <a:cubicBezTo>
                  <a:pt x="87" y="0"/>
                  <a:pt x="141" y="26"/>
                  <a:pt x="227" y="20"/>
                </a:cubicBezTo>
                <a:cubicBezTo>
                  <a:pt x="304" y="23"/>
                  <a:pt x="382" y="23"/>
                  <a:pt x="459" y="28"/>
                </a:cubicBezTo>
                <a:cubicBezTo>
                  <a:pt x="517" y="32"/>
                  <a:pt x="566" y="66"/>
                  <a:pt x="619" y="84"/>
                </a:cubicBezTo>
                <a:cubicBezTo>
                  <a:pt x="630" y="92"/>
                  <a:pt x="639" y="102"/>
                  <a:pt x="651" y="108"/>
                </a:cubicBezTo>
                <a:cubicBezTo>
                  <a:pt x="666" y="116"/>
                  <a:pt x="685" y="115"/>
                  <a:pt x="699" y="124"/>
                </a:cubicBezTo>
                <a:cubicBezTo>
                  <a:pt x="755" y="162"/>
                  <a:pt x="814" y="198"/>
                  <a:pt x="875" y="228"/>
                </a:cubicBezTo>
                <a:cubicBezTo>
                  <a:pt x="899" y="265"/>
                  <a:pt x="935" y="272"/>
                  <a:pt x="971" y="292"/>
                </a:cubicBezTo>
                <a:cubicBezTo>
                  <a:pt x="1017" y="318"/>
                  <a:pt x="1037" y="348"/>
                  <a:pt x="1091" y="348"/>
                </a:cubicBezTo>
              </a:path>
            </a:pathLst>
          </a:custGeom>
          <a:noFill/>
          <a:ln w="57150">
            <a:solidFill>
              <a:srgbClr val="FF6600"/>
            </a:solidFill>
            <a:prstDash val="sysDot"/>
            <a:round/>
            <a:tailEnd type="triangle" w="med" len="med"/>
          </a:ln>
        </p:spPr>
        <p:txBody>
          <a:bodyPr wrap="none" anchor="ctr"/>
          <a:lstStyle/>
          <a:p>
            <a:endParaRPr lang="zh-CN" altLang="en-US">
              <a:latin typeface="+mn-ea"/>
            </a:endParaRPr>
          </a:p>
        </p:txBody>
      </p:sp>
      <p:sp>
        <p:nvSpPr>
          <p:cNvPr id="135" name="Rectangle 134"/>
          <p:cNvSpPr>
            <a:spLocks noChangeArrowheads="1"/>
          </p:cNvSpPr>
          <p:nvPr/>
        </p:nvSpPr>
        <p:spPr bwMode="auto">
          <a:xfrm>
            <a:off x="2268733" y="4970334"/>
            <a:ext cx="251270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latin typeface="+mn-ea"/>
              </a:rPr>
              <a:t>D</a:t>
            </a:r>
          </a:p>
        </p:txBody>
      </p:sp>
      <p:grpSp>
        <p:nvGrpSpPr>
          <p:cNvPr id="136" name="Group 136"/>
          <p:cNvGrpSpPr/>
          <p:nvPr/>
        </p:nvGrpSpPr>
        <p:grpSpPr bwMode="auto">
          <a:xfrm>
            <a:off x="4911355" y="4981736"/>
            <a:ext cx="251270" cy="335027"/>
            <a:chOff x="5040" y="2688"/>
            <a:chExt cx="144" cy="192"/>
          </a:xfrm>
        </p:grpSpPr>
        <p:sp>
          <p:nvSpPr>
            <p:cNvPr id="137" name="Rectangle 137"/>
            <p:cNvSpPr>
              <a:spLocks noChangeArrowheads="1"/>
            </p:cNvSpPr>
            <p:nvPr/>
          </p:nvSpPr>
          <p:spPr bwMode="auto">
            <a:xfrm>
              <a:off x="5040" y="2688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dirty="0">
                  <a:latin typeface="+mn-ea"/>
                </a:rPr>
                <a:t>D</a:t>
              </a:r>
            </a:p>
          </p:txBody>
        </p:sp>
        <p:sp>
          <p:nvSpPr>
            <p:cNvPr id="138" name="Line 138"/>
            <p:cNvSpPr>
              <a:spLocks noChangeShapeType="1"/>
            </p:cNvSpPr>
            <p:nvPr/>
          </p:nvSpPr>
          <p:spPr bwMode="auto">
            <a:xfrm>
              <a:off x="504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39" name="Group 141"/>
          <p:cNvGrpSpPr/>
          <p:nvPr/>
        </p:nvGrpSpPr>
        <p:grpSpPr bwMode="auto">
          <a:xfrm>
            <a:off x="5142519" y="4526072"/>
            <a:ext cx="418783" cy="335027"/>
            <a:chOff x="4392" y="2248"/>
            <a:chExt cx="240" cy="192"/>
          </a:xfrm>
        </p:grpSpPr>
        <p:grpSp>
          <p:nvGrpSpPr>
            <p:cNvPr id="140" name="Group 95"/>
            <p:cNvGrpSpPr/>
            <p:nvPr/>
          </p:nvGrpSpPr>
          <p:grpSpPr bwMode="auto">
            <a:xfrm>
              <a:off x="4536" y="2392"/>
              <a:ext cx="96" cy="48"/>
              <a:chOff x="3888" y="2832"/>
              <a:chExt cx="96" cy="48"/>
            </a:xfrm>
          </p:grpSpPr>
          <p:sp>
            <p:nvSpPr>
              <p:cNvPr id="143" name="Line 96"/>
              <p:cNvSpPr>
                <a:spLocks noChangeShapeType="1"/>
              </p:cNvSpPr>
              <p:nvPr/>
            </p:nvSpPr>
            <p:spPr bwMode="auto">
              <a:xfrm>
                <a:off x="3888" y="2832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44" name="Line 97"/>
              <p:cNvSpPr>
                <a:spLocks noChangeShapeType="1"/>
              </p:cNvSpPr>
              <p:nvPr/>
            </p:nvSpPr>
            <p:spPr bwMode="auto">
              <a:xfrm>
                <a:off x="3888" y="288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41" name="Line 98"/>
            <p:cNvSpPr>
              <a:spLocks noChangeAspect="1" noChangeShapeType="1"/>
            </p:cNvSpPr>
            <p:nvPr/>
          </p:nvSpPr>
          <p:spPr bwMode="auto">
            <a:xfrm>
              <a:off x="4584" y="2248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2" name="Line 99"/>
            <p:cNvSpPr>
              <a:spLocks noChangeAspect="1" noChangeShapeType="1"/>
            </p:cNvSpPr>
            <p:nvPr/>
          </p:nvSpPr>
          <p:spPr bwMode="auto">
            <a:xfrm>
              <a:off x="4392" y="2248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45" name="Rectangle 122"/>
          <p:cNvSpPr>
            <a:spLocks noChangeArrowheads="1"/>
          </p:cNvSpPr>
          <p:nvPr/>
        </p:nvSpPr>
        <p:spPr bwMode="auto">
          <a:xfrm>
            <a:off x="2336670" y="1713818"/>
            <a:ext cx="335027" cy="3350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b="1" dirty="0">
                <a:latin typeface="+mn-ea"/>
              </a:rPr>
              <a:t>E</a:t>
            </a:r>
            <a:r>
              <a:rPr lang="en-US" altLang="zh-CN" sz="1600" b="1" baseline="-25000" dirty="0">
                <a:latin typeface="+mn-ea"/>
              </a:rPr>
              <a:t>D</a:t>
            </a:r>
            <a:endParaRPr lang="en-US" altLang="zh-CN" sz="1600" b="1" dirty="0">
              <a:latin typeface="+mn-ea"/>
            </a:endParaRPr>
          </a:p>
        </p:txBody>
      </p:sp>
      <p:grpSp>
        <p:nvGrpSpPr>
          <p:cNvPr id="146" name="Group 25"/>
          <p:cNvGrpSpPr/>
          <p:nvPr/>
        </p:nvGrpSpPr>
        <p:grpSpPr bwMode="auto">
          <a:xfrm>
            <a:off x="2296598" y="2851267"/>
            <a:ext cx="2763970" cy="418783"/>
            <a:chOff x="2040" y="1728"/>
            <a:chExt cx="1584" cy="240"/>
          </a:xfrm>
        </p:grpSpPr>
        <p:grpSp>
          <p:nvGrpSpPr>
            <p:cNvPr id="147" name="Group 26"/>
            <p:cNvGrpSpPr>
              <a:grpSpLocks noChangeAspect="1"/>
            </p:cNvGrpSpPr>
            <p:nvPr/>
          </p:nvGrpSpPr>
          <p:grpSpPr bwMode="auto">
            <a:xfrm rot="16200000" flipV="1">
              <a:off x="2016" y="1752"/>
              <a:ext cx="240" cy="192"/>
              <a:chOff x="3360" y="2544"/>
              <a:chExt cx="240" cy="192"/>
            </a:xfrm>
          </p:grpSpPr>
          <p:sp>
            <p:nvSpPr>
              <p:cNvPr id="154" name="Line 27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 cap="sq">
                <a:solidFill>
                  <a:srgbClr val="FF0000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5" name="Line 28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 cap="sq">
                <a:solidFill>
                  <a:srgbClr val="FF0000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6" name="Line 29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7" name="Line 30"/>
              <p:cNvSpPr>
                <a:spLocks noChangeAspect="1" noChangeShapeType="1"/>
              </p:cNvSpPr>
              <p:nvPr/>
            </p:nvSpPr>
            <p:spPr bwMode="auto">
              <a:xfrm>
                <a:off x="3360" y="2691"/>
                <a:ext cx="96" cy="0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8" name="Line 31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148" name="Group 32"/>
            <p:cNvGrpSpPr>
              <a:grpSpLocks noChangeAspect="1"/>
            </p:cNvGrpSpPr>
            <p:nvPr/>
          </p:nvGrpSpPr>
          <p:grpSpPr bwMode="auto">
            <a:xfrm rot="16200000" flipV="1">
              <a:off x="3408" y="1752"/>
              <a:ext cx="240" cy="192"/>
              <a:chOff x="3360" y="2544"/>
              <a:chExt cx="240" cy="192"/>
            </a:xfrm>
          </p:grpSpPr>
          <p:sp>
            <p:nvSpPr>
              <p:cNvPr id="149" name="Line 33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 cap="sq">
                <a:solidFill>
                  <a:srgbClr val="FF0000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0" name="Line 34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 cap="sq">
                <a:solidFill>
                  <a:srgbClr val="FF0000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1" name="Line 35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2" name="Line 36"/>
              <p:cNvSpPr>
                <a:spLocks noChangeAspect="1" noChangeShapeType="1"/>
              </p:cNvSpPr>
              <p:nvPr/>
            </p:nvSpPr>
            <p:spPr bwMode="auto">
              <a:xfrm>
                <a:off x="3360" y="2691"/>
                <a:ext cx="96" cy="0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3" name="Line 37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159" name="组合 158"/>
          <p:cNvGrpSpPr/>
          <p:nvPr/>
        </p:nvGrpSpPr>
        <p:grpSpPr>
          <a:xfrm>
            <a:off x="1624739" y="2013371"/>
            <a:ext cx="4104076" cy="335027"/>
            <a:chOff x="2215403" y="1484345"/>
            <a:chExt cx="4104076" cy="335027"/>
          </a:xfrm>
        </p:grpSpPr>
        <p:grpSp>
          <p:nvGrpSpPr>
            <p:cNvPr id="160" name="Group 101"/>
            <p:cNvGrpSpPr/>
            <p:nvPr/>
          </p:nvGrpSpPr>
          <p:grpSpPr bwMode="auto">
            <a:xfrm>
              <a:off x="2381853" y="1484345"/>
              <a:ext cx="3769050" cy="335027"/>
              <a:chOff x="1752" y="1248"/>
              <a:chExt cx="2160" cy="192"/>
            </a:xfrm>
          </p:grpSpPr>
          <p:grpSp>
            <p:nvGrpSpPr>
              <p:cNvPr id="164" name="Group 102"/>
              <p:cNvGrpSpPr>
                <a:grpSpLocks noChangeAspect="1"/>
              </p:cNvGrpSpPr>
              <p:nvPr/>
            </p:nvGrpSpPr>
            <p:grpSpPr bwMode="auto">
              <a:xfrm>
                <a:off x="1752" y="1248"/>
                <a:ext cx="240" cy="192"/>
                <a:chOff x="4032" y="2544"/>
                <a:chExt cx="240" cy="192"/>
              </a:xfrm>
            </p:grpSpPr>
            <p:sp>
              <p:nvSpPr>
                <p:cNvPr id="171" name="Line 103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54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72" name="Line 104"/>
                <p:cNvSpPr>
                  <a:spLocks noChangeAspect="1" noChangeShapeType="1"/>
                </p:cNvSpPr>
                <p:nvPr/>
              </p:nvSpPr>
              <p:spPr bwMode="auto">
                <a:xfrm>
                  <a:off x="4128" y="259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73" name="Line 105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59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74" name="Line 106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688"/>
                  <a:ext cx="96" cy="0"/>
                </a:xfrm>
                <a:prstGeom prst="line">
                  <a:avLst/>
                </a:prstGeom>
                <a:noFill/>
                <a:ln w="19050" cap="sq">
                  <a:solidFill>
                    <a:srgbClr val="FF0000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75" name="Line 107"/>
                <p:cNvSpPr>
                  <a:spLocks noChangeAspect="1" noChangeShapeType="1"/>
                </p:cNvSpPr>
                <p:nvPr/>
              </p:nvSpPr>
              <p:spPr bwMode="auto">
                <a:xfrm>
                  <a:off x="4032" y="264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165" name="Group 108"/>
              <p:cNvGrpSpPr>
                <a:grpSpLocks noChangeAspect="1"/>
              </p:cNvGrpSpPr>
              <p:nvPr/>
            </p:nvGrpSpPr>
            <p:grpSpPr bwMode="auto">
              <a:xfrm>
                <a:off x="3672" y="1248"/>
                <a:ext cx="240" cy="192"/>
                <a:chOff x="3360" y="2544"/>
                <a:chExt cx="240" cy="192"/>
              </a:xfrm>
            </p:grpSpPr>
            <p:sp>
              <p:nvSpPr>
                <p:cNvPr id="166" name="Line 109"/>
                <p:cNvSpPr>
                  <a:spLocks noChangeAspect="1" noChangeShapeType="1"/>
                </p:cNvSpPr>
                <p:nvPr/>
              </p:nvSpPr>
              <p:spPr bwMode="auto">
                <a:xfrm>
                  <a:off x="3456" y="254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67" name="Line 110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59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68" name="Line 111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59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69" name="Line 112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688"/>
                  <a:ext cx="96" cy="0"/>
                </a:xfrm>
                <a:prstGeom prst="line">
                  <a:avLst/>
                </a:prstGeom>
                <a:noFill/>
                <a:ln w="19050" cap="sq">
                  <a:solidFill>
                    <a:srgbClr val="FF0000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70" name="Line 113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64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grpSp>
          <p:nvGrpSpPr>
            <p:cNvPr id="161" name="组合 160"/>
            <p:cNvGrpSpPr/>
            <p:nvPr/>
          </p:nvGrpSpPr>
          <p:grpSpPr>
            <a:xfrm>
              <a:off x="2215403" y="1650882"/>
              <a:ext cx="4104076" cy="0"/>
              <a:chOff x="2215403" y="1651859"/>
              <a:chExt cx="4104076" cy="0"/>
            </a:xfrm>
          </p:grpSpPr>
          <p:sp>
            <p:nvSpPr>
              <p:cNvPr id="162" name="Line 116"/>
              <p:cNvSpPr>
                <a:spLocks noChangeShapeType="1"/>
              </p:cNvSpPr>
              <p:nvPr/>
            </p:nvSpPr>
            <p:spPr bwMode="auto">
              <a:xfrm flipH="1">
                <a:off x="2215403" y="1651859"/>
                <a:ext cx="167513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tailEnd type="oval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63" name="Line 117"/>
              <p:cNvSpPr>
                <a:spLocks noChangeShapeType="1"/>
              </p:cNvSpPr>
              <p:nvPr/>
            </p:nvSpPr>
            <p:spPr bwMode="auto">
              <a:xfrm flipH="1">
                <a:off x="6151966" y="1651859"/>
                <a:ext cx="167513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oval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176" name="组合 175"/>
          <p:cNvGrpSpPr/>
          <p:nvPr/>
        </p:nvGrpSpPr>
        <p:grpSpPr>
          <a:xfrm>
            <a:off x="1582861" y="2767178"/>
            <a:ext cx="4187833" cy="83758"/>
            <a:chOff x="2173523" y="2042886"/>
            <a:chExt cx="4187833" cy="83758"/>
          </a:xfrm>
        </p:grpSpPr>
        <p:sp>
          <p:nvSpPr>
            <p:cNvPr id="177" name="Line 92"/>
            <p:cNvSpPr>
              <a:spLocks noChangeShapeType="1"/>
            </p:cNvSpPr>
            <p:nvPr/>
          </p:nvSpPr>
          <p:spPr bwMode="auto">
            <a:xfrm>
              <a:off x="2173523" y="2043124"/>
              <a:ext cx="4187833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78" name="Line 45"/>
            <p:cNvSpPr>
              <a:spLocks noChangeShapeType="1"/>
            </p:cNvSpPr>
            <p:nvPr/>
          </p:nvSpPr>
          <p:spPr bwMode="auto">
            <a:xfrm>
              <a:off x="3052970" y="2042887"/>
              <a:ext cx="0" cy="8375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79" name="Line 45"/>
            <p:cNvSpPr>
              <a:spLocks noChangeShapeType="1"/>
            </p:cNvSpPr>
            <p:nvPr/>
          </p:nvSpPr>
          <p:spPr bwMode="auto">
            <a:xfrm>
              <a:off x="5484008" y="2042886"/>
              <a:ext cx="0" cy="8375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80" name="组合 179"/>
          <p:cNvGrpSpPr/>
          <p:nvPr/>
        </p:nvGrpSpPr>
        <p:grpSpPr>
          <a:xfrm>
            <a:off x="1788375" y="2257379"/>
            <a:ext cx="3769049" cy="3084796"/>
            <a:chOff x="2382916" y="1720344"/>
            <a:chExt cx="3769049" cy="3084796"/>
          </a:xfrm>
        </p:grpSpPr>
        <p:grpSp>
          <p:nvGrpSpPr>
            <p:cNvPr id="181" name="组合 180"/>
            <p:cNvGrpSpPr/>
            <p:nvPr/>
          </p:nvGrpSpPr>
          <p:grpSpPr>
            <a:xfrm>
              <a:off x="2382916" y="1720344"/>
              <a:ext cx="3769049" cy="3084796"/>
              <a:chOff x="2382916" y="1720344"/>
              <a:chExt cx="3769049" cy="3084796"/>
            </a:xfrm>
          </p:grpSpPr>
          <p:grpSp>
            <p:nvGrpSpPr>
              <p:cNvPr id="184" name="组合 183"/>
              <p:cNvGrpSpPr/>
              <p:nvPr/>
            </p:nvGrpSpPr>
            <p:grpSpPr>
              <a:xfrm>
                <a:off x="5733182" y="1720344"/>
                <a:ext cx="418783" cy="3060000"/>
                <a:chOff x="5733182" y="1720344"/>
                <a:chExt cx="418783" cy="3060000"/>
              </a:xfrm>
            </p:grpSpPr>
            <p:sp>
              <p:nvSpPr>
                <p:cNvPr id="193" name="Line 38"/>
                <p:cNvSpPr>
                  <a:spLocks noChangeShapeType="1"/>
                </p:cNvSpPr>
                <p:nvPr/>
              </p:nvSpPr>
              <p:spPr bwMode="auto">
                <a:xfrm>
                  <a:off x="5733183" y="1720344"/>
                  <a:ext cx="0" cy="306000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grpSp>
              <p:nvGrpSpPr>
                <p:cNvPr id="194" name="Group 141"/>
                <p:cNvGrpSpPr/>
                <p:nvPr/>
              </p:nvGrpSpPr>
              <p:grpSpPr bwMode="auto">
                <a:xfrm>
                  <a:off x="5733182" y="3990065"/>
                  <a:ext cx="418783" cy="335027"/>
                  <a:chOff x="4392" y="2248"/>
                  <a:chExt cx="240" cy="192"/>
                </a:xfrm>
              </p:grpSpPr>
              <p:grpSp>
                <p:nvGrpSpPr>
                  <p:cNvPr id="195" name="Group 95"/>
                  <p:cNvGrpSpPr/>
                  <p:nvPr/>
                </p:nvGrpSpPr>
                <p:grpSpPr bwMode="auto">
                  <a:xfrm>
                    <a:off x="4536" y="2392"/>
                    <a:ext cx="96" cy="48"/>
                    <a:chOff x="3888" y="2832"/>
                    <a:chExt cx="96" cy="48"/>
                  </a:xfrm>
                </p:grpSpPr>
                <p:sp>
                  <p:nvSpPr>
                    <p:cNvPr id="198" name="Line 9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888" y="2832"/>
                      <a:ext cx="96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+mn-ea"/>
                      </a:endParaRPr>
                    </a:p>
                  </p:txBody>
                </p:sp>
                <p:sp>
                  <p:nvSpPr>
                    <p:cNvPr id="199" name="Line 9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888" y="2880"/>
                      <a:ext cx="96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+mn-ea"/>
                      </a:endParaRPr>
                    </a:p>
                  </p:txBody>
                </p:sp>
              </p:grpSp>
              <p:sp>
                <p:nvSpPr>
                  <p:cNvPr id="196" name="Line 98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584" y="2248"/>
                    <a:ext cx="0" cy="144"/>
                  </a:xfrm>
                  <a:prstGeom prst="line">
                    <a:avLst/>
                  </a:prstGeom>
                  <a:noFill/>
                  <a:ln w="19050" cap="sq">
                    <a:solidFill>
                      <a:srgbClr val="FF0000"/>
                    </a:solidFill>
                    <a:miter lim="800000"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197" name="Line 99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392" y="2248"/>
                    <a:ext cx="192" cy="0"/>
                  </a:xfrm>
                  <a:prstGeom prst="line">
                    <a:avLst/>
                  </a:prstGeom>
                  <a:noFill/>
                  <a:ln w="19050" cap="sq">
                    <a:solidFill>
                      <a:srgbClr val="FF0000"/>
                    </a:solidFill>
                    <a:miter lim="800000"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</p:grpSp>
          </p:grpSp>
          <p:grpSp>
            <p:nvGrpSpPr>
              <p:cNvPr id="185" name="组合 184"/>
              <p:cNvGrpSpPr/>
              <p:nvPr/>
            </p:nvGrpSpPr>
            <p:grpSpPr>
              <a:xfrm>
                <a:off x="2382916" y="1745140"/>
                <a:ext cx="418784" cy="3060000"/>
                <a:chOff x="2382916" y="1745140"/>
                <a:chExt cx="418784" cy="3060000"/>
              </a:xfrm>
            </p:grpSpPr>
            <p:sp>
              <p:nvSpPr>
                <p:cNvPr id="186" name="Line 38"/>
                <p:cNvSpPr>
                  <a:spLocks noChangeShapeType="1"/>
                </p:cNvSpPr>
                <p:nvPr/>
              </p:nvSpPr>
              <p:spPr bwMode="auto">
                <a:xfrm>
                  <a:off x="2801700" y="1745140"/>
                  <a:ext cx="0" cy="3060000"/>
                </a:xfrm>
                <a:prstGeom prst="line">
                  <a:avLst/>
                </a:prstGeom>
                <a:noFill/>
                <a:ln w="38100" cap="sq">
                  <a:solidFill>
                    <a:srgbClr val="FF0000"/>
                  </a:solidFill>
                  <a:miter lim="800000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grpSp>
              <p:nvGrpSpPr>
                <p:cNvPr id="187" name="组合 186"/>
                <p:cNvGrpSpPr/>
                <p:nvPr/>
              </p:nvGrpSpPr>
              <p:grpSpPr>
                <a:xfrm>
                  <a:off x="2382916" y="3987206"/>
                  <a:ext cx="418784" cy="334397"/>
                  <a:chOff x="2382916" y="3987206"/>
                  <a:chExt cx="418784" cy="334397"/>
                </a:xfrm>
              </p:grpSpPr>
              <p:grpSp>
                <p:nvGrpSpPr>
                  <p:cNvPr id="188" name="Group 86"/>
                  <p:cNvGrpSpPr/>
                  <p:nvPr/>
                </p:nvGrpSpPr>
                <p:grpSpPr bwMode="auto">
                  <a:xfrm>
                    <a:off x="2382916" y="4237846"/>
                    <a:ext cx="167513" cy="83757"/>
                    <a:chOff x="3888" y="2828"/>
                    <a:chExt cx="96" cy="48"/>
                  </a:xfrm>
                </p:grpSpPr>
                <p:sp>
                  <p:nvSpPr>
                    <p:cNvPr id="191" name="Line 8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888" y="2828"/>
                      <a:ext cx="96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+mn-ea"/>
                      </a:endParaRPr>
                    </a:p>
                  </p:txBody>
                </p:sp>
                <p:sp>
                  <p:nvSpPr>
                    <p:cNvPr id="192" name="Line 8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888" y="2876"/>
                      <a:ext cx="96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+mn-ea"/>
                      </a:endParaRPr>
                    </a:p>
                  </p:txBody>
                </p:sp>
              </p:grpSp>
              <p:sp>
                <p:nvSpPr>
                  <p:cNvPr id="189" name="Line 89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466673" y="3993556"/>
                    <a:ext cx="0" cy="251270"/>
                  </a:xfrm>
                  <a:prstGeom prst="line">
                    <a:avLst/>
                  </a:prstGeom>
                  <a:noFill/>
                  <a:ln w="19050" cap="sq">
                    <a:solidFill>
                      <a:srgbClr val="FF0000"/>
                    </a:solidFill>
                    <a:miter lim="800000"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190" name="Line 90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466673" y="3987206"/>
                    <a:ext cx="335027" cy="0"/>
                  </a:xfrm>
                  <a:prstGeom prst="line">
                    <a:avLst/>
                  </a:prstGeom>
                  <a:noFill/>
                  <a:ln w="19050" cap="sq">
                    <a:solidFill>
                      <a:srgbClr val="FF0000"/>
                    </a:solidFill>
                    <a:miter lim="800000"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</p:grpSp>
          </p:grpSp>
        </p:grpSp>
        <p:sp>
          <p:nvSpPr>
            <p:cNvPr id="182" name="Line 39"/>
            <p:cNvSpPr>
              <a:spLocks noChangeShapeType="1"/>
            </p:cNvSpPr>
            <p:nvPr/>
          </p:nvSpPr>
          <p:spPr bwMode="auto">
            <a:xfrm flipH="1">
              <a:off x="2801699" y="2738191"/>
              <a:ext cx="167513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3" name="Line 41"/>
            <p:cNvSpPr>
              <a:spLocks noChangeShapeType="1"/>
            </p:cNvSpPr>
            <p:nvPr/>
          </p:nvSpPr>
          <p:spPr bwMode="auto">
            <a:xfrm flipH="1">
              <a:off x="5565669" y="2740450"/>
              <a:ext cx="167513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00" name="组合 199"/>
          <p:cNvGrpSpPr/>
          <p:nvPr/>
        </p:nvGrpSpPr>
        <p:grpSpPr>
          <a:xfrm>
            <a:off x="5140147" y="2257379"/>
            <a:ext cx="419846" cy="3060000"/>
            <a:chOff x="5732120" y="1720344"/>
            <a:chExt cx="419846" cy="3060000"/>
          </a:xfrm>
        </p:grpSpPr>
        <p:sp>
          <p:nvSpPr>
            <p:cNvPr id="201" name="Line 40"/>
            <p:cNvSpPr>
              <a:spLocks noChangeShapeType="1"/>
            </p:cNvSpPr>
            <p:nvPr/>
          </p:nvSpPr>
          <p:spPr bwMode="auto">
            <a:xfrm>
              <a:off x="5732120" y="1720344"/>
              <a:ext cx="0" cy="3060000"/>
            </a:xfrm>
            <a:prstGeom prst="line">
              <a:avLst/>
            </a:prstGeom>
            <a:noFill/>
            <a:ln w="38100">
              <a:solidFill>
                <a:srgbClr val="339933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202" name="组合 201"/>
            <p:cNvGrpSpPr/>
            <p:nvPr/>
          </p:nvGrpSpPr>
          <p:grpSpPr>
            <a:xfrm>
              <a:off x="5733183" y="3990064"/>
              <a:ext cx="418783" cy="335027"/>
              <a:chOff x="5885582" y="4142465"/>
              <a:chExt cx="418783" cy="335027"/>
            </a:xfrm>
          </p:grpSpPr>
          <p:sp>
            <p:nvSpPr>
              <p:cNvPr id="203" name="Line 96"/>
              <p:cNvSpPr>
                <a:spLocks noChangeShapeType="1"/>
              </p:cNvSpPr>
              <p:nvPr/>
            </p:nvSpPr>
            <p:spPr bwMode="auto">
              <a:xfrm>
                <a:off x="6136852" y="4393735"/>
                <a:ext cx="167513" cy="0"/>
              </a:xfrm>
              <a:prstGeom prst="line">
                <a:avLst/>
              </a:prstGeom>
              <a:noFill/>
              <a:ln w="28575">
                <a:solidFill>
                  <a:srgbClr val="00B05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04" name="Line 97"/>
              <p:cNvSpPr>
                <a:spLocks noChangeShapeType="1"/>
              </p:cNvSpPr>
              <p:nvPr/>
            </p:nvSpPr>
            <p:spPr bwMode="auto">
              <a:xfrm>
                <a:off x="6136852" y="4477492"/>
                <a:ext cx="167513" cy="0"/>
              </a:xfrm>
              <a:prstGeom prst="line">
                <a:avLst/>
              </a:prstGeom>
              <a:noFill/>
              <a:ln w="28575">
                <a:solidFill>
                  <a:srgbClr val="00B050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05" name="Line 98"/>
              <p:cNvSpPr>
                <a:spLocks noChangeAspect="1" noChangeShapeType="1"/>
              </p:cNvSpPr>
              <p:nvPr/>
            </p:nvSpPr>
            <p:spPr bwMode="auto">
              <a:xfrm>
                <a:off x="6220608" y="4142465"/>
                <a:ext cx="0" cy="251270"/>
              </a:xfrm>
              <a:prstGeom prst="line">
                <a:avLst/>
              </a:prstGeom>
              <a:noFill/>
              <a:ln w="19050" cap="sq">
                <a:solidFill>
                  <a:srgbClr val="00B050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06" name="Line 99"/>
              <p:cNvSpPr>
                <a:spLocks noChangeAspect="1" noChangeShapeType="1"/>
              </p:cNvSpPr>
              <p:nvPr/>
            </p:nvSpPr>
            <p:spPr bwMode="auto">
              <a:xfrm>
                <a:off x="5885582" y="4142465"/>
                <a:ext cx="335026" cy="0"/>
              </a:xfrm>
              <a:prstGeom prst="line">
                <a:avLst/>
              </a:prstGeom>
              <a:noFill/>
              <a:ln w="19050" cap="sq">
                <a:solidFill>
                  <a:srgbClr val="00B050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207" name="组合 206"/>
          <p:cNvGrpSpPr/>
          <p:nvPr/>
        </p:nvGrpSpPr>
        <p:grpSpPr>
          <a:xfrm>
            <a:off x="1624738" y="2012292"/>
            <a:ext cx="4104077" cy="335027"/>
            <a:chOff x="2215402" y="1483266"/>
            <a:chExt cx="4104077" cy="335027"/>
          </a:xfrm>
        </p:grpSpPr>
        <p:grpSp>
          <p:nvGrpSpPr>
            <p:cNvPr id="208" name="Group 101"/>
            <p:cNvGrpSpPr/>
            <p:nvPr/>
          </p:nvGrpSpPr>
          <p:grpSpPr bwMode="auto">
            <a:xfrm>
              <a:off x="2384755" y="1483266"/>
              <a:ext cx="3769050" cy="335027"/>
              <a:chOff x="1752" y="1247"/>
              <a:chExt cx="2160" cy="192"/>
            </a:xfrm>
          </p:grpSpPr>
          <p:grpSp>
            <p:nvGrpSpPr>
              <p:cNvPr id="211" name="Group 102"/>
              <p:cNvGrpSpPr>
                <a:grpSpLocks noChangeAspect="1"/>
              </p:cNvGrpSpPr>
              <p:nvPr/>
            </p:nvGrpSpPr>
            <p:grpSpPr bwMode="auto">
              <a:xfrm>
                <a:off x="1752" y="1247"/>
                <a:ext cx="240" cy="192"/>
                <a:chOff x="4032" y="2543"/>
                <a:chExt cx="240" cy="192"/>
              </a:xfrm>
            </p:grpSpPr>
            <p:sp>
              <p:nvSpPr>
                <p:cNvPr id="218" name="Line 103"/>
                <p:cNvSpPr>
                  <a:spLocks noChangeAspect="1" noChangeShapeType="1"/>
                </p:cNvSpPr>
                <p:nvPr/>
              </p:nvSpPr>
              <p:spPr bwMode="auto">
                <a:xfrm>
                  <a:off x="4175" y="2543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rgbClr val="00B05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9" name="Line 104"/>
                <p:cNvSpPr>
                  <a:spLocks noChangeAspect="1" noChangeShapeType="1"/>
                </p:cNvSpPr>
                <p:nvPr/>
              </p:nvSpPr>
              <p:spPr bwMode="auto">
                <a:xfrm>
                  <a:off x="4127" y="259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rgbClr val="00B05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0" name="Line 105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592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00B05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1" name="Line 106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68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00B05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2" name="Line 107"/>
                <p:cNvSpPr>
                  <a:spLocks noChangeAspect="1" noChangeShapeType="1"/>
                </p:cNvSpPr>
                <p:nvPr/>
              </p:nvSpPr>
              <p:spPr bwMode="auto">
                <a:xfrm>
                  <a:off x="4032" y="2639"/>
                  <a:ext cx="96" cy="0"/>
                </a:xfrm>
                <a:prstGeom prst="line">
                  <a:avLst/>
                </a:prstGeom>
                <a:noFill/>
                <a:ln w="22225">
                  <a:solidFill>
                    <a:srgbClr val="00B05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212" name="Group 108"/>
              <p:cNvGrpSpPr>
                <a:grpSpLocks noChangeAspect="1"/>
              </p:cNvGrpSpPr>
              <p:nvPr/>
            </p:nvGrpSpPr>
            <p:grpSpPr bwMode="auto">
              <a:xfrm>
                <a:off x="3672" y="1247"/>
                <a:ext cx="240" cy="192"/>
                <a:chOff x="3360" y="2543"/>
                <a:chExt cx="240" cy="192"/>
              </a:xfrm>
            </p:grpSpPr>
            <p:sp>
              <p:nvSpPr>
                <p:cNvPr id="213" name="Line 109"/>
                <p:cNvSpPr>
                  <a:spLocks noChangeAspect="1" noChangeShapeType="1"/>
                </p:cNvSpPr>
                <p:nvPr/>
              </p:nvSpPr>
              <p:spPr bwMode="auto">
                <a:xfrm>
                  <a:off x="3456" y="2543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rgbClr val="00B05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4" name="Line 110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592"/>
                  <a:ext cx="0" cy="96"/>
                </a:xfrm>
                <a:prstGeom prst="line">
                  <a:avLst/>
                </a:prstGeom>
                <a:noFill/>
                <a:ln w="38100">
                  <a:solidFill>
                    <a:srgbClr val="00B05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5" name="Line 111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592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00B05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6" name="Line 112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68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00B05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7" name="Line 113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639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00B05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sp>
          <p:nvSpPr>
            <p:cNvPr id="209" name="Line 116"/>
            <p:cNvSpPr>
              <a:spLocks noChangeShapeType="1"/>
            </p:cNvSpPr>
            <p:nvPr/>
          </p:nvSpPr>
          <p:spPr bwMode="auto">
            <a:xfrm flipH="1">
              <a:off x="2215402" y="1650882"/>
              <a:ext cx="195432" cy="0"/>
            </a:xfrm>
            <a:prstGeom prst="line">
              <a:avLst/>
            </a:prstGeom>
            <a:noFill/>
            <a:ln w="19050">
              <a:solidFill>
                <a:srgbClr val="00B050"/>
              </a:solidFill>
              <a:round/>
              <a:tail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0" name="Line 117"/>
            <p:cNvSpPr>
              <a:spLocks noChangeShapeType="1"/>
            </p:cNvSpPr>
            <p:nvPr/>
          </p:nvSpPr>
          <p:spPr bwMode="auto">
            <a:xfrm flipH="1">
              <a:off x="6151966" y="1650882"/>
              <a:ext cx="167513" cy="0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223" name="矩形 222"/>
          <p:cNvSpPr/>
          <p:nvPr/>
        </p:nvSpPr>
        <p:spPr>
          <a:xfrm>
            <a:off x="742127" y="847295"/>
            <a:ext cx="6865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5.DRAM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存储器的刷新</a:t>
            </a:r>
          </a:p>
        </p:txBody>
      </p:sp>
      <p:sp>
        <p:nvSpPr>
          <p:cNvPr id="224" name="内容占位符 2"/>
          <p:cNvSpPr>
            <a:spLocks noGrp="1"/>
          </p:cNvSpPr>
          <p:nvPr>
            <p:ph idx="1"/>
          </p:nvPr>
        </p:nvSpPr>
        <p:spPr>
          <a:xfrm>
            <a:off x="7068439" y="2675027"/>
            <a:ext cx="3165097" cy="1775126"/>
          </a:xfrm>
        </p:spPr>
        <p:txBody>
          <a:bodyPr>
            <a:normAutofit/>
          </a:bodyPr>
          <a:lstStyle/>
          <a:p>
            <a:pPr marL="0" indent="0">
              <a:lnSpc>
                <a:spcPct val="135000"/>
              </a:lnSpc>
              <a:spcBef>
                <a:spcPts val="0"/>
              </a:spcBef>
              <a:buNone/>
            </a:pPr>
            <a:r>
              <a:rPr lang="zh-CN" altLang="en-US" sz="2200" dirty="0">
                <a:solidFill>
                  <a:srgbClr val="240CD2"/>
                </a:solidFill>
                <a:sym typeface="Wingdings" panose="05000000000000000000" pitchFamily="2" charset="2"/>
              </a:rPr>
              <a:t></a:t>
            </a:r>
            <a:r>
              <a:rPr lang="zh-CN" altLang="en-US" dirty="0">
                <a:latin typeface="+mn-ea"/>
                <a:ea typeface="+mn-ea"/>
                <a:sym typeface="Wingdings" panose="05000000000000000000" pitchFamily="2" charset="2"/>
              </a:rPr>
              <a:t>为什么需要刷新</a:t>
            </a:r>
            <a:r>
              <a:rPr lang="en-US" altLang="zh-CN" dirty="0">
                <a:latin typeface="+mn-ea"/>
                <a:ea typeface="+mn-ea"/>
                <a:sym typeface="Wingdings" panose="05000000000000000000" pitchFamily="2" charset="2"/>
              </a:rPr>
              <a:t>?</a:t>
            </a:r>
          </a:p>
          <a:p>
            <a:pPr marL="0" indent="0">
              <a:lnSpc>
                <a:spcPct val="135000"/>
              </a:lnSpc>
              <a:spcBef>
                <a:spcPts val="0"/>
              </a:spcBef>
              <a:buNone/>
            </a:pPr>
            <a:r>
              <a:rPr lang="zh-CN" altLang="en-US" sz="2200" dirty="0">
                <a:solidFill>
                  <a:srgbClr val="240CD2"/>
                </a:solidFill>
                <a:sym typeface="Wingdings" panose="05000000000000000000" pitchFamily="2" charset="2"/>
              </a:rPr>
              <a:t> </a:t>
            </a:r>
            <a:r>
              <a:rPr lang="zh-CN" altLang="en-US" sz="2200" dirty="0">
                <a:latin typeface="+mn-ea"/>
                <a:ea typeface="+mn-ea"/>
                <a:sym typeface="Wingdings" panose="05000000000000000000" pitchFamily="2" charset="2"/>
              </a:rPr>
              <a:t>刷新什么</a:t>
            </a:r>
            <a:r>
              <a:rPr lang="zh-CN" altLang="en-US" sz="2200" dirty="0">
                <a:latin typeface="+mn-ea"/>
                <a:ea typeface="+mn-ea"/>
                <a:sym typeface="+mn-ea"/>
              </a:rPr>
              <a:t>？</a:t>
            </a:r>
            <a:endParaRPr lang="en-US" altLang="zh-CN" dirty="0">
              <a:latin typeface="+mn-ea"/>
              <a:ea typeface="+mn-ea"/>
              <a:sym typeface="Wingdings" panose="05000000000000000000" pitchFamily="2" charset="2"/>
            </a:endParaRPr>
          </a:p>
          <a:p>
            <a:pPr marL="0" indent="0">
              <a:lnSpc>
                <a:spcPct val="135000"/>
              </a:lnSpc>
              <a:spcBef>
                <a:spcPts val="0"/>
              </a:spcBef>
              <a:buNone/>
            </a:pPr>
            <a:r>
              <a:rPr lang="zh-CN" altLang="en-US" sz="2200" dirty="0">
                <a:solidFill>
                  <a:srgbClr val="240CD2"/>
                </a:solidFill>
                <a:sym typeface="Wingdings" panose="05000000000000000000" pitchFamily="2" charset="2"/>
              </a:rPr>
              <a:t> </a:t>
            </a:r>
            <a:r>
              <a:rPr lang="zh-CN" altLang="en-US" dirty="0">
                <a:latin typeface="+mn-ea"/>
                <a:ea typeface="+mn-ea"/>
                <a:sym typeface="Wingdings" panose="05000000000000000000" pitchFamily="2" charset="2"/>
              </a:rPr>
              <a:t>刷新的方法？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37980" y="955961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1.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存储器分类</a:t>
            </a:r>
          </a:p>
        </p:txBody>
      </p:sp>
      <p:sp>
        <p:nvSpPr>
          <p:cNvPr id="16" name="内容占位符 2"/>
          <p:cNvSpPr>
            <a:spLocks noGrp="1"/>
          </p:cNvSpPr>
          <p:nvPr>
            <p:ph idx="1"/>
          </p:nvPr>
        </p:nvSpPr>
        <p:spPr>
          <a:xfrm>
            <a:off x="1237615" y="2140585"/>
            <a:ext cx="10678795" cy="3932555"/>
          </a:xfrm>
        </p:spPr>
        <p:txBody>
          <a:bodyPr>
            <a:no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3333CC"/>
                </a:solidFill>
                <a:latin typeface="+mn-ea"/>
                <a:ea typeface="+mn-ea"/>
              </a:rPr>
              <a:t>(1)</a:t>
            </a:r>
            <a:r>
              <a:rPr lang="zh-CN" altLang="en-US" sz="2200" dirty="0">
                <a:solidFill>
                  <a:srgbClr val="3333CC"/>
                </a:solidFill>
                <a:latin typeface="+mn-ea"/>
                <a:ea typeface="+mn-ea"/>
              </a:rPr>
              <a:t>半导体存储器</a:t>
            </a:r>
          </a:p>
          <a:p>
            <a:pPr marL="457200" lvl="1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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</a:rPr>
              <a:t>双极型存储器  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ea typeface="+mn-ea"/>
              </a:rPr>
              <a:t>MOS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</a:rPr>
              <a:t>存储器  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ea typeface="+mn-ea"/>
              </a:rPr>
              <a:t>: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</a:rPr>
              <a:t> 速度快，断电信息丢失；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3333CC"/>
                </a:solidFill>
                <a:latin typeface="+mn-ea"/>
                <a:ea typeface="+mn-ea"/>
              </a:rPr>
              <a:t>(2)</a:t>
            </a:r>
            <a:r>
              <a:rPr lang="zh-CN" altLang="en-US" sz="2200" dirty="0">
                <a:solidFill>
                  <a:srgbClr val="3333CC"/>
                </a:solidFill>
                <a:latin typeface="+mn-ea"/>
                <a:ea typeface="+mn-ea"/>
              </a:rPr>
              <a:t>纸介质存储器</a:t>
            </a:r>
          </a:p>
          <a:p>
            <a:pPr marL="457200" lvl="1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 纸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</a:rPr>
              <a:t>带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ea typeface="+mn-ea"/>
              </a:rPr>
              <a:t>: 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 信息外露，保存时间长；</a:t>
            </a:r>
            <a:endParaRPr lang="zh-CN" altLang="en-US" sz="22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3333CC"/>
                </a:solidFill>
                <a:latin typeface="+mn-ea"/>
                <a:ea typeface="+mn-ea"/>
              </a:rPr>
              <a:t>(3)</a:t>
            </a:r>
            <a:r>
              <a:rPr lang="zh-CN" altLang="en-US" sz="2200" dirty="0">
                <a:solidFill>
                  <a:srgbClr val="3333CC"/>
                </a:solidFill>
                <a:latin typeface="+mn-ea"/>
                <a:ea typeface="+mn-ea"/>
              </a:rPr>
              <a:t>磁介质存储器</a:t>
            </a:r>
          </a:p>
          <a:p>
            <a:pPr marL="457200" lvl="1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 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</a:rPr>
              <a:t>磁芯、磁带、磁盘：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</a:rPr>
              <a:t>容量大，速度慢、体积大、保存时间长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3333CC"/>
                </a:solidFill>
                <a:latin typeface="+mn-ea"/>
                <a:ea typeface="+mn-ea"/>
              </a:rPr>
              <a:t>(4)</a:t>
            </a:r>
            <a:r>
              <a:rPr lang="zh-CN" altLang="en-US" sz="2200" dirty="0">
                <a:solidFill>
                  <a:srgbClr val="3333CC"/>
                </a:solidFill>
                <a:latin typeface="+mn-ea"/>
                <a:ea typeface="+mn-ea"/>
              </a:rPr>
              <a:t>光介质存储器</a:t>
            </a:r>
          </a:p>
          <a:p>
            <a:pPr marL="457200" lvl="1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 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ea typeface="+mn-ea"/>
              </a:rPr>
              <a:t>CD-ROM  CD-RW  CD-R  /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ea typeface="+mn-ea"/>
              </a:rPr>
              <a:t>DVD-ROM  DVD-RW  DVD-R</a:t>
            </a:r>
            <a:r>
              <a:rPr lang="en-US" altLang="zh-CN" sz="2200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: </a:t>
            </a:r>
            <a:r>
              <a:rPr lang="zh-CN" altLang="en-US" sz="2200" dirty="0">
                <a:solidFill>
                  <a:schemeClr val="tx1"/>
                </a:solidFill>
                <a:latin typeface="+mn-ea"/>
                <a:ea typeface="+mn-ea"/>
              </a:rPr>
              <a:t>便于携带，廉价，易于保存、保存时间长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37729" y="1596493"/>
            <a:ext cx="2673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1) 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按存储介质分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9290" y="229235"/>
            <a:ext cx="29610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7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.1  存储器概述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6" grpI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5" y="183038"/>
            <a:ext cx="4052386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7.2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半导体存储器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2127" y="847295"/>
            <a:ext cx="6865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5.DRAM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存储器的刷新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010335" y="1696733"/>
            <a:ext cx="10659150" cy="4301295"/>
          </a:xfrm>
        </p:spPr>
        <p:txBody>
          <a:bodyPr>
            <a:normAutofit/>
          </a:bodyPr>
          <a:lstStyle/>
          <a:p>
            <a:r>
              <a:rPr kumimoji="1" lang="zh-CN" altLang="en-US" sz="2400" b="1" dirty="0">
                <a:latin typeface="+mn-ea"/>
                <a:ea typeface="+mn-ea"/>
              </a:rPr>
              <a:t>刷新：</a:t>
            </a:r>
            <a:r>
              <a:rPr kumimoji="1" lang="zh-CN" altLang="en-US" sz="2400" dirty="0">
                <a:latin typeface="+mn-ea"/>
                <a:ea typeface="+mn-ea"/>
              </a:rPr>
              <a:t>定期给栅极分布电容补充电荷，避免其电荷消耗引起信息丢失</a:t>
            </a:r>
            <a:endParaRPr kumimoji="1" lang="en-US" altLang="zh-CN" sz="2400" dirty="0">
              <a:latin typeface="+mn-ea"/>
              <a:ea typeface="+mn-ea"/>
            </a:endParaRPr>
          </a:p>
          <a:p>
            <a:pPr lvl="1"/>
            <a:r>
              <a:rPr kumimoji="1" lang="zh-CN" altLang="en-US" sz="2400" dirty="0">
                <a:solidFill>
                  <a:srgbClr val="2513CB"/>
                </a:solidFill>
                <a:latin typeface="+mn-ea"/>
                <a:ea typeface="+mn-ea"/>
              </a:rPr>
              <a:t>维持工作管</a:t>
            </a:r>
            <a:r>
              <a:rPr kumimoji="1" lang="en-US" altLang="zh-CN" sz="2400" dirty="0">
                <a:solidFill>
                  <a:srgbClr val="2513CB"/>
                </a:solidFill>
                <a:latin typeface="+mn-ea"/>
                <a:ea typeface="+mn-ea"/>
              </a:rPr>
              <a:t>T</a:t>
            </a:r>
            <a:r>
              <a:rPr kumimoji="1" lang="en-US" altLang="zh-CN" sz="2400" baseline="-25000" dirty="0">
                <a:solidFill>
                  <a:srgbClr val="2513CB"/>
                </a:solidFill>
                <a:latin typeface="+mn-ea"/>
                <a:ea typeface="+mn-ea"/>
              </a:rPr>
              <a:t>1</a:t>
            </a:r>
            <a:r>
              <a:rPr kumimoji="1" lang="zh-CN" altLang="en-US" sz="2400" dirty="0">
                <a:solidFill>
                  <a:srgbClr val="2513CB"/>
                </a:solidFill>
                <a:latin typeface="+mn-ea"/>
                <a:ea typeface="+mn-ea"/>
              </a:rPr>
              <a:t>、</a:t>
            </a:r>
            <a:r>
              <a:rPr kumimoji="1" lang="en-US" altLang="zh-CN" sz="2400" dirty="0">
                <a:solidFill>
                  <a:srgbClr val="2513CB"/>
                </a:solidFill>
                <a:latin typeface="+mn-ea"/>
                <a:ea typeface="+mn-ea"/>
              </a:rPr>
              <a:t> T</a:t>
            </a:r>
            <a:r>
              <a:rPr kumimoji="1" lang="en-US" altLang="zh-CN" sz="2400" baseline="-25000" dirty="0">
                <a:solidFill>
                  <a:srgbClr val="2513CB"/>
                </a:solidFill>
                <a:latin typeface="+mn-ea"/>
                <a:ea typeface="+mn-ea"/>
              </a:rPr>
              <a:t>2</a:t>
            </a:r>
            <a:r>
              <a:rPr kumimoji="1" lang="zh-CN" altLang="en-US" sz="2400" dirty="0">
                <a:solidFill>
                  <a:srgbClr val="2513CB"/>
                </a:solidFill>
                <a:latin typeface="+mn-ea"/>
                <a:ea typeface="+mn-ea"/>
              </a:rPr>
              <a:t>的工作状态，消耗栅极分布电容电荷</a:t>
            </a:r>
          </a:p>
          <a:p>
            <a:r>
              <a:rPr kumimoji="1" lang="zh-CN" altLang="en-US" sz="2400" b="1" dirty="0">
                <a:latin typeface="+mn-ea"/>
                <a:ea typeface="+mn-ea"/>
              </a:rPr>
              <a:t>按行刷新</a:t>
            </a:r>
            <a:r>
              <a:rPr kumimoji="1" lang="en-US" altLang="zh-CN" sz="2400" b="1" dirty="0">
                <a:latin typeface="+mn-ea"/>
                <a:ea typeface="+mn-ea"/>
              </a:rPr>
              <a:t>(</a:t>
            </a:r>
            <a:r>
              <a:rPr kumimoji="1" lang="zh-CN" altLang="en-US" sz="2400" b="1" dirty="0">
                <a:latin typeface="+mn-ea"/>
                <a:ea typeface="+mn-ea"/>
              </a:rPr>
              <a:t>不完整的都操作</a:t>
            </a:r>
            <a:r>
              <a:rPr kumimoji="1" lang="en-US" altLang="zh-CN" sz="2400" b="1" dirty="0">
                <a:latin typeface="+mn-ea"/>
                <a:ea typeface="+mn-ea"/>
              </a:rPr>
              <a:t>)</a:t>
            </a:r>
          </a:p>
          <a:p>
            <a:pPr lvl="1"/>
            <a:r>
              <a:rPr kumimoji="1" lang="zh-CN" altLang="en-US" sz="2400" dirty="0">
                <a:solidFill>
                  <a:srgbClr val="2513CB"/>
                </a:solidFill>
                <a:latin typeface="+mn-ea"/>
              </a:rPr>
              <a:t>存储体采用双译码结构，刷新地址计数器给出刷新行地址</a:t>
            </a:r>
            <a:endParaRPr kumimoji="1" lang="en-US" altLang="zh-CN" sz="2400" dirty="0">
              <a:solidFill>
                <a:srgbClr val="2513CB"/>
              </a:solidFill>
              <a:latin typeface="+mn-ea"/>
            </a:endParaRPr>
          </a:p>
          <a:p>
            <a:r>
              <a:rPr kumimoji="1" lang="zh-CN" altLang="en-US" sz="2400" b="1" dirty="0">
                <a:latin typeface="+mn-ea"/>
                <a:ea typeface="+mn-ea"/>
              </a:rPr>
              <a:t>刷新周期</a:t>
            </a:r>
            <a:r>
              <a:rPr kumimoji="1" lang="en-US" altLang="zh-CN" sz="2400" b="1" dirty="0">
                <a:latin typeface="+mn-ea"/>
                <a:ea typeface="+mn-ea"/>
              </a:rPr>
              <a:t>:  </a:t>
            </a:r>
            <a:r>
              <a:rPr kumimoji="1" lang="zh-CN" altLang="en-US" sz="2400" dirty="0">
                <a:latin typeface="+mn-ea"/>
                <a:ea typeface="+mn-ea"/>
              </a:rPr>
              <a:t>存储器两次完整刷新之间的时间间隔</a:t>
            </a:r>
            <a:endParaRPr kumimoji="1" lang="en-US" altLang="zh-CN" sz="2400" dirty="0">
              <a:latin typeface="+mn-ea"/>
              <a:ea typeface="+mn-ea"/>
            </a:endParaRPr>
          </a:p>
          <a:p>
            <a:pPr lvl="1"/>
            <a:r>
              <a:rPr kumimoji="1" lang="zh-CN" altLang="en-US" sz="2400" dirty="0">
                <a:solidFill>
                  <a:srgbClr val="2513CB"/>
                </a:solidFill>
                <a:latin typeface="+mn-ea"/>
                <a:ea typeface="+mn-ea"/>
              </a:rPr>
              <a:t>栅极分布电容电荷泄漏临界值前必须进行刷新，称为</a:t>
            </a:r>
            <a:r>
              <a:rPr kumimoji="1" lang="zh-CN" altLang="en-US" sz="2400" b="1" dirty="0">
                <a:solidFill>
                  <a:srgbClr val="2513CB"/>
                </a:solidFill>
                <a:latin typeface="+mn-ea"/>
                <a:ea typeface="+mn-ea"/>
              </a:rPr>
              <a:t>最大刷新周期</a:t>
            </a:r>
            <a:endParaRPr kumimoji="1" lang="zh-CN" altLang="en-US" sz="2400" dirty="0">
              <a:solidFill>
                <a:srgbClr val="2513CB"/>
              </a:solidFill>
              <a:latin typeface="+mn-ea"/>
              <a:ea typeface="+mn-ea"/>
            </a:endParaRPr>
          </a:p>
          <a:p>
            <a:r>
              <a:rPr kumimoji="1" lang="zh-CN" altLang="en-US" sz="2400" b="1" dirty="0">
                <a:latin typeface="+mn-ea"/>
                <a:ea typeface="+mn-ea"/>
              </a:rPr>
              <a:t>刷新方式</a:t>
            </a:r>
            <a:endParaRPr kumimoji="1" lang="en-US" altLang="zh-CN" sz="2400" b="1" dirty="0">
              <a:latin typeface="+mn-ea"/>
              <a:ea typeface="+mn-ea"/>
            </a:endParaRPr>
          </a:p>
          <a:p>
            <a:pPr lvl="1"/>
            <a:r>
              <a:rPr kumimoji="1" lang="zh-CN" altLang="en-US" sz="2400" dirty="0">
                <a:solidFill>
                  <a:srgbClr val="2513CB"/>
                </a:solidFill>
                <a:latin typeface="+mn-ea"/>
                <a:ea typeface="+mn-ea"/>
              </a:rPr>
              <a:t>集中式、分散式、异步式</a:t>
            </a:r>
            <a:endParaRPr kumimoji="1" lang="zh-CN" altLang="en-US" sz="2400" dirty="0"/>
          </a:p>
          <a:p>
            <a:pPr>
              <a:lnSpc>
                <a:spcPct val="110000"/>
              </a:lnSpc>
            </a:pPr>
            <a:endParaRPr kumimoji="1"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5" y="183038"/>
            <a:ext cx="4052386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7.2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半导体存储器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2127" y="847295"/>
            <a:ext cx="6865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5.DRAM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存储器的刷新</a:t>
            </a:r>
          </a:p>
        </p:txBody>
      </p:sp>
      <p:sp>
        <p:nvSpPr>
          <p:cNvPr id="4" name="Line 58"/>
          <p:cNvSpPr>
            <a:spLocks noChangeShapeType="1"/>
          </p:cNvSpPr>
          <p:nvPr/>
        </p:nvSpPr>
        <p:spPr bwMode="auto">
          <a:xfrm>
            <a:off x="2229018" y="4308159"/>
            <a:ext cx="82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6" name="Group 59"/>
          <p:cNvGrpSpPr/>
          <p:nvPr/>
        </p:nvGrpSpPr>
        <p:grpSpPr bwMode="auto">
          <a:xfrm>
            <a:off x="2263567" y="4286035"/>
            <a:ext cx="7820025" cy="928612"/>
            <a:chOff x="816" y="2016"/>
            <a:chExt cx="4926" cy="464"/>
          </a:xfrm>
        </p:grpSpPr>
        <p:sp>
          <p:nvSpPr>
            <p:cNvPr id="7" name="Line 60"/>
            <p:cNvSpPr>
              <a:spLocks noChangeShapeType="1"/>
            </p:cNvSpPr>
            <p:nvPr/>
          </p:nvSpPr>
          <p:spPr bwMode="auto">
            <a:xfrm>
              <a:off x="816" y="2016"/>
              <a:ext cx="0" cy="4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8" name="Line 61"/>
            <p:cNvSpPr>
              <a:spLocks noChangeShapeType="1"/>
            </p:cNvSpPr>
            <p:nvPr/>
          </p:nvSpPr>
          <p:spPr bwMode="auto">
            <a:xfrm>
              <a:off x="5742" y="2030"/>
              <a:ext cx="0" cy="4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9" name="Group 62"/>
          <p:cNvGrpSpPr/>
          <p:nvPr/>
        </p:nvGrpSpPr>
        <p:grpSpPr bwMode="auto">
          <a:xfrm>
            <a:off x="2268469" y="4900683"/>
            <a:ext cx="7816032" cy="304800"/>
            <a:chOff x="816" y="2400"/>
            <a:chExt cx="3456" cy="192"/>
          </a:xfrm>
        </p:grpSpPr>
        <p:sp>
          <p:nvSpPr>
            <p:cNvPr id="10" name="Line 63"/>
            <p:cNvSpPr>
              <a:spLocks noChangeShapeType="1"/>
            </p:cNvSpPr>
            <p:nvPr/>
          </p:nvSpPr>
          <p:spPr bwMode="auto">
            <a:xfrm>
              <a:off x="2854" y="2496"/>
              <a:ext cx="141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1" name="Line 64"/>
            <p:cNvSpPr>
              <a:spLocks noChangeShapeType="1"/>
            </p:cNvSpPr>
            <p:nvPr/>
          </p:nvSpPr>
          <p:spPr bwMode="auto">
            <a:xfrm flipH="1">
              <a:off x="816" y="2496"/>
              <a:ext cx="14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2" name="Text Box 65"/>
            <p:cNvSpPr txBox="1">
              <a:spLocks noChangeArrowheads="1"/>
            </p:cNvSpPr>
            <p:nvPr/>
          </p:nvSpPr>
          <p:spPr bwMode="auto">
            <a:xfrm>
              <a:off x="2267" y="2400"/>
              <a:ext cx="556" cy="192"/>
            </a:xfrm>
            <a:prstGeom prst="rect">
              <a:avLst/>
            </a:prstGeom>
            <a:noFill/>
            <a:ln w="19050" algn="ctr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400" b="1" dirty="0">
                  <a:latin typeface="+mn-ea"/>
                </a:rPr>
                <a:t>刷新间隔</a:t>
              </a:r>
              <a:r>
                <a:rPr lang="en-US" altLang="zh-CN" sz="1400" b="1" dirty="0">
                  <a:latin typeface="+mn-ea"/>
                </a:rPr>
                <a:t>2ms</a:t>
              </a:r>
            </a:p>
          </p:txBody>
        </p:sp>
      </p:grpSp>
      <p:grpSp>
        <p:nvGrpSpPr>
          <p:cNvPr id="13" name="Group 69"/>
          <p:cNvGrpSpPr/>
          <p:nvPr/>
        </p:nvGrpSpPr>
        <p:grpSpPr bwMode="auto">
          <a:xfrm>
            <a:off x="2275973" y="3353530"/>
            <a:ext cx="3888217" cy="304800"/>
            <a:chOff x="816" y="1488"/>
            <a:chExt cx="1728" cy="192"/>
          </a:xfrm>
        </p:grpSpPr>
        <p:sp>
          <p:nvSpPr>
            <p:cNvPr id="14" name="Line 70"/>
            <p:cNvSpPr>
              <a:spLocks noChangeShapeType="1"/>
            </p:cNvSpPr>
            <p:nvPr/>
          </p:nvSpPr>
          <p:spPr bwMode="auto">
            <a:xfrm>
              <a:off x="1900" y="1584"/>
              <a:ext cx="6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" name="Line 71"/>
            <p:cNvSpPr>
              <a:spLocks noChangeShapeType="1"/>
            </p:cNvSpPr>
            <p:nvPr/>
          </p:nvSpPr>
          <p:spPr bwMode="auto">
            <a:xfrm flipH="1">
              <a:off x="816" y="1584"/>
              <a:ext cx="6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6" name="Text Box 72"/>
            <p:cNvSpPr txBox="1">
              <a:spLocks noChangeArrowheads="1"/>
            </p:cNvSpPr>
            <p:nvPr/>
          </p:nvSpPr>
          <p:spPr bwMode="auto">
            <a:xfrm>
              <a:off x="1464" y="1488"/>
              <a:ext cx="436" cy="192"/>
            </a:xfrm>
            <a:prstGeom prst="rect">
              <a:avLst/>
            </a:prstGeom>
            <a:noFill/>
            <a:ln w="19050" algn="ctr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400" b="1" dirty="0">
                  <a:latin typeface="+mn-ea"/>
                </a:rPr>
                <a:t>读写</a:t>
              </a:r>
              <a:r>
                <a:rPr lang="en-US" altLang="zh-CN" sz="1400" b="1" dirty="0">
                  <a:latin typeface="+mn-ea"/>
                </a:rPr>
                <a:t>/</a:t>
              </a:r>
              <a:r>
                <a:rPr lang="zh-CN" altLang="en-US" sz="1400" b="1" dirty="0">
                  <a:latin typeface="+mn-ea"/>
                </a:rPr>
                <a:t>维持</a:t>
              </a:r>
            </a:p>
          </p:txBody>
        </p:sp>
      </p:grpSp>
      <p:grpSp>
        <p:nvGrpSpPr>
          <p:cNvPr id="17" name="Group 73"/>
          <p:cNvGrpSpPr/>
          <p:nvPr/>
        </p:nvGrpSpPr>
        <p:grpSpPr bwMode="auto">
          <a:xfrm>
            <a:off x="6187573" y="3353528"/>
            <a:ext cx="3889949" cy="304800"/>
            <a:chOff x="2544" y="1488"/>
            <a:chExt cx="1728" cy="192"/>
          </a:xfrm>
        </p:grpSpPr>
        <p:sp>
          <p:nvSpPr>
            <p:cNvPr id="18" name="Line 74"/>
            <p:cNvSpPr>
              <a:spLocks noChangeShapeType="1"/>
            </p:cNvSpPr>
            <p:nvPr/>
          </p:nvSpPr>
          <p:spPr bwMode="auto">
            <a:xfrm>
              <a:off x="3731" y="1584"/>
              <a:ext cx="54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9" name="Line 75"/>
            <p:cNvSpPr>
              <a:spLocks noChangeShapeType="1"/>
            </p:cNvSpPr>
            <p:nvPr/>
          </p:nvSpPr>
          <p:spPr bwMode="auto">
            <a:xfrm flipH="1">
              <a:off x="2544" y="1584"/>
              <a:ext cx="56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0" name="Text Box 76"/>
            <p:cNvSpPr txBox="1">
              <a:spLocks noChangeArrowheads="1"/>
            </p:cNvSpPr>
            <p:nvPr/>
          </p:nvSpPr>
          <p:spPr bwMode="auto">
            <a:xfrm>
              <a:off x="3113" y="1488"/>
              <a:ext cx="618" cy="192"/>
            </a:xfrm>
            <a:prstGeom prst="rect">
              <a:avLst/>
            </a:prstGeom>
            <a:noFill/>
            <a:ln w="19050" algn="ctr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FF0000"/>
                  </a:solidFill>
                  <a:latin typeface="+mn-ea"/>
                </a:rPr>
                <a:t>刷新过程</a:t>
              </a:r>
              <a:r>
                <a:rPr lang="en-US" altLang="zh-CN" sz="1400" b="1" dirty="0">
                  <a:solidFill>
                    <a:srgbClr val="FF0000"/>
                  </a:solidFill>
                  <a:latin typeface="+mn-ea"/>
                </a:rPr>
                <a:t>/ </a:t>
              </a:r>
              <a:r>
                <a:rPr lang="zh-CN" altLang="en-US" sz="1400" b="1" dirty="0">
                  <a:solidFill>
                    <a:srgbClr val="FF0000"/>
                  </a:solidFill>
                  <a:latin typeface="+mn-ea"/>
                </a:rPr>
                <a:t>死区</a:t>
              </a:r>
            </a:p>
          </p:txBody>
        </p:sp>
      </p:grpSp>
      <p:grpSp>
        <p:nvGrpSpPr>
          <p:cNvPr id="21" name="Group 77"/>
          <p:cNvGrpSpPr/>
          <p:nvPr/>
        </p:nvGrpSpPr>
        <p:grpSpPr bwMode="auto">
          <a:xfrm>
            <a:off x="2277588" y="4324315"/>
            <a:ext cx="963615" cy="566738"/>
            <a:chOff x="804" y="2016"/>
            <a:chExt cx="607" cy="357"/>
          </a:xfrm>
        </p:grpSpPr>
        <p:sp>
          <p:nvSpPr>
            <p:cNvPr id="22" name="Line 78"/>
            <p:cNvSpPr>
              <a:spLocks noChangeShapeType="1"/>
            </p:cNvSpPr>
            <p:nvPr/>
          </p:nvSpPr>
          <p:spPr bwMode="auto">
            <a:xfrm>
              <a:off x="1411" y="2016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23" name="Group 79"/>
            <p:cNvGrpSpPr/>
            <p:nvPr/>
          </p:nvGrpSpPr>
          <p:grpSpPr bwMode="auto">
            <a:xfrm>
              <a:off x="804" y="2160"/>
              <a:ext cx="602" cy="213"/>
              <a:chOff x="804" y="2160"/>
              <a:chExt cx="602" cy="213"/>
            </a:xfrm>
          </p:grpSpPr>
          <p:sp>
            <p:nvSpPr>
              <p:cNvPr id="24" name="Line 80"/>
              <p:cNvSpPr>
                <a:spLocks noChangeShapeType="1"/>
              </p:cNvSpPr>
              <p:nvPr/>
            </p:nvSpPr>
            <p:spPr bwMode="auto">
              <a:xfrm>
                <a:off x="804" y="2160"/>
                <a:ext cx="602" cy="0"/>
              </a:xfrm>
              <a:prstGeom prst="line">
                <a:avLst/>
              </a:prstGeom>
              <a:ln w="19050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5" name="Text Box 81"/>
              <p:cNvSpPr txBox="1">
                <a:spLocks noChangeArrowheads="1"/>
              </p:cNvSpPr>
              <p:nvPr/>
            </p:nvSpPr>
            <p:spPr bwMode="auto">
              <a:xfrm>
                <a:off x="921" y="2179"/>
                <a:ext cx="446" cy="194"/>
              </a:xfrm>
              <a:prstGeom prst="rect">
                <a:avLst/>
              </a:prstGeom>
              <a:noFill/>
              <a:ln w="19050" algn="ctr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1400" dirty="0">
                    <a:latin typeface="+mn-ea"/>
                  </a:rPr>
                  <a:t>500ns</a:t>
                </a:r>
              </a:p>
            </p:txBody>
          </p:sp>
        </p:grpSp>
      </p:grpSp>
      <p:grpSp>
        <p:nvGrpSpPr>
          <p:cNvPr id="26" name="Group 82"/>
          <p:cNvGrpSpPr/>
          <p:nvPr/>
        </p:nvGrpSpPr>
        <p:grpSpPr bwMode="auto">
          <a:xfrm>
            <a:off x="6171732" y="4324315"/>
            <a:ext cx="985840" cy="560388"/>
            <a:chOff x="2358" y="2013"/>
            <a:chExt cx="621" cy="353"/>
          </a:xfrm>
        </p:grpSpPr>
        <p:sp>
          <p:nvSpPr>
            <p:cNvPr id="27" name="Line 83"/>
            <p:cNvSpPr>
              <a:spLocks noChangeShapeType="1"/>
            </p:cNvSpPr>
            <p:nvPr/>
          </p:nvSpPr>
          <p:spPr bwMode="auto">
            <a:xfrm>
              <a:off x="2358" y="2013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8" name="Line 84"/>
            <p:cNvSpPr>
              <a:spLocks noChangeShapeType="1"/>
            </p:cNvSpPr>
            <p:nvPr/>
          </p:nvSpPr>
          <p:spPr bwMode="auto">
            <a:xfrm>
              <a:off x="2979" y="2016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9" name="Line 85"/>
            <p:cNvSpPr>
              <a:spLocks noChangeShapeType="1"/>
            </p:cNvSpPr>
            <p:nvPr/>
          </p:nvSpPr>
          <p:spPr bwMode="auto">
            <a:xfrm>
              <a:off x="2364" y="2160"/>
              <a:ext cx="609" cy="0"/>
            </a:xfrm>
            <a:prstGeom prst="line">
              <a:avLst/>
            </a:prstGeom>
            <a:noFill/>
            <a:ln w="19050">
              <a:solidFill>
                <a:srgbClr val="00B05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0" name="Text Box 86"/>
            <p:cNvSpPr txBox="1">
              <a:spLocks noChangeArrowheads="1"/>
            </p:cNvSpPr>
            <p:nvPr/>
          </p:nvSpPr>
          <p:spPr bwMode="auto">
            <a:xfrm>
              <a:off x="2472" y="2172"/>
              <a:ext cx="435" cy="194"/>
            </a:xfrm>
            <a:prstGeom prst="rect">
              <a:avLst/>
            </a:prstGeom>
            <a:noFill/>
            <a:ln w="19050" algn="ctr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400" dirty="0">
                  <a:latin typeface="+mn-ea"/>
                </a:rPr>
                <a:t>500ns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264885" y="3939371"/>
            <a:ext cx="976314" cy="347873"/>
            <a:chOff x="2532796" y="3261132"/>
            <a:chExt cx="976314" cy="440977"/>
          </a:xfrm>
        </p:grpSpPr>
        <p:sp>
          <p:nvSpPr>
            <p:cNvPr id="32" name="Line 66"/>
            <p:cNvSpPr>
              <a:spLocks noChangeShapeType="1"/>
            </p:cNvSpPr>
            <p:nvPr/>
          </p:nvSpPr>
          <p:spPr bwMode="auto">
            <a:xfrm>
              <a:off x="2532796" y="3261132"/>
              <a:ext cx="0" cy="4409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latin typeface="+mn-ea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543884" y="3261132"/>
              <a:ext cx="957431" cy="439450"/>
            </a:xfrm>
            <a:prstGeom prst="rect">
              <a:avLst/>
            </a:prstGeom>
            <a:solidFill>
              <a:srgbClr val="CCFF6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RW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4" name="Line 66"/>
            <p:cNvSpPr>
              <a:spLocks noChangeShapeType="1"/>
            </p:cNvSpPr>
            <p:nvPr/>
          </p:nvSpPr>
          <p:spPr bwMode="auto">
            <a:xfrm>
              <a:off x="3509110" y="3261132"/>
              <a:ext cx="0" cy="4409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latin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241199" y="3939371"/>
            <a:ext cx="976314" cy="347873"/>
            <a:chOff x="2532796" y="3261132"/>
            <a:chExt cx="976314" cy="440977"/>
          </a:xfrm>
        </p:grpSpPr>
        <p:sp>
          <p:nvSpPr>
            <p:cNvPr id="36" name="Line 66"/>
            <p:cNvSpPr>
              <a:spLocks noChangeShapeType="1"/>
            </p:cNvSpPr>
            <p:nvPr/>
          </p:nvSpPr>
          <p:spPr bwMode="auto">
            <a:xfrm>
              <a:off x="2532796" y="3261132"/>
              <a:ext cx="0" cy="4409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latin typeface="+mn-ea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543884" y="3261132"/>
              <a:ext cx="957431" cy="439450"/>
            </a:xfrm>
            <a:prstGeom prst="rect">
              <a:avLst/>
            </a:prstGeom>
            <a:solidFill>
              <a:srgbClr val="CCFF6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RW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Line 66"/>
            <p:cNvSpPr>
              <a:spLocks noChangeShapeType="1"/>
            </p:cNvSpPr>
            <p:nvPr/>
          </p:nvSpPr>
          <p:spPr bwMode="auto">
            <a:xfrm>
              <a:off x="3509110" y="3261132"/>
              <a:ext cx="0" cy="4409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latin typeface="+mn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218832" y="3939371"/>
            <a:ext cx="976314" cy="347873"/>
            <a:chOff x="2532796" y="3261132"/>
            <a:chExt cx="976314" cy="440977"/>
          </a:xfrm>
        </p:grpSpPr>
        <p:sp>
          <p:nvSpPr>
            <p:cNvPr id="40" name="Line 66"/>
            <p:cNvSpPr>
              <a:spLocks noChangeShapeType="1"/>
            </p:cNvSpPr>
            <p:nvPr/>
          </p:nvSpPr>
          <p:spPr bwMode="auto">
            <a:xfrm>
              <a:off x="2532796" y="3261132"/>
              <a:ext cx="0" cy="4409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latin typeface="+mn-ea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2543884" y="3261132"/>
              <a:ext cx="957431" cy="439450"/>
            </a:xfrm>
            <a:prstGeom prst="rect">
              <a:avLst/>
            </a:prstGeom>
            <a:solidFill>
              <a:srgbClr val="CCFF6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…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Line 66"/>
            <p:cNvSpPr>
              <a:spLocks noChangeShapeType="1"/>
            </p:cNvSpPr>
            <p:nvPr/>
          </p:nvSpPr>
          <p:spPr bwMode="auto">
            <a:xfrm>
              <a:off x="3509110" y="3261132"/>
              <a:ext cx="0" cy="4409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latin typeface="+mn-ea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195671" y="3939371"/>
            <a:ext cx="976314" cy="347873"/>
            <a:chOff x="2532796" y="3261132"/>
            <a:chExt cx="976314" cy="440977"/>
          </a:xfrm>
        </p:grpSpPr>
        <p:sp>
          <p:nvSpPr>
            <p:cNvPr id="44" name="Line 66"/>
            <p:cNvSpPr>
              <a:spLocks noChangeShapeType="1"/>
            </p:cNvSpPr>
            <p:nvPr/>
          </p:nvSpPr>
          <p:spPr bwMode="auto">
            <a:xfrm>
              <a:off x="2532796" y="3261132"/>
              <a:ext cx="0" cy="4409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latin typeface="+mn-ea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2543884" y="3261132"/>
              <a:ext cx="957431" cy="439450"/>
            </a:xfrm>
            <a:prstGeom prst="rect">
              <a:avLst/>
            </a:prstGeom>
            <a:solidFill>
              <a:srgbClr val="CCFF6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RW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Line 66"/>
            <p:cNvSpPr>
              <a:spLocks noChangeShapeType="1"/>
            </p:cNvSpPr>
            <p:nvPr/>
          </p:nvSpPr>
          <p:spPr bwMode="auto">
            <a:xfrm>
              <a:off x="3509110" y="3261132"/>
              <a:ext cx="0" cy="4409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latin typeface="+mn-ea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170309" y="3949806"/>
            <a:ext cx="976314" cy="347873"/>
            <a:chOff x="2532796" y="3261132"/>
            <a:chExt cx="976314" cy="440977"/>
          </a:xfrm>
          <a:solidFill>
            <a:srgbClr val="00B050"/>
          </a:solidFill>
        </p:grpSpPr>
        <p:sp>
          <p:nvSpPr>
            <p:cNvPr id="48" name="Line 66"/>
            <p:cNvSpPr>
              <a:spLocks noChangeShapeType="1"/>
            </p:cNvSpPr>
            <p:nvPr/>
          </p:nvSpPr>
          <p:spPr bwMode="auto">
            <a:xfrm>
              <a:off x="2532796" y="3261132"/>
              <a:ext cx="0" cy="44097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2543884" y="3261132"/>
              <a:ext cx="957431" cy="4394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rgbClr val="FF0000"/>
                  </a:solidFill>
                </a:rPr>
                <a:t>刷新</a:t>
              </a:r>
              <a:r>
                <a:rPr lang="en-US" altLang="zh-CN" sz="1600" dirty="0">
                  <a:solidFill>
                    <a:srgbClr val="FF0000"/>
                  </a:solidFill>
                </a:rPr>
                <a:t>1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50" name="Line 66"/>
            <p:cNvSpPr>
              <a:spLocks noChangeShapeType="1"/>
            </p:cNvSpPr>
            <p:nvPr/>
          </p:nvSpPr>
          <p:spPr bwMode="auto">
            <a:xfrm>
              <a:off x="3509110" y="3261132"/>
              <a:ext cx="0" cy="44097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143862" y="3953236"/>
            <a:ext cx="976314" cy="347873"/>
            <a:chOff x="2532796" y="3261132"/>
            <a:chExt cx="976314" cy="440977"/>
          </a:xfrm>
          <a:solidFill>
            <a:srgbClr val="00B050"/>
          </a:solidFill>
        </p:grpSpPr>
        <p:sp>
          <p:nvSpPr>
            <p:cNvPr id="52" name="Line 66"/>
            <p:cNvSpPr>
              <a:spLocks noChangeShapeType="1"/>
            </p:cNvSpPr>
            <p:nvPr/>
          </p:nvSpPr>
          <p:spPr bwMode="auto">
            <a:xfrm>
              <a:off x="2532796" y="3261132"/>
              <a:ext cx="0" cy="44097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543884" y="3261132"/>
              <a:ext cx="957431" cy="4394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rgbClr val="FF0000"/>
                  </a:solidFill>
                </a:rPr>
                <a:t>刷新</a:t>
              </a:r>
              <a:r>
                <a:rPr lang="en-US" altLang="zh-CN" sz="1600" dirty="0">
                  <a:solidFill>
                    <a:srgbClr val="FF0000"/>
                  </a:solidFill>
                </a:rPr>
                <a:t>2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54" name="Line 66"/>
            <p:cNvSpPr>
              <a:spLocks noChangeShapeType="1"/>
            </p:cNvSpPr>
            <p:nvPr/>
          </p:nvSpPr>
          <p:spPr bwMode="auto">
            <a:xfrm>
              <a:off x="3509110" y="3261132"/>
              <a:ext cx="0" cy="44097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130432" y="3951287"/>
            <a:ext cx="976314" cy="347873"/>
            <a:chOff x="2532796" y="3261132"/>
            <a:chExt cx="976314" cy="440977"/>
          </a:xfrm>
          <a:solidFill>
            <a:srgbClr val="00B050"/>
          </a:solidFill>
        </p:grpSpPr>
        <p:sp>
          <p:nvSpPr>
            <p:cNvPr id="56" name="Line 66"/>
            <p:cNvSpPr>
              <a:spLocks noChangeShapeType="1"/>
            </p:cNvSpPr>
            <p:nvPr/>
          </p:nvSpPr>
          <p:spPr bwMode="auto">
            <a:xfrm>
              <a:off x="2532796" y="3261132"/>
              <a:ext cx="0" cy="44097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2543884" y="3261132"/>
              <a:ext cx="957431" cy="4394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…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58" name="Line 66"/>
            <p:cNvSpPr>
              <a:spLocks noChangeShapeType="1"/>
            </p:cNvSpPr>
            <p:nvPr/>
          </p:nvSpPr>
          <p:spPr bwMode="auto">
            <a:xfrm>
              <a:off x="3509110" y="3261132"/>
              <a:ext cx="0" cy="44097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9107271" y="3951287"/>
            <a:ext cx="976314" cy="347873"/>
            <a:chOff x="2532796" y="3261132"/>
            <a:chExt cx="976314" cy="440977"/>
          </a:xfrm>
          <a:solidFill>
            <a:srgbClr val="00B050"/>
          </a:solidFill>
        </p:grpSpPr>
        <p:sp>
          <p:nvSpPr>
            <p:cNvPr id="60" name="Line 66"/>
            <p:cNvSpPr>
              <a:spLocks noChangeShapeType="1"/>
            </p:cNvSpPr>
            <p:nvPr/>
          </p:nvSpPr>
          <p:spPr bwMode="auto">
            <a:xfrm>
              <a:off x="2532796" y="3261132"/>
              <a:ext cx="0" cy="44097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2543884" y="3261132"/>
              <a:ext cx="957431" cy="4394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128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62" name="Line 66"/>
            <p:cNvSpPr>
              <a:spLocks noChangeShapeType="1"/>
            </p:cNvSpPr>
            <p:nvPr/>
          </p:nvSpPr>
          <p:spPr bwMode="auto">
            <a:xfrm>
              <a:off x="3509110" y="3261132"/>
              <a:ext cx="0" cy="44097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2260098" y="3324586"/>
            <a:ext cx="7823487" cy="667852"/>
            <a:chOff x="2354136" y="2886442"/>
            <a:chExt cx="7823487" cy="667852"/>
          </a:xfrm>
        </p:grpSpPr>
        <p:sp>
          <p:nvSpPr>
            <p:cNvPr id="64" name="Line 67"/>
            <p:cNvSpPr>
              <a:spLocks noChangeShapeType="1"/>
            </p:cNvSpPr>
            <p:nvPr/>
          </p:nvSpPr>
          <p:spPr bwMode="auto">
            <a:xfrm>
              <a:off x="2354136" y="2905859"/>
              <a:ext cx="0" cy="6484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5" name="Line 67"/>
            <p:cNvSpPr>
              <a:spLocks noChangeShapeType="1"/>
            </p:cNvSpPr>
            <p:nvPr/>
          </p:nvSpPr>
          <p:spPr bwMode="auto">
            <a:xfrm>
              <a:off x="6266023" y="2886442"/>
              <a:ext cx="0" cy="6484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6" name="Line 67"/>
            <p:cNvSpPr>
              <a:spLocks noChangeShapeType="1"/>
            </p:cNvSpPr>
            <p:nvPr/>
          </p:nvSpPr>
          <p:spPr bwMode="auto">
            <a:xfrm>
              <a:off x="10177623" y="2886442"/>
              <a:ext cx="0" cy="6484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68" name="矩形 67"/>
          <p:cNvSpPr/>
          <p:nvPr/>
        </p:nvSpPr>
        <p:spPr>
          <a:xfrm>
            <a:off x="907407" y="1428863"/>
            <a:ext cx="10533477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设刷新周期</a:t>
            </a:r>
            <a:r>
              <a:rPr lang="en-US" altLang="zh-CN" sz="2400" dirty="0">
                <a:latin typeface="+mn-ea"/>
                <a:sym typeface="Wingdings 2" panose="05020102010507070707" pitchFamily="18" charset="2"/>
              </a:rPr>
              <a:t>2ms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，存储矩阵采用</a:t>
            </a:r>
            <a:r>
              <a:rPr lang="en-US" altLang="zh-CN" sz="2400" dirty="0">
                <a:latin typeface="+mn-ea"/>
                <a:sym typeface="Wingdings 2" panose="05020102010507070707" pitchFamily="18" charset="2"/>
              </a:rPr>
              <a:t>128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行</a:t>
            </a:r>
            <a:r>
              <a:rPr lang="en-US" altLang="zh-CN" sz="2400" dirty="0">
                <a:latin typeface="+mn-ea"/>
                <a:sym typeface="Wingdings 2" panose="05020102010507070707" pitchFamily="18" charset="2"/>
              </a:rPr>
              <a:t>×128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列，存储体读</a:t>
            </a:r>
            <a:r>
              <a:rPr lang="en-US" altLang="zh-CN" sz="2400" dirty="0">
                <a:latin typeface="+mn-ea"/>
                <a:sym typeface="Wingdings 2" panose="05020102010507070707" pitchFamily="18" charset="2"/>
              </a:rPr>
              <a:t>/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写周期为</a:t>
            </a:r>
            <a:r>
              <a:rPr lang="en-US" altLang="zh-CN" sz="2400" dirty="0">
                <a:latin typeface="+mn-ea"/>
                <a:sym typeface="Symbol" panose="05050102010706020507" pitchFamily="18" charset="2"/>
              </a:rPr>
              <a:t>0.5 s</a:t>
            </a:r>
            <a:r>
              <a:rPr lang="en-US" altLang="zh-CN" sz="2400" dirty="0">
                <a:latin typeface="+mn-ea"/>
                <a:sym typeface="Wingdings 2" panose="05020102010507070707" pitchFamily="18" charset="2"/>
              </a:rPr>
              <a:t> </a:t>
            </a:r>
            <a:endParaRPr lang="zh-CN" altLang="en-US" sz="2400" dirty="0">
              <a:latin typeface="+mn-ea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907407" y="2024323"/>
            <a:ext cx="9934764" cy="1047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>
                <a:solidFill>
                  <a:srgbClr val="2513CB"/>
                </a:solidFill>
                <a:latin typeface="+mn-ea"/>
                <a:sym typeface="Wingdings" panose="05000000000000000000" pitchFamily="2" charset="2"/>
              </a:rPr>
              <a:t> </a:t>
            </a:r>
            <a:r>
              <a:rPr lang="zh-CN" altLang="en-US" sz="2400" dirty="0">
                <a:solidFill>
                  <a:srgbClr val="2513CB"/>
                </a:solidFill>
                <a:latin typeface="+mn-ea"/>
                <a:sym typeface="Wingdings" panose="05000000000000000000" pitchFamily="2" charset="2"/>
              </a:rPr>
              <a:t>集中刷新</a:t>
            </a:r>
            <a:endParaRPr lang="en-US" altLang="zh-CN" sz="2400" dirty="0">
              <a:solidFill>
                <a:srgbClr val="2513CB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35000"/>
              </a:lnSpc>
            </a:pPr>
            <a:r>
              <a:rPr lang="en-US" altLang="zh-CN" sz="2400" dirty="0">
                <a:latin typeface="+mn-ea"/>
                <a:sym typeface="Wingdings 2" panose="05020102010507070707" pitchFamily="18" charset="2"/>
              </a:rPr>
              <a:t>      2ms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内共有 </a:t>
            </a:r>
            <a:r>
              <a:rPr lang="en-US" altLang="zh-CN" sz="2400" dirty="0">
                <a:latin typeface="+mn-ea"/>
                <a:sym typeface="Wingdings 2" panose="05020102010507070707" pitchFamily="18" charset="2"/>
              </a:rPr>
              <a:t>4000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个读写周期 </a:t>
            </a:r>
            <a:r>
              <a:rPr lang="en-US" altLang="zh-CN" sz="2400" dirty="0">
                <a:latin typeface="+mn-ea"/>
                <a:sym typeface="Wingdings 2" panose="05020102010507070707" pitchFamily="18" charset="2"/>
              </a:rPr>
              <a:t>( 2000/</a:t>
            </a:r>
            <a:r>
              <a:rPr lang="en-US" altLang="zh-CN" sz="2400" dirty="0">
                <a:latin typeface="+mn-ea"/>
                <a:sym typeface="Symbol" panose="05050102010706020507" pitchFamily="18" charset="2"/>
              </a:rPr>
              <a:t>0.5  = 4000 )</a:t>
            </a:r>
            <a:r>
              <a:rPr lang="en-US" altLang="zh-CN" sz="2400" dirty="0">
                <a:latin typeface="+mn-ea"/>
                <a:sym typeface="Wingdings 2" panose="05020102010507070707" pitchFamily="18" charset="2"/>
              </a:rPr>
              <a:t> </a:t>
            </a:r>
            <a:endParaRPr lang="zh-CN" altLang="en-US" sz="2400" dirty="0">
              <a:latin typeface="+mn-ea"/>
            </a:endParaRPr>
          </a:p>
        </p:txBody>
      </p:sp>
      <p:sp>
        <p:nvSpPr>
          <p:cNvPr id="70" name="Rectangle 29"/>
          <p:cNvSpPr>
            <a:spLocks noChangeArrowheads="1"/>
          </p:cNvSpPr>
          <p:nvPr/>
        </p:nvSpPr>
        <p:spPr bwMode="auto">
          <a:xfrm>
            <a:off x="1000833" y="5649040"/>
            <a:ext cx="415690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dirty="0">
                <a:latin typeface="+mn-ea"/>
                <a:ea typeface="+mn-ea"/>
              </a:rPr>
              <a:t>集中刷新的存储器平均读写周期</a:t>
            </a:r>
          </a:p>
        </p:txBody>
      </p:sp>
      <p:sp>
        <p:nvSpPr>
          <p:cNvPr id="71" name="Rectangle 30"/>
          <p:cNvSpPr>
            <a:spLocks noChangeArrowheads="1"/>
          </p:cNvSpPr>
          <p:nvPr/>
        </p:nvSpPr>
        <p:spPr bwMode="auto">
          <a:xfrm>
            <a:off x="5120208" y="5559684"/>
            <a:ext cx="1066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200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72" name="Line 31"/>
          <p:cNvSpPr>
            <a:spLocks noChangeShapeType="1"/>
          </p:cNvSpPr>
          <p:nvPr/>
        </p:nvSpPr>
        <p:spPr bwMode="auto">
          <a:xfrm>
            <a:off x="5555636" y="5722244"/>
            <a:ext cx="180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" name="Rectangle 32"/>
          <p:cNvSpPr>
            <a:spLocks noChangeArrowheads="1"/>
          </p:cNvSpPr>
          <p:nvPr/>
        </p:nvSpPr>
        <p:spPr bwMode="auto">
          <a:xfrm>
            <a:off x="5790768" y="5656204"/>
            <a:ext cx="39624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= 2ms / (4000 – 128 ) = 0.5165</a:t>
            </a:r>
            <a:r>
              <a:rPr lang="en-US" altLang="zh-CN" sz="2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s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9" grpId="0"/>
      <p:bldP spid="70" grpId="0" build="p"/>
      <p:bldP spid="71" grpId="0"/>
      <p:bldP spid="72" grpId="0" animBg="1"/>
      <p:bldP spid="7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5" y="183038"/>
            <a:ext cx="4052386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7.2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半导体存储器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2127" y="885395"/>
            <a:ext cx="6865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5.DRAM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存储器的刷新</a:t>
            </a:r>
          </a:p>
        </p:txBody>
      </p:sp>
      <p:sp>
        <p:nvSpPr>
          <p:cNvPr id="9" name="矩形 8"/>
          <p:cNvSpPr/>
          <p:nvPr/>
        </p:nvSpPr>
        <p:spPr>
          <a:xfrm>
            <a:off x="907407" y="1517763"/>
            <a:ext cx="10533477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设刷新周期</a:t>
            </a:r>
            <a:r>
              <a:rPr lang="en-US" altLang="zh-CN" sz="2400" dirty="0">
                <a:latin typeface="+mn-ea"/>
                <a:sym typeface="Wingdings 2" panose="05020102010507070707" pitchFamily="18" charset="2"/>
              </a:rPr>
              <a:t>2ms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，存储矩阵采用</a:t>
            </a:r>
            <a:r>
              <a:rPr lang="en-US" altLang="zh-CN" sz="2400" dirty="0">
                <a:latin typeface="+mn-ea"/>
                <a:sym typeface="Wingdings 2" panose="05020102010507070707" pitchFamily="18" charset="2"/>
              </a:rPr>
              <a:t>128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行</a:t>
            </a:r>
            <a:r>
              <a:rPr lang="en-US" altLang="zh-CN" sz="2400" dirty="0">
                <a:latin typeface="+mn-ea"/>
                <a:sym typeface="Wingdings 2" panose="05020102010507070707" pitchFamily="18" charset="2"/>
              </a:rPr>
              <a:t>×128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列，存储体读</a:t>
            </a:r>
            <a:r>
              <a:rPr lang="en-US" altLang="zh-CN" sz="2400" dirty="0">
                <a:latin typeface="+mn-ea"/>
                <a:sym typeface="Wingdings 2" panose="05020102010507070707" pitchFamily="18" charset="2"/>
              </a:rPr>
              <a:t>/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写周期为</a:t>
            </a:r>
            <a:r>
              <a:rPr lang="en-US" altLang="zh-CN" sz="2400" dirty="0">
                <a:latin typeface="+mn-ea"/>
                <a:sym typeface="Symbol" panose="05050102010706020507" pitchFamily="18" charset="2"/>
              </a:rPr>
              <a:t>0.5 s</a:t>
            </a:r>
            <a:r>
              <a:rPr lang="en-US" altLang="zh-CN" sz="2400" dirty="0">
                <a:latin typeface="+mn-ea"/>
                <a:sym typeface="Wingdings 2" panose="05020102010507070707" pitchFamily="18" charset="2"/>
              </a:rPr>
              <a:t> 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87063" y="2135584"/>
            <a:ext cx="9934937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>
                <a:solidFill>
                  <a:srgbClr val="2513CB"/>
                </a:solidFill>
                <a:latin typeface="+mn-ea"/>
                <a:sym typeface="Wingdings" panose="05000000000000000000" pitchFamily="2" charset="2"/>
              </a:rPr>
              <a:t> </a:t>
            </a:r>
            <a:r>
              <a:rPr lang="zh-CN" altLang="en-US" sz="2400" dirty="0">
                <a:solidFill>
                  <a:srgbClr val="2513CB"/>
                </a:solidFill>
                <a:latin typeface="+mn-ea"/>
                <a:sym typeface="Wingdings" panose="05000000000000000000" pitchFamily="2" charset="2"/>
              </a:rPr>
              <a:t>分散刷新</a:t>
            </a:r>
            <a:endParaRPr lang="en-US" altLang="zh-CN" sz="2400" dirty="0">
              <a:solidFill>
                <a:srgbClr val="2513CB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35000"/>
              </a:lnSpc>
            </a:pPr>
            <a:r>
              <a:rPr kumimoji="1" lang="zh-CN" altLang="en-US" sz="2400" dirty="0"/>
              <a:t>各刷</a:t>
            </a:r>
            <a:r>
              <a:rPr kumimoji="1" lang="zh-CN" altLang="en-US" sz="2400" b="1" dirty="0"/>
              <a:t>分散</a:t>
            </a:r>
            <a:r>
              <a:rPr kumimoji="1" lang="zh-CN" altLang="en-US" sz="2400" dirty="0"/>
              <a:t>分布于各读</a:t>
            </a:r>
            <a:r>
              <a:rPr kumimoji="1" lang="en-US" altLang="zh-CN" sz="2400" dirty="0"/>
              <a:t>/</a:t>
            </a:r>
            <a:r>
              <a:rPr kumimoji="1" lang="zh-CN" altLang="en-US" sz="2400" dirty="0"/>
              <a:t>写周期中，存储周期</a:t>
            </a:r>
            <a:r>
              <a:rPr kumimoji="1" lang="en-US" altLang="zh-CN" sz="2400" dirty="0"/>
              <a:t>=</a:t>
            </a:r>
            <a:r>
              <a:rPr kumimoji="1" lang="zh-CN" altLang="en-US" sz="2400" dirty="0"/>
              <a:t>读写时间</a:t>
            </a:r>
            <a:r>
              <a:rPr kumimoji="1" lang="en-US" altLang="zh-CN" sz="2400" dirty="0"/>
              <a:t>+</a:t>
            </a:r>
            <a:r>
              <a:rPr kumimoji="1" lang="zh-CN" altLang="en-US" sz="2400" dirty="0"/>
              <a:t>刷新时间 </a:t>
            </a:r>
            <a:r>
              <a:rPr kumimoji="1" lang="en-US" altLang="zh-CN" sz="2400" dirty="0"/>
              <a:t>= 1</a:t>
            </a:r>
            <a:r>
              <a:rPr lang="en-US" altLang="zh-CN" sz="2400" dirty="0">
                <a:latin typeface="+mn-ea"/>
                <a:sym typeface="Symbol" panose="05050102010706020507" pitchFamily="18" charset="2"/>
              </a:rPr>
              <a:t> s</a:t>
            </a:r>
            <a:r>
              <a:rPr kumimoji="1" lang="en-US" altLang="zh-CN" sz="2400" dirty="0"/>
              <a:t> 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1" name="Line 58"/>
          <p:cNvSpPr>
            <a:spLocks noChangeShapeType="1"/>
          </p:cNvSpPr>
          <p:nvPr/>
        </p:nvSpPr>
        <p:spPr bwMode="auto">
          <a:xfrm>
            <a:off x="1758812" y="4373482"/>
            <a:ext cx="817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2" name="Group 59"/>
          <p:cNvGrpSpPr/>
          <p:nvPr/>
        </p:nvGrpSpPr>
        <p:grpSpPr bwMode="auto">
          <a:xfrm>
            <a:off x="1856861" y="4351362"/>
            <a:ext cx="7820025" cy="1084716"/>
            <a:chOff x="816" y="2016"/>
            <a:chExt cx="4926" cy="542"/>
          </a:xfrm>
        </p:grpSpPr>
        <p:sp>
          <p:nvSpPr>
            <p:cNvPr id="13" name="Line 60"/>
            <p:cNvSpPr>
              <a:spLocks noChangeShapeType="1"/>
            </p:cNvSpPr>
            <p:nvPr/>
          </p:nvSpPr>
          <p:spPr bwMode="auto">
            <a:xfrm>
              <a:off x="816" y="2016"/>
              <a:ext cx="0" cy="5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" name="Line 61"/>
            <p:cNvSpPr>
              <a:spLocks noChangeShapeType="1"/>
            </p:cNvSpPr>
            <p:nvPr/>
          </p:nvSpPr>
          <p:spPr bwMode="auto">
            <a:xfrm>
              <a:off x="5742" y="2030"/>
              <a:ext cx="0" cy="5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5" name="Group 62"/>
          <p:cNvGrpSpPr/>
          <p:nvPr/>
        </p:nvGrpSpPr>
        <p:grpSpPr bwMode="auto">
          <a:xfrm>
            <a:off x="1861763" y="5013185"/>
            <a:ext cx="7768535" cy="369888"/>
            <a:chOff x="816" y="2368"/>
            <a:chExt cx="3435" cy="233"/>
          </a:xfrm>
        </p:grpSpPr>
        <p:sp>
          <p:nvSpPr>
            <p:cNvPr id="16" name="Line 63"/>
            <p:cNvSpPr>
              <a:spLocks noChangeShapeType="1"/>
            </p:cNvSpPr>
            <p:nvPr/>
          </p:nvSpPr>
          <p:spPr bwMode="auto">
            <a:xfrm>
              <a:off x="2914" y="2496"/>
              <a:ext cx="133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7" name="Line 64"/>
            <p:cNvSpPr>
              <a:spLocks noChangeShapeType="1"/>
            </p:cNvSpPr>
            <p:nvPr/>
          </p:nvSpPr>
          <p:spPr bwMode="auto">
            <a:xfrm flipH="1">
              <a:off x="816" y="2496"/>
              <a:ext cx="140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" name="Text Box 65"/>
            <p:cNvSpPr txBox="1">
              <a:spLocks noChangeArrowheads="1"/>
            </p:cNvSpPr>
            <p:nvPr/>
          </p:nvSpPr>
          <p:spPr bwMode="auto">
            <a:xfrm>
              <a:off x="2209" y="2368"/>
              <a:ext cx="705" cy="233"/>
            </a:xfrm>
            <a:prstGeom prst="rect">
              <a:avLst/>
            </a:prstGeom>
            <a:noFill/>
            <a:ln w="19050" algn="ctr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b="1" dirty="0">
                  <a:latin typeface="+mn-ea"/>
                </a:rPr>
                <a:t>刷新间隔</a:t>
              </a:r>
              <a:r>
                <a:rPr lang="en-US" altLang="zh-CN" b="1" dirty="0">
                  <a:latin typeface="+mn-ea"/>
                </a:rPr>
                <a:t>2ms</a:t>
              </a:r>
            </a:p>
          </p:txBody>
        </p:sp>
      </p:grpSp>
      <p:grpSp>
        <p:nvGrpSpPr>
          <p:cNvPr id="19" name="Group 69"/>
          <p:cNvGrpSpPr/>
          <p:nvPr/>
        </p:nvGrpSpPr>
        <p:grpSpPr bwMode="auto">
          <a:xfrm>
            <a:off x="1869268" y="3514103"/>
            <a:ext cx="1927716" cy="307975"/>
            <a:chOff x="816" y="1488"/>
            <a:chExt cx="1728" cy="194"/>
          </a:xfrm>
        </p:grpSpPr>
        <p:sp>
          <p:nvSpPr>
            <p:cNvPr id="20" name="Line 70"/>
            <p:cNvSpPr>
              <a:spLocks noChangeShapeType="1"/>
            </p:cNvSpPr>
            <p:nvPr/>
          </p:nvSpPr>
          <p:spPr bwMode="auto">
            <a:xfrm>
              <a:off x="2018" y="1584"/>
              <a:ext cx="5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" name="Line 71"/>
            <p:cNvSpPr>
              <a:spLocks noChangeShapeType="1"/>
            </p:cNvSpPr>
            <p:nvPr/>
          </p:nvSpPr>
          <p:spPr bwMode="auto">
            <a:xfrm flipH="1">
              <a:off x="816" y="1584"/>
              <a:ext cx="5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2" name="Text Box 72"/>
            <p:cNvSpPr txBox="1">
              <a:spLocks noChangeArrowheads="1"/>
            </p:cNvSpPr>
            <p:nvPr/>
          </p:nvSpPr>
          <p:spPr bwMode="auto">
            <a:xfrm>
              <a:off x="1238" y="1488"/>
              <a:ext cx="855" cy="194"/>
            </a:xfrm>
            <a:prstGeom prst="rect">
              <a:avLst/>
            </a:prstGeom>
            <a:noFill/>
            <a:ln w="19050" algn="ctr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400" b="1" dirty="0">
                  <a:latin typeface="+mn-ea"/>
                </a:rPr>
                <a:t>存储周期</a:t>
              </a:r>
            </a:p>
          </p:txBody>
        </p:sp>
      </p:grpSp>
      <p:grpSp>
        <p:nvGrpSpPr>
          <p:cNvPr id="23" name="Group 77"/>
          <p:cNvGrpSpPr/>
          <p:nvPr/>
        </p:nvGrpSpPr>
        <p:grpSpPr bwMode="auto">
          <a:xfrm>
            <a:off x="1870882" y="4389638"/>
            <a:ext cx="966790" cy="566738"/>
            <a:chOff x="804" y="2016"/>
            <a:chExt cx="609" cy="357"/>
          </a:xfrm>
        </p:grpSpPr>
        <p:sp>
          <p:nvSpPr>
            <p:cNvPr id="24" name="Line 78"/>
            <p:cNvSpPr>
              <a:spLocks noChangeShapeType="1"/>
            </p:cNvSpPr>
            <p:nvPr/>
          </p:nvSpPr>
          <p:spPr bwMode="auto">
            <a:xfrm>
              <a:off x="1413" y="2016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25" name="Group 79"/>
            <p:cNvGrpSpPr/>
            <p:nvPr/>
          </p:nvGrpSpPr>
          <p:grpSpPr bwMode="auto">
            <a:xfrm>
              <a:off x="804" y="2160"/>
              <a:ext cx="602" cy="213"/>
              <a:chOff x="804" y="2160"/>
              <a:chExt cx="602" cy="213"/>
            </a:xfrm>
          </p:grpSpPr>
          <p:sp>
            <p:nvSpPr>
              <p:cNvPr id="26" name="Line 80"/>
              <p:cNvSpPr>
                <a:spLocks noChangeShapeType="1"/>
              </p:cNvSpPr>
              <p:nvPr/>
            </p:nvSpPr>
            <p:spPr bwMode="auto">
              <a:xfrm>
                <a:off x="804" y="2160"/>
                <a:ext cx="60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7" name="Text Box 81"/>
              <p:cNvSpPr txBox="1">
                <a:spLocks noChangeArrowheads="1"/>
              </p:cNvSpPr>
              <p:nvPr/>
            </p:nvSpPr>
            <p:spPr bwMode="auto">
              <a:xfrm>
                <a:off x="921" y="2179"/>
                <a:ext cx="448" cy="194"/>
              </a:xfrm>
              <a:prstGeom prst="rect">
                <a:avLst/>
              </a:prstGeom>
              <a:noFill/>
              <a:ln w="19050" algn="ctr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1400" dirty="0">
                    <a:latin typeface="+mn-ea"/>
                  </a:rPr>
                  <a:t>500ns</a:t>
                </a:r>
              </a:p>
            </p:txBody>
          </p:sp>
        </p:grpSp>
      </p:grpSp>
      <p:grpSp>
        <p:nvGrpSpPr>
          <p:cNvPr id="28" name="Group 82"/>
          <p:cNvGrpSpPr/>
          <p:nvPr/>
        </p:nvGrpSpPr>
        <p:grpSpPr bwMode="auto">
          <a:xfrm>
            <a:off x="2865979" y="4392290"/>
            <a:ext cx="945510" cy="555625"/>
            <a:chOff x="2371" y="2016"/>
            <a:chExt cx="608" cy="350"/>
          </a:xfrm>
        </p:grpSpPr>
        <p:sp>
          <p:nvSpPr>
            <p:cNvPr id="29" name="Line 84"/>
            <p:cNvSpPr>
              <a:spLocks noChangeShapeType="1"/>
            </p:cNvSpPr>
            <p:nvPr/>
          </p:nvSpPr>
          <p:spPr bwMode="auto">
            <a:xfrm>
              <a:off x="2979" y="2016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0" name="Line 85"/>
            <p:cNvSpPr>
              <a:spLocks noChangeShapeType="1"/>
            </p:cNvSpPr>
            <p:nvPr/>
          </p:nvSpPr>
          <p:spPr bwMode="auto">
            <a:xfrm>
              <a:off x="2371" y="2160"/>
              <a:ext cx="602" cy="0"/>
            </a:xfrm>
            <a:prstGeom prst="line">
              <a:avLst/>
            </a:prstGeom>
            <a:noFill/>
            <a:ln w="19050">
              <a:solidFill>
                <a:srgbClr val="00B05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1" name="Text Box 86"/>
            <p:cNvSpPr txBox="1">
              <a:spLocks noChangeArrowheads="1"/>
            </p:cNvSpPr>
            <p:nvPr/>
          </p:nvSpPr>
          <p:spPr bwMode="auto">
            <a:xfrm>
              <a:off x="2440" y="2172"/>
              <a:ext cx="462" cy="194"/>
            </a:xfrm>
            <a:prstGeom prst="rect">
              <a:avLst/>
            </a:prstGeom>
            <a:noFill/>
            <a:ln w="19050" algn="ctr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400" dirty="0">
                  <a:latin typeface="+mn-ea"/>
                </a:rPr>
                <a:t>500ns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858179" y="4004694"/>
            <a:ext cx="976314" cy="347873"/>
            <a:chOff x="2532796" y="3261132"/>
            <a:chExt cx="976314" cy="440977"/>
          </a:xfrm>
        </p:grpSpPr>
        <p:sp>
          <p:nvSpPr>
            <p:cNvPr id="33" name="Line 66"/>
            <p:cNvSpPr>
              <a:spLocks noChangeShapeType="1"/>
            </p:cNvSpPr>
            <p:nvPr/>
          </p:nvSpPr>
          <p:spPr bwMode="auto">
            <a:xfrm>
              <a:off x="2532796" y="3261132"/>
              <a:ext cx="0" cy="4409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latin typeface="+mn-e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543884" y="3261132"/>
              <a:ext cx="957431" cy="439450"/>
            </a:xfrm>
            <a:prstGeom prst="rect">
              <a:avLst/>
            </a:prstGeom>
            <a:solidFill>
              <a:srgbClr val="CCFF6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RW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Line 66"/>
            <p:cNvSpPr>
              <a:spLocks noChangeShapeType="1"/>
            </p:cNvSpPr>
            <p:nvPr/>
          </p:nvSpPr>
          <p:spPr bwMode="auto">
            <a:xfrm>
              <a:off x="3509110" y="3261132"/>
              <a:ext cx="0" cy="4409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latin typeface="+mn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834493" y="4009774"/>
            <a:ext cx="976314" cy="347873"/>
            <a:chOff x="2532796" y="3261132"/>
            <a:chExt cx="976314" cy="440977"/>
          </a:xfrm>
        </p:grpSpPr>
        <p:sp>
          <p:nvSpPr>
            <p:cNvPr id="37" name="Line 66"/>
            <p:cNvSpPr>
              <a:spLocks noChangeShapeType="1"/>
            </p:cNvSpPr>
            <p:nvPr/>
          </p:nvSpPr>
          <p:spPr bwMode="auto">
            <a:xfrm>
              <a:off x="2532796" y="3261132"/>
              <a:ext cx="0" cy="4409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latin typeface="+mn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543884" y="3261132"/>
              <a:ext cx="957431" cy="439450"/>
            </a:xfrm>
            <a:prstGeom prst="rect">
              <a:avLst/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rgbClr val="FF0000"/>
                  </a:solidFill>
                </a:rPr>
                <a:t>刷新</a:t>
              </a:r>
              <a:r>
                <a:rPr lang="en-US" altLang="zh-CN" sz="1600" dirty="0">
                  <a:solidFill>
                    <a:srgbClr val="FF0000"/>
                  </a:solidFill>
                </a:rPr>
                <a:t>1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39" name="Line 66"/>
            <p:cNvSpPr>
              <a:spLocks noChangeShapeType="1"/>
            </p:cNvSpPr>
            <p:nvPr/>
          </p:nvSpPr>
          <p:spPr bwMode="auto">
            <a:xfrm>
              <a:off x="3509110" y="3261132"/>
              <a:ext cx="0" cy="4409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latin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812126" y="4004694"/>
            <a:ext cx="976314" cy="347873"/>
            <a:chOff x="2532796" y="3261132"/>
            <a:chExt cx="976314" cy="440977"/>
          </a:xfrm>
        </p:grpSpPr>
        <p:sp>
          <p:nvSpPr>
            <p:cNvPr id="41" name="Line 66"/>
            <p:cNvSpPr>
              <a:spLocks noChangeShapeType="1"/>
            </p:cNvSpPr>
            <p:nvPr/>
          </p:nvSpPr>
          <p:spPr bwMode="auto">
            <a:xfrm>
              <a:off x="2532796" y="3261132"/>
              <a:ext cx="0" cy="4409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latin typeface="+mn-ea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2543884" y="3261132"/>
              <a:ext cx="957431" cy="439450"/>
            </a:xfrm>
            <a:prstGeom prst="rect">
              <a:avLst/>
            </a:prstGeom>
            <a:solidFill>
              <a:srgbClr val="CCFF6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RW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Line 66"/>
            <p:cNvSpPr>
              <a:spLocks noChangeShapeType="1"/>
            </p:cNvSpPr>
            <p:nvPr/>
          </p:nvSpPr>
          <p:spPr bwMode="auto">
            <a:xfrm>
              <a:off x="3509110" y="3261132"/>
              <a:ext cx="0" cy="4409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latin typeface="+mn-ea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788965" y="4009774"/>
            <a:ext cx="976314" cy="347873"/>
            <a:chOff x="2532796" y="3261132"/>
            <a:chExt cx="976314" cy="440977"/>
          </a:xfrm>
        </p:grpSpPr>
        <p:sp>
          <p:nvSpPr>
            <p:cNvPr id="45" name="Line 66"/>
            <p:cNvSpPr>
              <a:spLocks noChangeShapeType="1"/>
            </p:cNvSpPr>
            <p:nvPr/>
          </p:nvSpPr>
          <p:spPr bwMode="auto">
            <a:xfrm>
              <a:off x="2532796" y="3261132"/>
              <a:ext cx="0" cy="4409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latin typeface="+mn-ea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2543884" y="3261132"/>
              <a:ext cx="957431" cy="439450"/>
            </a:xfrm>
            <a:prstGeom prst="rect">
              <a:avLst/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rgbClr val="FF0000"/>
                  </a:solidFill>
                </a:rPr>
                <a:t>刷新</a:t>
              </a:r>
              <a:r>
                <a:rPr lang="en-US" altLang="zh-CN" sz="1600" dirty="0">
                  <a:solidFill>
                    <a:srgbClr val="FF0000"/>
                  </a:solidFill>
                </a:rPr>
                <a:t>2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47" name="Line 66"/>
            <p:cNvSpPr>
              <a:spLocks noChangeShapeType="1"/>
            </p:cNvSpPr>
            <p:nvPr/>
          </p:nvSpPr>
          <p:spPr bwMode="auto">
            <a:xfrm>
              <a:off x="3509110" y="3261132"/>
              <a:ext cx="0" cy="4409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latin typeface="+mn-ea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769779" y="4004694"/>
            <a:ext cx="976314" cy="347873"/>
            <a:chOff x="2532796" y="3261132"/>
            <a:chExt cx="976314" cy="440977"/>
          </a:xfrm>
          <a:solidFill>
            <a:srgbClr val="00B050"/>
          </a:solidFill>
        </p:grpSpPr>
        <p:sp>
          <p:nvSpPr>
            <p:cNvPr id="49" name="Line 66"/>
            <p:cNvSpPr>
              <a:spLocks noChangeShapeType="1"/>
            </p:cNvSpPr>
            <p:nvPr/>
          </p:nvSpPr>
          <p:spPr bwMode="auto">
            <a:xfrm>
              <a:off x="2532796" y="3261132"/>
              <a:ext cx="0" cy="44097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2543884" y="3261132"/>
              <a:ext cx="957431" cy="439450"/>
            </a:xfrm>
            <a:prstGeom prst="rect">
              <a:avLst/>
            </a:prstGeom>
            <a:solidFill>
              <a:srgbClr val="CCFF6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</a:rPr>
                <a:t>RW</a:t>
              </a:r>
              <a:endParaRPr lang="zh-CN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Line 66"/>
            <p:cNvSpPr>
              <a:spLocks noChangeShapeType="1"/>
            </p:cNvSpPr>
            <p:nvPr/>
          </p:nvSpPr>
          <p:spPr bwMode="auto">
            <a:xfrm>
              <a:off x="3509110" y="3261132"/>
              <a:ext cx="0" cy="44097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746093" y="4009774"/>
            <a:ext cx="976314" cy="347873"/>
            <a:chOff x="2532796" y="3261132"/>
            <a:chExt cx="976314" cy="440977"/>
          </a:xfrm>
          <a:solidFill>
            <a:srgbClr val="00B050"/>
          </a:solidFill>
        </p:grpSpPr>
        <p:sp>
          <p:nvSpPr>
            <p:cNvPr id="53" name="Line 66"/>
            <p:cNvSpPr>
              <a:spLocks noChangeShapeType="1"/>
            </p:cNvSpPr>
            <p:nvPr/>
          </p:nvSpPr>
          <p:spPr bwMode="auto">
            <a:xfrm>
              <a:off x="2532796" y="3261132"/>
              <a:ext cx="0" cy="44097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543884" y="3261132"/>
              <a:ext cx="957431" cy="4394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…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5" name="Line 66"/>
            <p:cNvSpPr>
              <a:spLocks noChangeShapeType="1"/>
            </p:cNvSpPr>
            <p:nvPr/>
          </p:nvSpPr>
          <p:spPr bwMode="auto">
            <a:xfrm>
              <a:off x="3509110" y="3261132"/>
              <a:ext cx="0" cy="44097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723726" y="4004694"/>
            <a:ext cx="976314" cy="347873"/>
            <a:chOff x="2532796" y="3261132"/>
            <a:chExt cx="976314" cy="440977"/>
          </a:xfrm>
          <a:solidFill>
            <a:srgbClr val="CCFF66"/>
          </a:solidFill>
        </p:grpSpPr>
        <p:sp>
          <p:nvSpPr>
            <p:cNvPr id="57" name="Line 66"/>
            <p:cNvSpPr>
              <a:spLocks noChangeShapeType="1"/>
            </p:cNvSpPr>
            <p:nvPr/>
          </p:nvSpPr>
          <p:spPr bwMode="auto">
            <a:xfrm>
              <a:off x="2532796" y="3261132"/>
              <a:ext cx="0" cy="44097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2543884" y="3261132"/>
              <a:ext cx="957431" cy="4394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</a:rPr>
                <a:t>RW</a:t>
              </a:r>
              <a:endParaRPr lang="zh-CN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Line 66"/>
            <p:cNvSpPr>
              <a:spLocks noChangeShapeType="1"/>
            </p:cNvSpPr>
            <p:nvPr/>
          </p:nvSpPr>
          <p:spPr bwMode="auto">
            <a:xfrm>
              <a:off x="3509110" y="3261132"/>
              <a:ext cx="0" cy="44097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700565" y="4009774"/>
            <a:ext cx="976314" cy="347873"/>
            <a:chOff x="2532796" y="3261132"/>
            <a:chExt cx="976314" cy="440977"/>
          </a:xfrm>
          <a:solidFill>
            <a:srgbClr val="00B050"/>
          </a:solidFill>
        </p:grpSpPr>
        <p:sp>
          <p:nvSpPr>
            <p:cNvPr id="61" name="Line 66"/>
            <p:cNvSpPr>
              <a:spLocks noChangeShapeType="1"/>
            </p:cNvSpPr>
            <p:nvPr/>
          </p:nvSpPr>
          <p:spPr bwMode="auto">
            <a:xfrm>
              <a:off x="2532796" y="3261132"/>
              <a:ext cx="0" cy="44097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2543884" y="3261132"/>
              <a:ext cx="957431" cy="4394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...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3" name="Line 66"/>
            <p:cNvSpPr>
              <a:spLocks noChangeShapeType="1"/>
            </p:cNvSpPr>
            <p:nvPr/>
          </p:nvSpPr>
          <p:spPr bwMode="auto">
            <a:xfrm>
              <a:off x="3509110" y="3261132"/>
              <a:ext cx="0" cy="44097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853392" y="3409326"/>
            <a:ext cx="1956706" cy="648435"/>
            <a:chOff x="2354136" y="2905859"/>
            <a:chExt cx="1956706" cy="648435"/>
          </a:xfrm>
        </p:grpSpPr>
        <p:sp>
          <p:nvSpPr>
            <p:cNvPr id="65" name="Line 67"/>
            <p:cNvSpPr>
              <a:spLocks noChangeShapeType="1"/>
            </p:cNvSpPr>
            <p:nvPr/>
          </p:nvSpPr>
          <p:spPr bwMode="auto">
            <a:xfrm>
              <a:off x="2354136" y="2905859"/>
              <a:ext cx="0" cy="6484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6" name="Line 67"/>
            <p:cNvSpPr>
              <a:spLocks noChangeShapeType="1"/>
            </p:cNvSpPr>
            <p:nvPr/>
          </p:nvSpPr>
          <p:spPr bwMode="auto">
            <a:xfrm>
              <a:off x="4310842" y="2905859"/>
              <a:ext cx="0" cy="59536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67" name="Rectangle 29"/>
          <p:cNvSpPr>
            <a:spLocks noChangeArrowheads="1"/>
          </p:cNvSpPr>
          <p:nvPr/>
        </p:nvSpPr>
        <p:spPr bwMode="auto">
          <a:xfrm>
            <a:off x="3058082" y="5748825"/>
            <a:ext cx="53348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200" dirty="0">
                <a:latin typeface="+mn-ea"/>
                <a:ea typeface="+mn-ea"/>
              </a:rPr>
              <a:t>刷新周期内刷新了 </a:t>
            </a:r>
            <a:r>
              <a:rPr lang="en-US" altLang="zh-CN" sz="2200" dirty="0">
                <a:latin typeface="+mn-ea"/>
                <a:ea typeface="+mn-ea"/>
              </a:rPr>
              <a:t>2000</a:t>
            </a:r>
            <a:r>
              <a:rPr lang="zh-CN" altLang="en-US" sz="2200" dirty="0">
                <a:latin typeface="+mn-ea"/>
                <a:ea typeface="+mn-ea"/>
              </a:rPr>
              <a:t>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6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5" y="183038"/>
            <a:ext cx="4052386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7.2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半导体存储器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2127" y="847295"/>
            <a:ext cx="6865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5.DRAM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存储器的刷新</a:t>
            </a:r>
          </a:p>
        </p:txBody>
      </p:sp>
      <p:sp>
        <p:nvSpPr>
          <p:cNvPr id="4" name="矩形 3"/>
          <p:cNvSpPr/>
          <p:nvPr/>
        </p:nvSpPr>
        <p:spPr>
          <a:xfrm>
            <a:off x="907407" y="1428863"/>
            <a:ext cx="10533477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设刷新周期</a:t>
            </a:r>
            <a:r>
              <a:rPr lang="en-US" altLang="zh-CN" sz="2400" dirty="0">
                <a:latin typeface="+mn-ea"/>
                <a:sym typeface="Wingdings 2" panose="05020102010507070707" pitchFamily="18" charset="2"/>
              </a:rPr>
              <a:t>2ms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，存储矩阵采用</a:t>
            </a:r>
            <a:r>
              <a:rPr lang="en-US" altLang="zh-CN" sz="2400" dirty="0">
                <a:latin typeface="+mn-ea"/>
                <a:sym typeface="Wingdings 2" panose="05020102010507070707" pitchFamily="18" charset="2"/>
              </a:rPr>
              <a:t>128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行</a:t>
            </a:r>
            <a:r>
              <a:rPr lang="en-US" altLang="zh-CN" sz="2400" dirty="0">
                <a:latin typeface="+mn-ea"/>
                <a:sym typeface="Wingdings 2" panose="05020102010507070707" pitchFamily="18" charset="2"/>
              </a:rPr>
              <a:t>×128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列，存储体读</a:t>
            </a:r>
            <a:r>
              <a:rPr lang="en-US" altLang="zh-CN" sz="2400" dirty="0">
                <a:latin typeface="+mn-ea"/>
                <a:sym typeface="Wingdings 2" panose="05020102010507070707" pitchFamily="18" charset="2"/>
              </a:rPr>
              <a:t>/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写周期为</a:t>
            </a:r>
            <a:r>
              <a:rPr lang="en-US" altLang="zh-CN" sz="2400" dirty="0">
                <a:latin typeface="+mn-ea"/>
                <a:sym typeface="Symbol" panose="05050102010706020507" pitchFamily="18" charset="2"/>
              </a:rPr>
              <a:t>0.5 s</a:t>
            </a:r>
            <a:r>
              <a:rPr lang="en-US" altLang="zh-CN" sz="2400" dirty="0">
                <a:latin typeface="+mn-ea"/>
                <a:sym typeface="Wingdings 2" panose="05020102010507070707" pitchFamily="18" charset="2"/>
              </a:rPr>
              <a:t> </a:t>
            </a:r>
            <a:endParaRPr lang="zh-CN" altLang="en-US" sz="2400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7407" y="1973523"/>
            <a:ext cx="10718536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dirty="0">
                <a:solidFill>
                  <a:srgbClr val="2513CB"/>
                </a:solidFill>
                <a:latin typeface="+mn-ea"/>
                <a:sym typeface="Wingdings" panose="05000000000000000000" pitchFamily="2" charset="2"/>
              </a:rPr>
              <a:t> </a:t>
            </a:r>
            <a:r>
              <a:rPr lang="zh-CN" altLang="en-US" sz="2400" dirty="0">
                <a:solidFill>
                  <a:srgbClr val="2513CB"/>
                </a:solidFill>
                <a:latin typeface="+mn-ea"/>
                <a:sym typeface="Wingdings" panose="05000000000000000000" pitchFamily="2" charset="2"/>
              </a:rPr>
              <a:t>异步刷新</a:t>
            </a:r>
            <a:endParaRPr lang="en-US" altLang="zh-CN" sz="2400" dirty="0">
              <a:solidFill>
                <a:srgbClr val="2513CB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35000"/>
              </a:lnSpc>
            </a:pPr>
            <a:r>
              <a:rPr kumimoji="1" lang="zh-CN" altLang="en-US" sz="2400" dirty="0"/>
              <a:t>  将刷新分布在不同时间段，每时间段刷新一次；</a:t>
            </a:r>
            <a:endParaRPr kumimoji="1" lang="en-US" altLang="zh-CN" sz="2400" dirty="0"/>
          </a:p>
          <a:p>
            <a:pPr>
              <a:lnSpc>
                <a:spcPct val="135000"/>
              </a:lnSpc>
            </a:pPr>
            <a:r>
              <a:rPr kumimoji="1" lang="zh-CN" altLang="en-US" sz="2400" dirty="0">
                <a:latin typeface="+mj-ea"/>
              </a:rPr>
              <a:t>  </a:t>
            </a:r>
            <a:r>
              <a:rPr kumimoji="1" lang="en-US" altLang="zh-CN" sz="2400" dirty="0">
                <a:latin typeface="+mj-ea"/>
              </a:rPr>
              <a:t>2ms/128=15.5 </a:t>
            </a:r>
            <a:r>
              <a:rPr kumimoji="1" lang="zh-CN" altLang="en-US" sz="2400" dirty="0">
                <a:latin typeface="+mj-ea"/>
              </a:rPr>
              <a:t>微秒</a:t>
            </a:r>
            <a:r>
              <a:rPr kumimoji="1" lang="en-US" altLang="zh-CN" sz="2400" dirty="0">
                <a:latin typeface="+mj-ea"/>
              </a:rPr>
              <a:t>,</a:t>
            </a:r>
            <a:r>
              <a:rPr kumimoji="1" lang="zh-CN" altLang="en-US" sz="2400" dirty="0">
                <a:latin typeface="+mj-ea"/>
              </a:rPr>
              <a:t>即将</a:t>
            </a:r>
            <a:r>
              <a:rPr kumimoji="1" lang="en-US" altLang="zh-CN" sz="2400" dirty="0">
                <a:latin typeface="+mj-ea"/>
              </a:rPr>
              <a:t>128</a:t>
            </a:r>
            <a:r>
              <a:rPr kumimoji="1" lang="zh-CN" altLang="en-US" sz="2400" dirty="0">
                <a:latin typeface="+mj-ea"/>
              </a:rPr>
              <a:t>次刷新分散在</a:t>
            </a:r>
            <a:r>
              <a:rPr kumimoji="1" lang="en-US" altLang="zh-CN" sz="2400" dirty="0">
                <a:latin typeface="+mj-ea"/>
              </a:rPr>
              <a:t>128</a:t>
            </a:r>
            <a:r>
              <a:rPr kumimoji="1" lang="zh-CN" altLang="en-US" sz="2400" dirty="0">
                <a:latin typeface="+mj-ea"/>
              </a:rPr>
              <a:t>个</a:t>
            </a:r>
            <a:r>
              <a:rPr kumimoji="1" lang="en-US" altLang="zh-CN" sz="2400" dirty="0">
                <a:latin typeface="+mj-ea"/>
              </a:rPr>
              <a:t>15.5 </a:t>
            </a:r>
            <a:r>
              <a:rPr kumimoji="1" lang="zh-CN" altLang="en-US" sz="2400" dirty="0">
                <a:latin typeface="+mj-ea"/>
              </a:rPr>
              <a:t>微秒的时间段</a:t>
            </a:r>
            <a:endParaRPr lang="zh-CN" altLang="en-US" sz="2400" dirty="0">
              <a:latin typeface="+mn-ea"/>
            </a:endParaRPr>
          </a:p>
        </p:txBody>
      </p:sp>
      <p:sp>
        <p:nvSpPr>
          <p:cNvPr id="7" name="Line 58"/>
          <p:cNvSpPr>
            <a:spLocks noChangeShapeType="1"/>
          </p:cNvSpPr>
          <p:nvPr/>
        </p:nvSpPr>
        <p:spPr bwMode="auto">
          <a:xfrm>
            <a:off x="1818682" y="4168054"/>
            <a:ext cx="8208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8" name="Group 59"/>
          <p:cNvGrpSpPr/>
          <p:nvPr/>
        </p:nvGrpSpPr>
        <p:grpSpPr bwMode="auto">
          <a:xfrm>
            <a:off x="1954832" y="4145934"/>
            <a:ext cx="7820024" cy="1084716"/>
            <a:chOff x="816" y="2016"/>
            <a:chExt cx="9848" cy="542"/>
          </a:xfrm>
        </p:grpSpPr>
        <p:sp>
          <p:nvSpPr>
            <p:cNvPr id="9" name="Line 60"/>
            <p:cNvSpPr>
              <a:spLocks noChangeShapeType="1"/>
            </p:cNvSpPr>
            <p:nvPr/>
          </p:nvSpPr>
          <p:spPr bwMode="auto">
            <a:xfrm>
              <a:off x="816" y="2016"/>
              <a:ext cx="0" cy="5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0" name="Line 61"/>
            <p:cNvSpPr>
              <a:spLocks noChangeShapeType="1"/>
            </p:cNvSpPr>
            <p:nvPr/>
          </p:nvSpPr>
          <p:spPr bwMode="auto">
            <a:xfrm>
              <a:off x="5742" y="2030"/>
              <a:ext cx="0" cy="5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1" name="Line 61"/>
            <p:cNvSpPr>
              <a:spLocks noChangeShapeType="1"/>
            </p:cNvSpPr>
            <p:nvPr/>
          </p:nvSpPr>
          <p:spPr bwMode="auto">
            <a:xfrm>
              <a:off x="10664" y="2020"/>
              <a:ext cx="0" cy="5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2" name="Group 62"/>
          <p:cNvGrpSpPr/>
          <p:nvPr/>
        </p:nvGrpSpPr>
        <p:grpSpPr bwMode="auto">
          <a:xfrm>
            <a:off x="1959733" y="4856965"/>
            <a:ext cx="3891879" cy="307975"/>
            <a:chOff x="816" y="2399"/>
            <a:chExt cx="3456" cy="194"/>
          </a:xfrm>
        </p:grpSpPr>
        <p:sp>
          <p:nvSpPr>
            <p:cNvPr id="13" name="Line 63"/>
            <p:cNvSpPr>
              <a:spLocks noChangeShapeType="1"/>
            </p:cNvSpPr>
            <p:nvPr/>
          </p:nvSpPr>
          <p:spPr bwMode="auto">
            <a:xfrm>
              <a:off x="2908" y="2496"/>
              <a:ext cx="136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" name="Line 64"/>
            <p:cNvSpPr>
              <a:spLocks noChangeShapeType="1"/>
            </p:cNvSpPr>
            <p:nvPr/>
          </p:nvSpPr>
          <p:spPr bwMode="auto">
            <a:xfrm flipH="1">
              <a:off x="816" y="2496"/>
              <a:ext cx="13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" name="Text Box 65"/>
            <p:cNvSpPr txBox="1">
              <a:spLocks noChangeArrowheads="1"/>
            </p:cNvSpPr>
            <p:nvPr/>
          </p:nvSpPr>
          <p:spPr bwMode="auto">
            <a:xfrm>
              <a:off x="2019" y="2399"/>
              <a:ext cx="931" cy="194"/>
            </a:xfrm>
            <a:prstGeom prst="rect">
              <a:avLst/>
            </a:prstGeom>
            <a:noFill/>
            <a:ln w="19050" algn="ctr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400" dirty="0">
                  <a:latin typeface="+mn-ea"/>
                </a:rPr>
                <a:t>15.5</a:t>
              </a:r>
              <a:r>
                <a:rPr lang="zh-CN" altLang="en-US" sz="1400" dirty="0">
                  <a:latin typeface="+mn-ea"/>
                </a:rPr>
                <a:t>微秒</a:t>
              </a:r>
              <a:endParaRPr lang="en-US" altLang="zh-CN" sz="1400" dirty="0">
                <a:latin typeface="+mn-ea"/>
              </a:endParaRPr>
            </a:p>
          </p:txBody>
        </p:sp>
      </p:grpSp>
      <p:grpSp>
        <p:nvGrpSpPr>
          <p:cNvPr id="16" name="Group 77"/>
          <p:cNvGrpSpPr/>
          <p:nvPr/>
        </p:nvGrpSpPr>
        <p:grpSpPr bwMode="auto">
          <a:xfrm>
            <a:off x="1968852" y="4184210"/>
            <a:ext cx="966790" cy="566738"/>
            <a:chOff x="804" y="2016"/>
            <a:chExt cx="609" cy="357"/>
          </a:xfrm>
        </p:grpSpPr>
        <p:sp>
          <p:nvSpPr>
            <p:cNvPr id="17" name="Line 78"/>
            <p:cNvSpPr>
              <a:spLocks noChangeShapeType="1"/>
            </p:cNvSpPr>
            <p:nvPr/>
          </p:nvSpPr>
          <p:spPr bwMode="auto">
            <a:xfrm>
              <a:off x="1413" y="2016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18" name="Group 79"/>
            <p:cNvGrpSpPr/>
            <p:nvPr/>
          </p:nvGrpSpPr>
          <p:grpSpPr bwMode="auto">
            <a:xfrm>
              <a:off x="804" y="2160"/>
              <a:ext cx="602" cy="213"/>
              <a:chOff x="804" y="2160"/>
              <a:chExt cx="602" cy="213"/>
            </a:xfrm>
          </p:grpSpPr>
          <p:sp>
            <p:nvSpPr>
              <p:cNvPr id="19" name="Line 80"/>
              <p:cNvSpPr>
                <a:spLocks noChangeShapeType="1"/>
              </p:cNvSpPr>
              <p:nvPr/>
            </p:nvSpPr>
            <p:spPr bwMode="auto">
              <a:xfrm>
                <a:off x="804" y="2160"/>
                <a:ext cx="60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0" name="Text Box 81"/>
              <p:cNvSpPr txBox="1">
                <a:spLocks noChangeArrowheads="1"/>
              </p:cNvSpPr>
              <p:nvPr/>
            </p:nvSpPr>
            <p:spPr bwMode="auto">
              <a:xfrm>
                <a:off x="921" y="2179"/>
                <a:ext cx="479" cy="194"/>
              </a:xfrm>
              <a:prstGeom prst="rect">
                <a:avLst/>
              </a:prstGeom>
              <a:noFill/>
              <a:ln w="19050" algn="ctr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1400" dirty="0">
                    <a:latin typeface="+mn-ea"/>
                  </a:rPr>
                  <a:t>500ns</a:t>
                </a:r>
              </a:p>
            </p:txBody>
          </p:sp>
        </p:grpSp>
      </p:grpSp>
      <p:grpSp>
        <p:nvGrpSpPr>
          <p:cNvPr id="21" name="Group 82"/>
          <p:cNvGrpSpPr/>
          <p:nvPr/>
        </p:nvGrpSpPr>
        <p:grpSpPr bwMode="auto">
          <a:xfrm>
            <a:off x="4892766" y="4174513"/>
            <a:ext cx="973141" cy="555625"/>
            <a:chOff x="2375" y="2016"/>
            <a:chExt cx="613" cy="350"/>
          </a:xfrm>
        </p:grpSpPr>
        <p:sp>
          <p:nvSpPr>
            <p:cNvPr id="22" name="Line 84"/>
            <p:cNvSpPr>
              <a:spLocks noChangeShapeType="1"/>
            </p:cNvSpPr>
            <p:nvPr/>
          </p:nvSpPr>
          <p:spPr bwMode="auto">
            <a:xfrm>
              <a:off x="2988" y="2016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3" name="Line 85"/>
            <p:cNvSpPr>
              <a:spLocks noChangeShapeType="1"/>
            </p:cNvSpPr>
            <p:nvPr/>
          </p:nvSpPr>
          <p:spPr bwMode="auto">
            <a:xfrm>
              <a:off x="2380" y="2160"/>
              <a:ext cx="602" cy="0"/>
            </a:xfrm>
            <a:prstGeom prst="line">
              <a:avLst/>
            </a:prstGeom>
            <a:noFill/>
            <a:ln w="19050">
              <a:solidFill>
                <a:srgbClr val="00B05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4" name="Text Box 86"/>
            <p:cNvSpPr txBox="1">
              <a:spLocks noChangeArrowheads="1"/>
            </p:cNvSpPr>
            <p:nvPr/>
          </p:nvSpPr>
          <p:spPr bwMode="auto">
            <a:xfrm>
              <a:off x="2472" y="2172"/>
              <a:ext cx="447" cy="194"/>
            </a:xfrm>
            <a:prstGeom prst="rect">
              <a:avLst/>
            </a:prstGeom>
            <a:noFill/>
            <a:ln w="19050" algn="ctr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400" dirty="0">
                  <a:latin typeface="+mn-ea"/>
                </a:rPr>
                <a:t>500ns</a:t>
              </a:r>
            </a:p>
          </p:txBody>
        </p:sp>
        <p:sp>
          <p:nvSpPr>
            <p:cNvPr id="25" name="Line 84"/>
            <p:cNvSpPr>
              <a:spLocks noChangeShapeType="1"/>
            </p:cNvSpPr>
            <p:nvPr/>
          </p:nvSpPr>
          <p:spPr bwMode="auto">
            <a:xfrm>
              <a:off x="2375" y="202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956149" y="3799266"/>
            <a:ext cx="976314" cy="347873"/>
            <a:chOff x="2532796" y="3261132"/>
            <a:chExt cx="976314" cy="440977"/>
          </a:xfrm>
        </p:grpSpPr>
        <p:sp>
          <p:nvSpPr>
            <p:cNvPr id="27" name="Line 66"/>
            <p:cNvSpPr>
              <a:spLocks noChangeShapeType="1"/>
            </p:cNvSpPr>
            <p:nvPr/>
          </p:nvSpPr>
          <p:spPr bwMode="auto">
            <a:xfrm>
              <a:off x="2532796" y="3261132"/>
              <a:ext cx="0" cy="4409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latin typeface="+mn-ea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543884" y="3261132"/>
              <a:ext cx="957431" cy="439450"/>
            </a:xfrm>
            <a:prstGeom prst="rect">
              <a:avLst/>
            </a:prstGeom>
            <a:solidFill>
              <a:srgbClr val="CCFF6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RW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Line 66"/>
            <p:cNvSpPr>
              <a:spLocks noChangeShapeType="1"/>
            </p:cNvSpPr>
            <p:nvPr/>
          </p:nvSpPr>
          <p:spPr bwMode="auto">
            <a:xfrm>
              <a:off x="3509110" y="3261132"/>
              <a:ext cx="0" cy="4409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latin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932463" y="3799266"/>
            <a:ext cx="976314" cy="347873"/>
            <a:chOff x="2532796" y="3261132"/>
            <a:chExt cx="976314" cy="440977"/>
          </a:xfrm>
        </p:grpSpPr>
        <p:sp>
          <p:nvSpPr>
            <p:cNvPr id="31" name="Line 66"/>
            <p:cNvSpPr>
              <a:spLocks noChangeShapeType="1"/>
            </p:cNvSpPr>
            <p:nvPr/>
          </p:nvSpPr>
          <p:spPr bwMode="auto">
            <a:xfrm>
              <a:off x="2532796" y="3261132"/>
              <a:ext cx="0" cy="4409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latin typeface="+mn-ea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2543884" y="3261132"/>
              <a:ext cx="957431" cy="439450"/>
            </a:xfrm>
            <a:prstGeom prst="rect">
              <a:avLst/>
            </a:prstGeom>
            <a:solidFill>
              <a:srgbClr val="CCFF6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RW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Line 66"/>
            <p:cNvSpPr>
              <a:spLocks noChangeShapeType="1"/>
            </p:cNvSpPr>
            <p:nvPr/>
          </p:nvSpPr>
          <p:spPr bwMode="auto">
            <a:xfrm>
              <a:off x="3509110" y="3261132"/>
              <a:ext cx="0" cy="4409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latin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910096" y="3799266"/>
            <a:ext cx="976314" cy="347873"/>
            <a:chOff x="2532796" y="3261132"/>
            <a:chExt cx="976314" cy="440977"/>
          </a:xfrm>
        </p:grpSpPr>
        <p:sp>
          <p:nvSpPr>
            <p:cNvPr id="35" name="Line 66"/>
            <p:cNvSpPr>
              <a:spLocks noChangeShapeType="1"/>
            </p:cNvSpPr>
            <p:nvPr/>
          </p:nvSpPr>
          <p:spPr bwMode="auto">
            <a:xfrm>
              <a:off x="2532796" y="3261132"/>
              <a:ext cx="0" cy="4409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latin typeface="+mn-ea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543884" y="3261132"/>
              <a:ext cx="957431" cy="439450"/>
            </a:xfrm>
            <a:prstGeom prst="rect">
              <a:avLst/>
            </a:prstGeom>
            <a:solidFill>
              <a:srgbClr val="CCFF6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</a:rPr>
                <a:t>…</a:t>
              </a:r>
              <a:endParaRPr lang="zh-CN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Line 66"/>
            <p:cNvSpPr>
              <a:spLocks noChangeShapeType="1"/>
            </p:cNvSpPr>
            <p:nvPr/>
          </p:nvSpPr>
          <p:spPr bwMode="auto">
            <a:xfrm>
              <a:off x="3509110" y="3261132"/>
              <a:ext cx="0" cy="4409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latin typeface="+mn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886935" y="3811966"/>
            <a:ext cx="976314" cy="347873"/>
            <a:chOff x="2532796" y="3261132"/>
            <a:chExt cx="976314" cy="440977"/>
          </a:xfrm>
        </p:grpSpPr>
        <p:sp>
          <p:nvSpPr>
            <p:cNvPr id="39" name="Line 66"/>
            <p:cNvSpPr>
              <a:spLocks noChangeShapeType="1"/>
            </p:cNvSpPr>
            <p:nvPr/>
          </p:nvSpPr>
          <p:spPr bwMode="auto">
            <a:xfrm>
              <a:off x="2532796" y="3261132"/>
              <a:ext cx="0" cy="4409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latin typeface="+mn-ea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2543884" y="3261132"/>
              <a:ext cx="957431" cy="439450"/>
            </a:xfrm>
            <a:prstGeom prst="rect">
              <a:avLst/>
            </a:prstGeom>
            <a:solidFill>
              <a:srgbClr val="00B05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rgbClr val="FF0000"/>
                  </a:solidFill>
                </a:rPr>
                <a:t>刷新</a:t>
              </a:r>
              <a:r>
                <a:rPr lang="en-US" altLang="zh-CN" sz="1600" dirty="0">
                  <a:solidFill>
                    <a:srgbClr val="FF0000"/>
                  </a:solidFill>
                </a:rPr>
                <a:t>1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41" name="Line 66"/>
            <p:cNvSpPr>
              <a:spLocks noChangeShapeType="1"/>
            </p:cNvSpPr>
            <p:nvPr/>
          </p:nvSpPr>
          <p:spPr bwMode="auto">
            <a:xfrm>
              <a:off x="3509110" y="3261132"/>
              <a:ext cx="0" cy="4409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latin typeface="+mn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867749" y="3799266"/>
            <a:ext cx="976314" cy="347873"/>
            <a:chOff x="2532796" y="3261132"/>
            <a:chExt cx="976314" cy="440977"/>
          </a:xfrm>
          <a:solidFill>
            <a:srgbClr val="00B050"/>
          </a:solidFill>
        </p:grpSpPr>
        <p:sp>
          <p:nvSpPr>
            <p:cNvPr id="43" name="Line 66"/>
            <p:cNvSpPr>
              <a:spLocks noChangeShapeType="1"/>
            </p:cNvSpPr>
            <p:nvPr/>
          </p:nvSpPr>
          <p:spPr bwMode="auto">
            <a:xfrm>
              <a:off x="2532796" y="3261132"/>
              <a:ext cx="0" cy="44097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543884" y="3261132"/>
              <a:ext cx="957431" cy="439450"/>
            </a:xfrm>
            <a:prstGeom prst="rect">
              <a:avLst/>
            </a:prstGeom>
            <a:solidFill>
              <a:srgbClr val="CCFF6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RW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5" name="Line 66"/>
            <p:cNvSpPr>
              <a:spLocks noChangeShapeType="1"/>
            </p:cNvSpPr>
            <p:nvPr/>
          </p:nvSpPr>
          <p:spPr bwMode="auto">
            <a:xfrm>
              <a:off x="3509110" y="3261132"/>
              <a:ext cx="0" cy="44097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844063" y="3799266"/>
            <a:ext cx="976314" cy="347873"/>
            <a:chOff x="2532796" y="3261132"/>
            <a:chExt cx="976314" cy="440977"/>
          </a:xfrm>
          <a:solidFill>
            <a:srgbClr val="CCFF66"/>
          </a:solidFill>
        </p:grpSpPr>
        <p:sp>
          <p:nvSpPr>
            <p:cNvPr id="47" name="Line 66"/>
            <p:cNvSpPr>
              <a:spLocks noChangeShapeType="1"/>
            </p:cNvSpPr>
            <p:nvPr/>
          </p:nvSpPr>
          <p:spPr bwMode="auto">
            <a:xfrm>
              <a:off x="2532796" y="3261132"/>
              <a:ext cx="0" cy="44097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543884" y="3261132"/>
              <a:ext cx="957431" cy="4394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RW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9" name="Line 66"/>
            <p:cNvSpPr>
              <a:spLocks noChangeShapeType="1"/>
            </p:cNvSpPr>
            <p:nvPr/>
          </p:nvSpPr>
          <p:spPr bwMode="auto">
            <a:xfrm>
              <a:off x="3509110" y="3261132"/>
              <a:ext cx="0" cy="44097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821696" y="3799266"/>
            <a:ext cx="976314" cy="347873"/>
            <a:chOff x="2532796" y="3261132"/>
            <a:chExt cx="976314" cy="440977"/>
          </a:xfrm>
          <a:solidFill>
            <a:srgbClr val="CCFF66"/>
          </a:solidFill>
        </p:grpSpPr>
        <p:sp>
          <p:nvSpPr>
            <p:cNvPr id="51" name="Line 66"/>
            <p:cNvSpPr>
              <a:spLocks noChangeShapeType="1"/>
            </p:cNvSpPr>
            <p:nvPr/>
          </p:nvSpPr>
          <p:spPr bwMode="auto">
            <a:xfrm>
              <a:off x="2532796" y="3261132"/>
              <a:ext cx="0" cy="44097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2543884" y="3261132"/>
              <a:ext cx="957431" cy="4394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</a:rPr>
                <a:t>…</a:t>
              </a:r>
              <a:endParaRPr lang="zh-CN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Line 66"/>
            <p:cNvSpPr>
              <a:spLocks noChangeShapeType="1"/>
            </p:cNvSpPr>
            <p:nvPr/>
          </p:nvSpPr>
          <p:spPr bwMode="auto">
            <a:xfrm>
              <a:off x="3509110" y="3261132"/>
              <a:ext cx="0" cy="44097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798535" y="3811966"/>
            <a:ext cx="976314" cy="347873"/>
            <a:chOff x="2532796" y="3261132"/>
            <a:chExt cx="976314" cy="440977"/>
          </a:xfrm>
          <a:solidFill>
            <a:srgbClr val="00B050"/>
          </a:solidFill>
        </p:grpSpPr>
        <p:sp>
          <p:nvSpPr>
            <p:cNvPr id="55" name="Line 66"/>
            <p:cNvSpPr>
              <a:spLocks noChangeShapeType="1"/>
            </p:cNvSpPr>
            <p:nvPr/>
          </p:nvSpPr>
          <p:spPr bwMode="auto">
            <a:xfrm>
              <a:off x="2532796" y="3261132"/>
              <a:ext cx="0" cy="44097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2543884" y="3261132"/>
              <a:ext cx="957431" cy="439450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rgbClr val="FF0000"/>
                  </a:solidFill>
                </a:rPr>
                <a:t>刷新</a:t>
              </a:r>
              <a:r>
                <a:rPr lang="en-US" altLang="zh-CN" sz="1600" dirty="0">
                  <a:solidFill>
                    <a:srgbClr val="FF0000"/>
                  </a:solidFill>
                </a:rPr>
                <a:t>2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57" name="Line 66"/>
            <p:cNvSpPr>
              <a:spLocks noChangeShapeType="1"/>
            </p:cNvSpPr>
            <p:nvPr/>
          </p:nvSpPr>
          <p:spPr bwMode="auto">
            <a:xfrm>
              <a:off x="3509110" y="3261132"/>
              <a:ext cx="0" cy="44097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60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8" name="Group 62"/>
          <p:cNvGrpSpPr/>
          <p:nvPr/>
        </p:nvGrpSpPr>
        <p:grpSpPr bwMode="auto">
          <a:xfrm>
            <a:off x="5886844" y="4846207"/>
            <a:ext cx="3891879" cy="307975"/>
            <a:chOff x="816" y="2399"/>
            <a:chExt cx="3456" cy="194"/>
          </a:xfrm>
        </p:grpSpPr>
        <p:sp>
          <p:nvSpPr>
            <p:cNvPr id="59" name="Line 63"/>
            <p:cNvSpPr>
              <a:spLocks noChangeShapeType="1"/>
            </p:cNvSpPr>
            <p:nvPr/>
          </p:nvSpPr>
          <p:spPr bwMode="auto">
            <a:xfrm>
              <a:off x="2908" y="2496"/>
              <a:ext cx="136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0" name="Line 64"/>
            <p:cNvSpPr>
              <a:spLocks noChangeShapeType="1"/>
            </p:cNvSpPr>
            <p:nvPr/>
          </p:nvSpPr>
          <p:spPr bwMode="auto">
            <a:xfrm flipH="1">
              <a:off x="816" y="2496"/>
              <a:ext cx="13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1" name="Text Box 65"/>
            <p:cNvSpPr txBox="1">
              <a:spLocks noChangeArrowheads="1"/>
            </p:cNvSpPr>
            <p:nvPr/>
          </p:nvSpPr>
          <p:spPr bwMode="auto">
            <a:xfrm>
              <a:off x="2019" y="2399"/>
              <a:ext cx="931" cy="194"/>
            </a:xfrm>
            <a:prstGeom prst="rect">
              <a:avLst/>
            </a:prstGeom>
            <a:noFill/>
            <a:ln w="19050" algn="ctr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400" dirty="0">
                  <a:latin typeface="+mn-ea"/>
                </a:rPr>
                <a:t>15.5</a:t>
              </a:r>
              <a:r>
                <a:rPr lang="zh-CN" altLang="en-US" sz="1400" dirty="0">
                  <a:latin typeface="+mn-ea"/>
                </a:rPr>
                <a:t>微秒</a:t>
              </a:r>
              <a:endParaRPr lang="en-US" altLang="zh-CN" sz="1400" dirty="0">
                <a:latin typeface="+mn-ea"/>
              </a:endParaRPr>
            </a:p>
          </p:txBody>
        </p:sp>
      </p:grp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647008" y="5559684"/>
            <a:ext cx="1066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200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65" name="Line 31"/>
          <p:cNvSpPr>
            <a:spLocks noChangeShapeType="1"/>
          </p:cNvSpPr>
          <p:nvPr/>
        </p:nvSpPr>
        <p:spPr bwMode="auto">
          <a:xfrm>
            <a:off x="4082436" y="5722244"/>
            <a:ext cx="180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" name="Rectangle 32"/>
          <p:cNvSpPr>
            <a:spLocks noChangeArrowheads="1"/>
          </p:cNvSpPr>
          <p:nvPr/>
        </p:nvSpPr>
        <p:spPr bwMode="auto">
          <a:xfrm>
            <a:off x="4317568" y="5656204"/>
            <a:ext cx="39624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= 2ms / (4000 – 128 ) = 0.5165</a:t>
            </a:r>
            <a:r>
              <a:rPr lang="en-US" altLang="zh-CN" sz="2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s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64" grpId="0"/>
      <p:bldP spid="65" grpId="0" animBg="1"/>
      <p:bldP spid="6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5" y="183038"/>
            <a:ext cx="4052386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7.2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半导体存储器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2127" y="847295"/>
            <a:ext cx="6865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6.DRAM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芯片举例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930" y="1845177"/>
            <a:ext cx="6746899" cy="2846567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2222931" y="5138057"/>
            <a:ext cx="2893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3333CC"/>
                </a:solidFill>
                <a:latin typeface="+mn-ea"/>
              </a:rPr>
              <a:t>2116 </a:t>
            </a:r>
            <a:r>
              <a:rPr lang="zh-CN" altLang="en-US" sz="2400" b="1" dirty="0">
                <a:solidFill>
                  <a:srgbClr val="3333CC"/>
                </a:solidFill>
                <a:latin typeface="+mn-ea"/>
              </a:rPr>
              <a:t>的容量？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4976587" y="3298395"/>
            <a:ext cx="324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624287" y="3298395"/>
            <a:ext cx="324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5" y="183038"/>
            <a:ext cx="4052386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7.2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半导体存储器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2127" y="847295"/>
            <a:ext cx="6865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6.DRAM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芯片举例</a:t>
            </a:r>
          </a:p>
        </p:txBody>
      </p:sp>
      <p:sp>
        <p:nvSpPr>
          <p:cNvPr id="4" name="矩形 3"/>
          <p:cNvSpPr/>
          <p:nvPr/>
        </p:nvSpPr>
        <p:spPr>
          <a:xfrm>
            <a:off x="742127" y="1574675"/>
            <a:ext cx="1077677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关于动态存储器刷新的几点说明：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latin typeface="+mn-ea"/>
              </a:rPr>
              <a:t>不同材料不同生产工艺的动态存储器刷新周期不同，常见有</a:t>
            </a:r>
            <a:r>
              <a:rPr lang="en-US" altLang="zh-CN" sz="2400" dirty="0">
                <a:latin typeface="+mn-ea"/>
              </a:rPr>
              <a:t>2ms 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4ms</a:t>
            </a:r>
            <a:r>
              <a:rPr lang="zh-CN" altLang="en-US" sz="2400" dirty="0">
                <a:latin typeface="+mn-ea"/>
              </a:rPr>
              <a:t>、 </a:t>
            </a:r>
            <a:r>
              <a:rPr lang="en-US" altLang="zh-CN" sz="2400" dirty="0">
                <a:latin typeface="+mn-ea"/>
              </a:rPr>
              <a:t>8ms</a:t>
            </a:r>
            <a:r>
              <a:rPr lang="zh-CN" altLang="en-US" sz="2400" dirty="0">
                <a:latin typeface="+mn-ea"/>
              </a:rPr>
              <a:t>，刷新时间间隔不能超过刷新周期。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latin typeface="+mn-ea"/>
              </a:rPr>
              <a:t>刷新按行进行，故</a:t>
            </a:r>
            <a:r>
              <a:rPr lang="zh-CN" altLang="en-US" sz="2400" dirty="0">
                <a:latin typeface="+mn-ea"/>
                <a:sym typeface="Wingdings" panose="05000000000000000000" pitchFamily="2" charset="2"/>
              </a:rPr>
              <a:t>需了解</a:t>
            </a:r>
            <a:r>
              <a:rPr lang="zh-CN" altLang="en-US" sz="2400" dirty="0">
                <a:latin typeface="+mn-ea"/>
              </a:rPr>
              <a:t>存储体行、列结构，即行译码器输出线数，同时考虑</a:t>
            </a:r>
            <a:r>
              <a:rPr lang="zh-CN" altLang="en-US" sz="2400" dirty="0">
                <a:solidFill>
                  <a:srgbClr val="240CD2"/>
                </a:solidFill>
                <a:latin typeface="+mn-ea"/>
              </a:rPr>
              <a:t>双译码原则</a:t>
            </a:r>
            <a:r>
              <a:rPr lang="zh-CN" altLang="en-US" sz="2400" dirty="0">
                <a:latin typeface="+mn-ea"/>
              </a:rPr>
              <a:t>。 如存储器由</a:t>
            </a:r>
            <a:r>
              <a:rPr lang="en-US" altLang="zh-CN" sz="2400" dirty="0">
                <a:latin typeface="+mn-ea"/>
              </a:rPr>
              <a:t>256K</a:t>
            </a:r>
            <a:r>
              <a:rPr lang="zh-CN" altLang="en-US" sz="2400" dirty="0">
                <a:latin typeface="+mn-ea"/>
              </a:rPr>
              <a:t>的存储单体构成时，行译码输出线为</a:t>
            </a:r>
            <a:r>
              <a:rPr lang="en-US" altLang="zh-CN" sz="2400" dirty="0">
                <a:latin typeface="+mn-ea"/>
              </a:rPr>
              <a:t>2</a:t>
            </a:r>
            <a:r>
              <a:rPr lang="en-US" altLang="zh-CN" sz="2400" baseline="30000" dirty="0">
                <a:latin typeface="+mn-ea"/>
              </a:rPr>
              <a:t>9</a:t>
            </a:r>
            <a:r>
              <a:rPr lang="zh-CN" altLang="en-US" sz="2400" dirty="0">
                <a:latin typeface="+mn-ea"/>
              </a:rPr>
              <a:t>；若存储器由</a:t>
            </a:r>
            <a:r>
              <a:rPr lang="en-US" altLang="zh-CN" sz="2400" dirty="0">
                <a:latin typeface="+mn-ea"/>
              </a:rPr>
              <a:t>512K</a:t>
            </a:r>
            <a:r>
              <a:rPr lang="zh-CN" altLang="en-US" sz="2400" dirty="0">
                <a:latin typeface="+mn-ea"/>
              </a:rPr>
              <a:t>的单体构成，则行译码输出可以是</a:t>
            </a:r>
            <a:r>
              <a:rPr lang="en-US" altLang="zh-CN" sz="2400" dirty="0">
                <a:latin typeface="+mn-ea"/>
              </a:rPr>
              <a:t>2</a:t>
            </a:r>
            <a:r>
              <a:rPr lang="en-US" altLang="zh-CN" sz="2400" baseline="30000" dirty="0">
                <a:latin typeface="+mn-ea"/>
              </a:rPr>
              <a:t>9</a:t>
            </a:r>
            <a:r>
              <a:rPr lang="zh-CN" altLang="en-US" sz="2400" dirty="0">
                <a:latin typeface="+mn-ea"/>
              </a:rPr>
              <a:t>或</a:t>
            </a:r>
            <a:r>
              <a:rPr lang="en-US" altLang="zh-CN" sz="2400" dirty="0">
                <a:latin typeface="+mn-ea"/>
              </a:rPr>
              <a:t>2</a:t>
            </a:r>
            <a:r>
              <a:rPr lang="en-US" altLang="zh-CN" sz="2400" baseline="30000" dirty="0">
                <a:latin typeface="+mn-ea"/>
              </a:rPr>
              <a:t>10</a:t>
            </a:r>
            <a:r>
              <a:rPr lang="zh-CN" altLang="en-US" sz="2400" dirty="0">
                <a:latin typeface="+mn-ea"/>
              </a:rPr>
              <a:t>，但要说明，具体情况要查存储器手册。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latin typeface="+mn-ea"/>
              </a:rPr>
              <a:t>刷新地址由专门器件</a:t>
            </a:r>
            <a:r>
              <a:rPr lang="en-US" altLang="zh-CN" sz="2400" dirty="0">
                <a:latin typeface="+mn-ea"/>
              </a:rPr>
              <a:t>----- </a:t>
            </a:r>
            <a:r>
              <a:rPr lang="zh-CN" altLang="en-US" sz="2400" dirty="0">
                <a:latin typeface="+mn-ea"/>
              </a:rPr>
              <a:t>刷新地址计数器给出。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5" y="183038"/>
            <a:ext cx="4052386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7.2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半导体存储器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190424" y="3860901"/>
            <a:ext cx="766263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lang="zh-CN" altLang="en-US" sz="2400" dirty="0">
                <a:latin typeface="+mn-ea"/>
                <a:ea typeface="+mn-ea"/>
              </a:rPr>
              <a:t>行地址选通信号输入引脚，低电平有效，</a:t>
            </a:r>
            <a:r>
              <a:rPr lang="zh-CN" altLang="en-US" sz="2400" dirty="0">
                <a:solidFill>
                  <a:srgbClr val="3333CC"/>
                </a:solidFill>
                <a:latin typeface="+mn-ea"/>
                <a:ea typeface="+mn-ea"/>
              </a:rPr>
              <a:t>兼作芯片选择 </a:t>
            </a:r>
            <a:r>
              <a:rPr lang="zh-CN" altLang="en-US" sz="2400" dirty="0">
                <a:latin typeface="+mn-ea"/>
                <a:ea typeface="+mn-ea"/>
              </a:rPr>
              <a:t>信号。低电平时，表明芯片当前接收的是行地址； </a:t>
            </a:r>
          </a:p>
        </p:txBody>
      </p:sp>
      <p:grpSp>
        <p:nvGrpSpPr>
          <p:cNvPr id="6" name="Group 8"/>
          <p:cNvGrpSpPr/>
          <p:nvPr/>
        </p:nvGrpSpPr>
        <p:grpSpPr bwMode="auto">
          <a:xfrm>
            <a:off x="2187236" y="3948792"/>
            <a:ext cx="792163" cy="427037"/>
            <a:chOff x="0" y="0"/>
            <a:chExt cx="499" cy="269"/>
          </a:xfrm>
        </p:grpSpPr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0" y="0"/>
              <a:ext cx="499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200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RAS</a:t>
              </a:r>
              <a:r>
                <a:rPr lang="zh-CN" altLang="en-US" sz="2200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：</a:t>
              </a:r>
              <a:endParaRPr lang="en-US" altLang="zh-CN" sz="2200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68" y="23"/>
              <a:ext cx="2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9"/>
          <p:cNvGrpSpPr/>
          <p:nvPr/>
        </p:nvGrpSpPr>
        <p:grpSpPr bwMode="auto">
          <a:xfrm>
            <a:off x="2187237" y="5245554"/>
            <a:ext cx="792162" cy="427038"/>
            <a:chOff x="0" y="0"/>
            <a:chExt cx="499" cy="269"/>
          </a:xfrm>
        </p:grpSpPr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0" y="0"/>
              <a:ext cx="499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200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CAS</a:t>
              </a:r>
              <a:r>
                <a:rPr lang="zh-CN" altLang="en-US" sz="2200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：</a:t>
              </a:r>
              <a:endParaRPr lang="en-US" altLang="zh-CN" sz="2200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68" y="23"/>
              <a:ext cx="2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3190423" y="5109709"/>
            <a:ext cx="7662637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400" dirty="0">
                <a:latin typeface="+mn-ea"/>
                <a:ea typeface="+mn-ea"/>
              </a:rPr>
              <a:t>列地址选通信号输入引脚，低电平有效，表明当前正在接收的是列地址 </a:t>
            </a:r>
            <a:r>
              <a:rPr lang="en-US" altLang="zh-CN" sz="2400" dirty="0">
                <a:latin typeface="+mn-ea"/>
                <a:ea typeface="+mn-ea"/>
              </a:rPr>
              <a:t>( </a:t>
            </a:r>
            <a:r>
              <a:rPr lang="zh-CN" altLang="en-US" sz="2400" dirty="0">
                <a:latin typeface="+mn-ea"/>
                <a:ea typeface="+mn-ea"/>
              </a:rPr>
              <a:t>此时 </a:t>
            </a:r>
            <a:r>
              <a:rPr lang="zh-CN" altLang="en-US" sz="2400" dirty="0">
                <a:solidFill>
                  <a:srgbClr val="240CD2"/>
                </a:solidFill>
                <a:latin typeface="+mn-ea"/>
                <a:ea typeface="+mn-ea"/>
              </a:rPr>
              <a:t>行选择 </a:t>
            </a:r>
            <a:r>
              <a:rPr lang="zh-CN" altLang="en-US" sz="2400" dirty="0">
                <a:latin typeface="+mn-ea"/>
                <a:ea typeface="+mn-ea"/>
              </a:rPr>
              <a:t>应保持为低电平 </a:t>
            </a:r>
            <a:r>
              <a:rPr lang="en-US" altLang="zh-CN" sz="2400" dirty="0">
                <a:latin typeface="+mn-ea"/>
                <a:ea typeface="+mn-ea"/>
              </a:rPr>
              <a:t>)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63" y="1536570"/>
            <a:ext cx="1669328" cy="226741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42127" y="847295"/>
            <a:ext cx="6865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6.DRAM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芯片举例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596742" y="2154042"/>
            <a:ext cx="4920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思考</a:t>
            </a:r>
            <a:r>
              <a:rPr lang="en-US" altLang="zh-CN" sz="2400" dirty="0">
                <a:solidFill>
                  <a:srgbClr val="FF0000"/>
                </a:solidFill>
              </a:rPr>
              <a:t>: </a:t>
            </a:r>
            <a:r>
              <a:rPr lang="en-US" altLang="zh-CN" sz="2400" dirty="0"/>
              <a:t>DRAM</a:t>
            </a:r>
            <a:r>
              <a:rPr lang="zh-CN" altLang="en-US" sz="2400" dirty="0"/>
              <a:t>比</a:t>
            </a:r>
            <a:r>
              <a:rPr lang="en-US" altLang="zh-CN" sz="2400" dirty="0"/>
              <a:t>SRAM</a:t>
            </a:r>
            <a:r>
              <a:rPr lang="zh-CN" altLang="en-US" sz="2400" dirty="0"/>
              <a:t>慢的原因？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5" y="183038"/>
            <a:ext cx="4052386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7.2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半导体存储器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42127" y="847295"/>
            <a:ext cx="686527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7.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只读存储器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ROM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05510" y="1524635"/>
            <a:ext cx="33547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ym typeface="Wingdings" panose="05000000000000000000" pitchFamily="2" charset="2"/>
              </a:rPr>
              <a:t>(1)</a:t>
            </a:r>
            <a:r>
              <a:rPr lang="zh-CN" altLang="en-US" sz="2400" b="1" dirty="0"/>
              <a:t>掩模式只读存储器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962" y="2423730"/>
            <a:ext cx="3198353" cy="293822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454" y="2467078"/>
            <a:ext cx="3108120" cy="2851524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3525249" y="5591629"/>
            <a:ext cx="95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</a:t>
            </a:r>
            <a:r>
              <a:rPr lang="zh-CN" altLang="en-US" dirty="0"/>
              <a:t>单元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8167514" y="5504543"/>
            <a:ext cx="95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 </a:t>
            </a:r>
            <a:r>
              <a:rPr lang="zh-CN" altLang="en-US" dirty="0"/>
              <a:t>单元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5" y="183038"/>
            <a:ext cx="4052386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7.2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半导体存储器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2127" y="847295"/>
            <a:ext cx="686527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7.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只读存储器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ROM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05412" y="1524392"/>
            <a:ext cx="31085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ym typeface="Wingdings" panose="05000000000000000000" pitchFamily="2" charset="2"/>
              </a:rPr>
              <a:t>(1) </a:t>
            </a:r>
            <a:r>
              <a:rPr lang="zh-CN" altLang="en-US" sz="2400" b="1" dirty="0"/>
              <a:t>掩模式只读存储器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151" y="2139934"/>
            <a:ext cx="6160764" cy="413593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5" y="183038"/>
            <a:ext cx="4052386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7.2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半导体存储器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2127" y="847295"/>
            <a:ext cx="686527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7.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只读存储器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ROM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72018" y="1535278"/>
            <a:ext cx="6041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ym typeface="Wingdings" panose="05000000000000000000" pitchFamily="2" charset="2"/>
              </a:rPr>
              <a:t>(2)</a:t>
            </a:r>
            <a:r>
              <a:rPr lang="zh-CN" altLang="en-US" sz="2400" b="1" dirty="0">
                <a:sym typeface="Wingdings" panose="05000000000000000000" pitchFamily="2" charset="2"/>
              </a:rPr>
              <a:t> </a:t>
            </a:r>
            <a:r>
              <a:rPr lang="zh-CN" altLang="en-US" sz="2400" b="1" dirty="0"/>
              <a:t>熔丝式只读存储器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可编程一次</a:t>
            </a:r>
            <a:r>
              <a:rPr lang="en-US" altLang="zh-CN" sz="2400" b="1" dirty="0"/>
              <a:t>)</a:t>
            </a:r>
            <a:endParaRPr lang="zh-CN" altLang="en-US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160" y="2607708"/>
            <a:ext cx="3125491" cy="23867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677" y="2607708"/>
            <a:ext cx="3334264" cy="25461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402049" y="5337629"/>
            <a:ext cx="95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</a:t>
            </a:r>
            <a:r>
              <a:rPr lang="zh-CN" altLang="en-US" dirty="0"/>
              <a:t>单元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570114" y="5328558"/>
            <a:ext cx="95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 </a:t>
            </a:r>
            <a:r>
              <a:rPr lang="zh-CN" altLang="en-US" dirty="0"/>
              <a:t>单元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37980" y="1052946"/>
            <a:ext cx="21948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1.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存储器分类</a:t>
            </a:r>
          </a:p>
        </p:txBody>
      </p:sp>
      <p:sp>
        <p:nvSpPr>
          <p:cNvPr id="7" name="内容占位符 2"/>
          <p:cNvSpPr txBox="1"/>
          <p:nvPr/>
        </p:nvSpPr>
        <p:spPr>
          <a:xfrm>
            <a:off x="1625363" y="2496645"/>
            <a:ext cx="9472127" cy="2324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5000"/>
              </a:lnSpc>
              <a:buNone/>
            </a:pPr>
            <a:r>
              <a:rPr lang="en-US" altLang="zh-CN" sz="2400" dirty="0">
                <a:solidFill>
                  <a:srgbClr val="3438F6"/>
                </a:solidFill>
              </a:rPr>
              <a:t>(1)</a:t>
            </a:r>
            <a:r>
              <a:rPr lang="zh-CN" altLang="en-US" sz="2400" dirty="0">
                <a:solidFill>
                  <a:srgbClr val="3438F6"/>
                </a:solidFill>
              </a:rPr>
              <a:t>随机存储器</a:t>
            </a:r>
          </a:p>
          <a:p>
            <a:pPr marL="457200" lvl="1" indent="0">
              <a:lnSpc>
                <a:spcPct val="135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存取时间与物理位置无关 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: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 磁芯、半导体存储器</a:t>
            </a:r>
          </a:p>
          <a:p>
            <a:pPr marL="0" indent="0">
              <a:lnSpc>
                <a:spcPct val="135000"/>
              </a:lnSpc>
              <a:spcBef>
                <a:spcPts val="600"/>
              </a:spcBef>
              <a:buNone/>
            </a:pPr>
            <a:r>
              <a:rPr lang="en-US" altLang="zh-CN" sz="2400" dirty="0">
                <a:solidFill>
                  <a:srgbClr val="3438F6"/>
                </a:solidFill>
              </a:rPr>
              <a:t>(2)</a:t>
            </a:r>
            <a:r>
              <a:rPr lang="zh-CN" altLang="en-US" sz="2400" dirty="0">
                <a:solidFill>
                  <a:srgbClr val="3438F6"/>
                </a:solidFill>
              </a:rPr>
              <a:t>顺序存储器</a:t>
            </a:r>
          </a:p>
          <a:p>
            <a:pPr marL="457200" lvl="1" indent="0">
              <a:lnSpc>
                <a:spcPct val="135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存取时间与物理位置无关 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: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 磁芯、磁带、光盘存储器等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90400" y="1817547"/>
            <a:ext cx="2673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2)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按存储方式分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9290" y="229235"/>
            <a:ext cx="30219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7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.1  存储器概述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5" y="183038"/>
            <a:ext cx="4052386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7.2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半导体存储器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2127" y="847295"/>
            <a:ext cx="686527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7.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只读存储器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ROM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05412" y="1432952"/>
            <a:ext cx="75963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ym typeface="Wingdings" panose="05000000000000000000" pitchFamily="2" charset="2"/>
              </a:rPr>
              <a:t>(3) EPROM</a:t>
            </a:r>
            <a:r>
              <a:rPr lang="en-US" altLang="zh-CN" sz="2400" dirty="0">
                <a:sym typeface="Wingdings" panose="05000000000000000000" pitchFamily="2" charset="2"/>
              </a:rPr>
              <a:t>:</a:t>
            </a:r>
            <a:r>
              <a:rPr lang="zh-CN" altLang="en-US" sz="2400" dirty="0"/>
              <a:t> </a:t>
            </a:r>
            <a:r>
              <a:rPr lang="en-US" altLang="zh-CN" sz="2200" dirty="0"/>
              <a:t>Erasable Programmable Read Only Memory</a:t>
            </a:r>
            <a:endParaRPr lang="zh-CN" altLang="en-US" sz="2200" dirty="0"/>
          </a:p>
        </p:txBody>
      </p:sp>
      <p:sp>
        <p:nvSpPr>
          <p:cNvPr id="35" name="矩形 34"/>
          <p:cNvSpPr/>
          <p:nvPr/>
        </p:nvSpPr>
        <p:spPr>
          <a:xfrm>
            <a:off x="3919904" y="2226121"/>
            <a:ext cx="7484695" cy="1009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000" dirty="0">
                <a:solidFill>
                  <a:srgbClr val="240CD2"/>
                </a:solidFill>
                <a:sym typeface="Wingdings" panose="05000000000000000000" pitchFamily="2" charset="2"/>
              </a:rPr>
              <a:t></a:t>
            </a:r>
            <a:r>
              <a:rPr lang="en-US" altLang="zh-CN" sz="2400" dirty="0">
                <a:sym typeface="Wingdings" panose="05000000000000000000" pitchFamily="2" charset="2"/>
              </a:rPr>
              <a:t>EPROM:</a:t>
            </a:r>
            <a:r>
              <a:rPr lang="zh-CN" altLang="en-US" sz="2400" dirty="0"/>
              <a:t> </a:t>
            </a:r>
            <a:r>
              <a:rPr lang="zh-CN" altLang="en-US" sz="2200" dirty="0"/>
              <a:t>采用</a:t>
            </a:r>
            <a:r>
              <a:rPr lang="zh-CN" altLang="en-US" sz="2200" b="1" dirty="0"/>
              <a:t>浮栅技术</a:t>
            </a:r>
            <a:r>
              <a:rPr lang="zh-CN" altLang="en-US" sz="2200" dirty="0"/>
              <a:t>的可编程存储器，多采用</a:t>
            </a:r>
            <a:r>
              <a:rPr lang="en-US" altLang="zh-CN" sz="2200" dirty="0"/>
              <a:t>N</a:t>
            </a:r>
            <a:r>
              <a:rPr lang="zh-CN" altLang="en-US" sz="2200" dirty="0"/>
              <a:t>沟道叠栅</a:t>
            </a:r>
            <a:r>
              <a:rPr lang="en-US" altLang="zh-CN" sz="2200" dirty="0"/>
              <a:t>MOS</a:t>
            </a:r>
            <a:r>
              <a:rPr lang="zh-CN" altLang="en-US" sz="2200" dirty="0"/>
              <a:t>管</a:t>
            </a:r>
            <a:r>
              <a:rPr lang="en-US" altLang="zh-CN" sz="2200" dirty="0"/>
              <a:t>(SIMOS)</a:t>
            </a:r>
            <a:r>
              <a:rPr lang="zh-CN" altLang="en-US" sz="2200" dirty="0"/>
              <a:t>，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905412" y="4369598"/>
            <a:ext cx="2830701" cy="2021531"/>
            <a:chOff x="977892" y="4387125"/>
            <a:chExt cx="2830701" cy="2021531"/>
          </a:xfrm>
        </p:grpSpPr>
        <p:sp>
          <p:nvSpPr>
            <p:cNvPr id="46" name="文本框 45"/>
            <p:cNvSpPr txBox="1"/>
            <p:nvPr/>
          </p:nvSpPr>
          <p:spPr>
            <a:xfrm>
              <a:off x="1317172" y="6036233"/>
              <a:ext cx="6404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V</a:t>
              </a:r>
              <a:r>
                <a:rPr lang="en-US" altLang="zh-CN" sz="1600" baseline="-25000" dirty="0"/>
                <a:t>T1</a:t>
              </a:r>
              <a:endParaRPr lang="zh-CN" altLang="en-US" sz="1600" baseline="-25000" dirty="0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028489" y="6036233"/>
              <a:ext cx="6404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V</a:t>
              </a:r>
              <a:r>
                <a:rPr lang="en-US" altLang="zh-CN" sz="1600" baseline="-25000" dirty="0"/>
                <a:t>T2</a:t>
              </a:r>
              <a:endParaRPr lang="zh-CN" altLang="en-US" sz="1600" baseline="-25000" dirty="0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977892" y="4387125"/>
              <a:ext cx="2830701" cy="2021531"/>
              <a:chOff x="977892" y="4387125"/>
              <a:chExt cx="2830701" cy="2021531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977892" y="4387125"/>
                <a:ext cx="2830701" cy="2021531"/>
                <a:chOff x="977892" y="4387125"/>
                <a:chExt cx="2830701" cy="2021531"/>
              </a:xfrm>
            </p:grpSpPr>
            <p:grpSp>
              <p:nvGrpSpPr>
                <p:cNvPr id="39" name="组合 38"/>
                <p:cNvGrpSpPr/>
                <p:nvPr/>
              </p:nvGrpSpPr>
              <p:grpSpPr>
                <a:xfrm>
                  <a:off x="997271" y="4387125"/>
                  <a:ext cx="2574923" cy="1676400"/>
                  <a:chOff x="1113157" y="4348480"/>
                  <a:chExt cx="2574923" cy="1676400"/>
                </a:xfrm>
              </p:grpSpPr>
              <p:cxnSp>
                <p:nvCxnSpPr>
                  <p:cNvPr id="36" name="直接箭头连接符 35"/>
                  <p:cNvCxnSpPr/>
                  <p:nvPr/>
                </p:nvCxnSpPr>
                <p:spPr>
                  <a:xfrm flipV="1">
                    <a:off x="1113157" y="6024880"/>
                    <a:ext cx="2574923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直接箭头连接符 37"/>
                  <p:cNvCxnSpPr/>
                  <p:nvPr/>
                </p:nvCxnSpPr>
                <p:spPr>
                  <a:xfrm flipV="1">
                    <a:off x="1113157" y="4348480"/>
                    <a:ext cx="0" cy="165608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文本框 39"/>
                <p:cNvSpPr txBox="1"/>
                <p:nvPr/>
              </p:nvSpPr>
              <p:spPr>
                <a:xfrm>
                  <a:off x="3168175" y="6070102"/>
                  <a:ext cx="6404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/>
                    <a:t>V</a:t>
                  </a:r>
                  <a:r>
                    <a:rPr lang="en-US" altLang="zh-CN" sz="1600" baseline="-25000" dirty="0"/>
                    <a:t>GS</a:t>
                  </a:r>
                  <a:endParaRPr lang="zh-CN" altLang="en-US" sz="1600" baseline="-25000" dirty="0"/>
                </a:p>
              </p:txBody>
            </p:sp>
            <p:sp>
              <p:nvSpPr>
                <p:cNvPr id="41" name="文本框 40"/>
                <p:cNvSpPr txBox="1"/>
                <p:nvPr/>
              </p:nvSpPr>
              <p:spPr>
                <a:xfrm>
                  <a:off x="977892" y="4397205"/>
                  <a:ext cx="6404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err="1"/>
                    <a:t>i</a:t>
                  </a:r>
                  <a:r>
                    <a:rPr lang="en-US" altLang="zh-CN" baseline="-25000" dirty="0" err="1"/>
                    <a:t>P</a:t>
                  </a:r>
                  <a:endParaRPr lang="zh-CN" altLang="en-US" baseline="-25000" dirty="0"/>
                </a:p>
              </p:txBody>
            </p:sp>
          </p:grpSp>
          <p:sp>
            <p:nvSpPr>
              <p:cNvPr id="44" name="任意多边形 43"/>
              <p:cNvSpPr/>
              <p:nvPr/>
            </p:nvSpPr>
            <p:spPr>
              <a:xfrm>
                <a:off x="2214880" y="4932046"/>
                <a:ext cx="234952" cy="1123314"/>
              </a:xfrm>
              <a:custGeom>
                <a:avLst/>
                <a:gdLst>
                  <a:gd name="connsiteX0" fmla="*/ 193040 w 193040"/>
                  <a:gd name="connsiteY0" fmla="*/ 0 h 944880"/>
                  <a:gd name="connsiteX1" fmla="*/ 182880 w 193040"/>
                  <a:gd name="connsiteY1" fmla="*/ 406400 h 944880"/>
                  <a:gd name="connsiteX2" fmla="*/ 172720 w 193040"/>
                  <a:gd name="connsiteY2" fmla="*/ 436880 h 944880"/>
                  <a:gd name="connsiteX3" fmla="*/ 152400 w 193040"/>
                  <a:gd name="connsiteY3" fmla="*/ 528320 h 944880"/>
                  <a:gd name="connsiteX4" fmla="*/ 142240 w 193040"/>
                  <a:gd name="connsiteY4" fmla="*/ 609600 h 944880"/>
                  <a:gd name="connsiteX5" fmla="*/ 132080 w 193040"/>
                  <a:gd name="connsiteY5" fmla="*/ 640080 h 944880"/>
                  <a:gd name="connsiteX6" fmla="*/ 111760 w 193040"/>
                  <a:gd name="connsiteY6" fmla="*/ 721360 h 944880"/>
                  <a:gd name="connsiteX7" fmla="*/ 91440 w 193040"/>
                  <a:gd name="connsiteY7" fmla="*/ 782320 h 944880"/>
                  <a:gd name="connsiteX8" fmla="*/ 81280 w 193040"/>
                  <a:gd name="connsiteY8" fmla="*/ 812800 h 944880"/>
                  <a:gd name="connsiteX9" fmla="*/ 40640 w 193040"/>
                  <a:gd name="connsiteY9" fmla="*/ 873760 h 944880"/>
                  <a:gd name="connsiteX10" fmla="*/ 20320 w 193040"/>
                  <a:gd name="connsiteY10" fmla="*/ 904240 h 944880"/>
                  <a:gd name="connsiteX11" fmla="*/ 0 w 193040"/>
                  <a:gd name="connsiteY11" fmla="*/ 944880 h 94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3040" h="944880">
                    <a:moveTo>
                      <a:pt x="193040" y="0"/>
                    </a:moveTo>
                    <a:cubicBezTo>
                      <a:pt x="189653" y="135467"/>
                      <a:pt x="189176" y="271037"/>
                      <a:pt x="182880" y="406400"/>
                    </a:cubicBezTo>
                    <a:cubicBezTo>
                      <a:pt x="182382" y="417098"/>
                      <a:pt x="175043" y="426425"/>
                      <a:pt x="172720" y="436880"/>
                    </a:cubicBezTo>
                    <a:cubicBezTo>
                      <a:pt x="148879" y="544166"/>
                      <a:pt x="175272" y="459705"/>
                      <a:pt x="152400" y="528320"/>
                    </a:cubicBezTo>
                    <a:cubicBezTo>
                      <a:pt x="149013" y="555413"/>
                      <a:pt x="147124" y="582736"/>
                      <a:pt x="142240" y="609600"/>
                    </a:cubicBezTo>
                    <a:cubicBezTo>
                      <a:pt x="140324" y="620137"/>
                      <a:pt x="134898" y="629748"/>
                      <a:pt x="132080" y="640080"/>
                    </a:cubicBezTo>
                    <a:cubicBezTo>
                      <a:pt x="124732" y="667023"/>
                      <a:pt x="120591" y="694866"/>
                      <a:pt x="111760" y="721360"/>
                    </a:cubicBezTo>
                    <a:lnTo>
                      <a:pt x="91440" y="782320"/>
                    </a:lnTo>
                    <a:cubicBezTo>
                      <a:pt x="88053" y="792480"/>
                      <a:pt x="87221" y="803889"/>
                      <a:pt x="81280" y="812800"/>
                    </a:cubicBezTo>
                    <a:lnTo>
                      <a:pt x="40640" y="873760"/>
                    </a:lnTo>
                    <a:cubicBezTo>
                      <a:pt x="33867" y="883920"/>
                      <a:pt x="24181" y="892656"/>
                      <a:pt x="20320" y="904240"/>
                    </a:cubicBezTo>
                    <a:cubicBezTo>
                      <a:pt x="8645" y="939264"/>
                      <a:pt x="17733" y="927147"/>
                      <a:pt x="0" y="94488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44"/>
              <p:cNvSpPr/>
              <p:nvPr/>
            </p:nvSpPr>
            <p:spPr>
              <a:xfrm>
                <a:off x="1561150" y="4908011"/>
                <a:ext cx="290194" cy="1147349"/>
              </a:xfrm>
              <a:custGeom>
                <a:avLst/>
                <a:gdLst>
                  <a:gd name="connsiteX0" fmla="*/ 193040 w 193040"/>
                  <a:gd name="connsiteY0" fmla="*/ 0 h 944880"/>
                  <a:gd name="connsiteX1" fmla="*/ 182880 w 193040"/>
                  <a:gd name="connsiteY1" fmla="*/ 406400 h 944880"/>
                  <a:gd name="connsiteX2" fmla="*/ 172720 w 193040"/>
                  <a:gd name="connsiteY2" fmla="*/ 436880 h 944880"/>
                  <a:gd name="connsiteX3" fmla="*/ 152400 w 193040"/>
                  <a:gd name="connsiteY3" fmla="*/ 528320 h 944880"/>
                  <a:gd name="connsiteX4" fmla="*/ 142240 w 193040"/>
                  <a:gd name="connsiteY4" fmla="*/ 609600 h 944880"/>
                  <a:gd name="connsiteX5" fmla="*/ 132080 w 193040"/>
                  <a:gd name="connsiteY5" fmla="*/ 640080 h 944880"/>
                  <a:gd name="connsiteX6" fmla="*/ 111760 w 193040"/>
                  <a:gd name="connsiteY6" fmla="*/ 721360 h 944880"/>
                  <a:gd name="connsiteX7" fmla="*/ 91440 w 193040"/>
                  <a:gd name="connsiteY7" fmla="*/ 782320 h 944880"/>
                  <a:gd name="connsiteX8" fmla="*/ 81280 w 193040"/>
                  <a:gd name="connsiteY8" fmla="*/ 812800 h 944880"/>
                  <a:gd name="connsiteX9" fmla="*/ 40640 w 193040"/>
                  <a:gd name="connsiteY9" fmla="*/ 873760 h 944880"/>
                  <a:gd name="connsiteX10" fmla="*/ 20320 w 193040"/>
                  <a:gd name="connsiteY10" fmla="*/ 904240 h 944880"/>
                  <a:gd name="connsiteX11" fmla="*/ 0 w 193040"/>
                  <a:gd name="connsiteY11" fmla="*/ 944880 h 94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3040" h="944880">
                    <a:moveTo>
                      <a:pt x="193040" y="0"/>
                    </a:moveTo>
                    <a:cubicBezTo>
                      <a:pt x="189653" y="135467"/>
                      <a:pt x="189176" y="271037"/>
                      <a:pt x="182880" y="406400"/>
                    </a:cubicBezTo>
                    <a:cubicBezTo>
                      <a:pt x="182382" y="417098"/>
                      <a:pt x="175043" y="426425"/>
                      <a:pt x="172720" y="436880"/>
                    </a:cubicBezTo>
                    <a:cubicBezTo>
                      <a:pt x="148879" y="544166"/>
                      <a:pt x="175272" y="459705"/>
                      <a:pt x="152400" y="528320"/>
                    </a:cubicBezTo>
                    <a:cubicBezTo>
                      <a:pt x="149013" y="555413"/>
                      <a:pt x="147124" y="582736"/>
                      <a:pt x="142240" y="609600"/>
                    </a:cubicBezTo>
                    <a:cubicBezTo>
                      <a:pt x="140324" y="620137"/>
                      <a:pt x="134898" y="629748"/>
                      <a:pt x="132080" y="640080"/>
                    </a:cubicBezTo>
                    <a:cubicBezTo>
                      <a:pt x="124732" y="667023"/>
                      <a:pt x="120591" y="694866"/>
                      <a:pt x="111760" y="721360"/>
                    </a:cubicBezTo>
                    <a:lnTo>
                      <a:pt x="91440" y="782320"/>
                    </a:lnTo>
                    <a:cubicBezTo>
                      <a:pt x="88053" y="792480"/>
                      <a:pt x="87221" y="803889"/>
                      <a:pt x="81280" y="812800"/>
                    </a:cubicBezTo>
                    <a:lnTo>
                      <a:pt x="40640" y="873760"/>
                    </a:lnTo>
                    <a:cubicBezTo>
                      <a:pt x="33867" y="883920"/>
                      <a:pt x="24181" y="892656"/>
                      <a:pt x="20320" y="904240"/>
                    </a:cubicBezTo>
                    <a:cubicBezTo>
                      <a:pt x="8645" y="939264"/>
                      <a:pt x="17733" y="927147"/>
                      <a:pt x="0" y="94488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1354789" y="4573615"/>
                <a:ext cx="11480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/>
                  <a:t>浮栅无电子</a:t>
                </a: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2449832" y="5098366"/>
                <a:ext cx="11480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/>
                  <a:t>浮栅有电子</a:t>
                </a:r>
              </a:p>
            </p:txBody>
          </p:sp>
        </p:grpSp>
      </p:grpSp>
      <p:sp>
        <p:nvSpPr>
          <p:cNvPr id="55" name="矩形 54"/>
          <p:cNvSpPr/>
          <p:nvPr/>
        </p:nvSpPr>
        <p:spPr>
          <a:xfrm>
            <a:off x="3976958" y="3498695"/>
            <a:ext cx="7825582" cy="1881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dirty="0">
                <a:solidFill>
                  <a:srgbClr val="240CD2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200" dirty="0"/>
              <a:t>浮栅上无电荷时，栅极加控制电压，</a:t>
            </a:r>
            <a:r>
              <a:rPr lang="en-US" altLang="zh-CN" sz="2200" dirty="0"/>
              <a:t>MOS</a:t>
            </a:r>
            <a:r>
              <a:rPr lang="zh-CN" altLang="en-US" sz="2200" dirty="0"/>
              <a:t>管导通；浮栅上带负电荷时，衬底表面感应出正电荷，</a:t>
            </a:r>
            <a:r>
              <a:rPr lang="en-US" altLang="zh-CN" sz="2200" dirty="0"/>
              <a:t>MOS</a:t>
            </a:r>
            <a:r>
              <a:rPr lang="zh-CN" altLang="en-US" sz="2200" dirty="0"/>
              <a:t>管开启电压变高，若栅极加同样控制电压，</a:t>
            </a:r>
            <a:r>
              <a:rPr lang="en-US" altLang="zh-CN" sz="2200" dirty="0"/>
              <a:t>MOS</a:t>
            </a:r>
            <a:r>
              <a:rPr lang="zh-CN" altLang="en-US" sz="2200" dirty="0"/>
              <a:t>管处于截止状态。故</a:t>
            </a:r>
            <a:r>
              <a:rPr lang="en-US" altLang="zh-CN" sz="2200" dirty="0"/>
              <a:t>SIMOS</a:t>
            </a:r>
            <a:r>
              <a:rPr lang="zh-CN" altLang="en-US" sz="2200" dirty="0"/>
              <a:t>管可以利用浮栅是否积累有负电荷来存储二值数据。</a:t>
            </a:r>
          </a:p>
        </p:txBody>
      </p:sp>
      <p:pic>
        <p:nvPicPr>
          <p:cNvPr id="5122" name="Picture 2" descr="http://image85.360doc.cn/DownloadImg/2015/05/0411/53147468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07" y="2106390"/>
            <a:ext cx="2790825" cy="2008133"/>
          </a:xfrm>
          <a:prstGeom prst="rect">
            <a:avLst/>
          </a:prstGeom>
          <a:noFill/>
          <a:ln>
            <a:solidFill>
              <a:srgbClr val="3438F6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5" y="183038"/>
            <a:ext cx="4052386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7.2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半导体存储器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2127" y="847295"/>
            <a:ext cx="686527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7.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只读存储器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ROM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grpSp>
        <p:nvGrpSpPr>
          <p:cNvPr id="8" name="Group 103"/>
          <p:cNvGrpSpPr/>
          <p:nvPr/>
        </p:nvGrpSpPr>
        <p:grpSpPr bwMode="auto">
          <a:xfrm>
            <a:off x="990919" y="2557147"/>
            <a:ext cx="2581275" cy="1616075"/>
            <a:chOff x="797" y="2723"/>
            <a:chExt cx="1626" cy="1018"/>
          </a:xfrm>
        </p:grpSpPr>
        <p:sp>
          <p:nvSpPr>
            <p:cNvPr id="9" name="Line 11"/>
            <p:cNvSpPr>
              <a:spLocks noChangeShapeType="1"/>
            </p:cNvSpPr>
            <p:nvPr/>
          </p:nvSpPr>
          <p:spPr bwMode="auto">
            <a:xfrm>
              <a:off x="1152" y="2723"/>
              <a:ext cx="0" cy="18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0" name="Rectangle 18"/>
            <p:cNvSpPr>
              <a:spLocks noChangeArrowheads="1"/>
            </p:cNvSpPr>
            <p:nvPr/>
          </p:nvSpPr>
          <p:spPr bwMode="auto">
            <a:xfrm>
              <a:off x="874" y="3561"/>
              <a:ext cx="1549" cy="180"/>
            </a:xfrm>
            <a:prstGeom prst="rect">
              <a:avLst/>
            </a:prstGeom>
            <a:noFill/>
            <a:ln w="3175">
              <a:noFill/>
              <a:miter lim="800000"/>
            </a:ln>
          </p:spPr>
          <p:txBody>
            <a:bodyPr lIns="12700" tIns="12700" rIns="12700" bIns="12700"/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1600" dirty="0">
                  <a:latin typeface="+mn-ea"/>
                </a:rPr>
                <a:t>EPROM</a:t>
              </a:r>
              <a:r>
                <a:rPr lang="zh-CN" altLang="en-US" sz="1600" dirty="0">
                  <a:latin typeface="+mn-ea"/>
                </a:rPr>
                <a:t>结构</a:t>
              </a:r>
              <a:endParaRPr lang="zh-CN" altLang="en-US" sz="2800" b="1" dirty="0">
                <a:latin typeface="+mn-ea"/>
              </a:endParaRPr>
            </a:p>
          </p:txBody>
        </p:sp>
        <p:sp>
          <p:nvSpPr>
            <p:cNvPr id="11" name="Rectangle 31"/>
            <p:cNvSpPr>
              <a:spLocks noChangeArrowheads="1"/>
            </p:cNvSpPr>
            <p:nvPr/>
          </p:nvSpPr>
          <p:spPr bwMode="auto">
            <a:xfrm>
              <a:off x="1716" y="3206"/>
              <a:ext cx="276" cy="142"/>
            </a:xfrm>
            <a:prstGeom prst="rect">
              <a:avLst/>
            </a:prstGeom>
            <a:noFill/>
            <a:ln w="3175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1400" dirty="0">
                  <a:latin typeface="+mn-ea"/>
                </a:rPr>
                <a:t>浮栅</a:t>
              </a:r>
              <a:endParaRPr lang="zh-CN" altLang="en-US" sz="1400" b="1" dirty="0">
                <a:latin typeface="+mn-ea"/>
              </a:endParaRPr>
            </a:p>
          </p:txBody>
        </p:sp>
        <p:sp>
          <p:nvSpPr>
            <p:cNvPr id="12" name="Line 44"/>
            <p:cNvSpPr>
              <a:spLocks noChangeShapeType="1"/>
            </p:cNvSpPr>
            <p:nvPr/>
          </p:nvSpPr>
          <p:spPr bwMode="auto">
            <a:xfrm>
              <a:off x="1029" y="2902"/>
              <a:ext cx="233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3" name="Rectangle 56"/>
            <p:cNvSpPr>
              <a:spLocks noChangeArrowheads="1"/>
            </p:cNvSpPr>
            <p:nvPr/>
          </p:nvSpPr>
          <p:spPr bwMode="auto">
            <a:xfrm>
              <a:off x="797" y="3082"/>
              <a:ext cx="1626" cy="42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</a:endParaRPr>
            </a:p>
          </p:txBody>
        </p:sp>
        <p:sp>
          <p:nvSpPr>
            <p:cNvPr id="14" name="Rectangle 57"/>
            <p:cNvSpPr>
              <a:spLocks noChangeArrowheads="1"/>
            </p:cNvSpPr>
            <p:nvPr/>
          </p:nvSpPr>
          <p:spPr bwMode="auto">
            <a:xfrm>
              <a:off x="797" y="2902"/>
              <a:ext cx="232" cy="181"/>
            </a:xfrm>
            <a:prstGeom prst="rect">
              <a:avLst/>
            </a:prstGeom>
            <a:solidFill>
              <a:srgbClr val="999999"/>
            </a:solidFill>
            <a:ln w="12700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</a:endParaRPr>
            </a:p>
          </p:txBody>
        </p:sp>
        <p:sp>
          <p:nvSpPr>
            <p:cNvPr id="15" name="Rectangle 58"/>
            <p:cNvSpPr>
              <a:spLocks noChangeArrowheads="1"/>
            </p:cNvSpPr>
            <p:nvPr/>
          </p:nvSpPr>
          <p:spPr bwMode="auto">
            <a:xfrm>
              <a:off x="1262" y="2902"/>
              <a:ext cx="696" cy="181"/>
            </a:xfrm>
            <a:prstGeom prst="rect">
              <a:avLst/>
            </a:prstGeom>
            <a:solidFill>
              <a:srgbClr val="999999"/>
            </a:solidFill>
            <a:ln w="12700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</a:endParaRPr>
            </a:p>
          </p:txBody>
        </p:sp>
        <p:sp>
          <p:nvSpPr>
            <p:cNvPr id="16" name="Rectangle 59"/>
            <p:cNvSpPr>
              <a:spLocks noChangeArrowheads="1"/>
            </p:cNvSpPr>
            <p:nvPr/>
          </p:nvSpPr>
          <p:spPr bwMode="auto">
            <a:xfrm>
              <a:off x="2191" y="2902"/>
              <a:ext cx="232" cy="181"/>
            </a:xfrm>
            <a:prstGeom prst="rect">
              <a:avLst/>
            </a:prstGeom>
            <a:solidFill>
              <a:srgbClr val="999999"/>
            </a:solidFill>
            <a:ln w="12700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</a:endParaRPr>
            </a:p>
          </p:txBody>
        </p:sp>
        <p:sp>
          <p:nvSpPr>
            <p:cNvPr id="17" name="Line 60"/>
            <p:cNvSpPr>
              <a:spLocks noChangeShapeType="1"/>
            </p:cNvSpPr>
            <p:nvPr/>
          </p:nvSpPr>
          <p:spPr bwMode="auto">
            <a:xfrm>
              <a:off x="1958" y="2902"/>
              <a:ext cx="233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" name="Rectangle 61"/>
            <p:cNvSpPr>
              <a:spLocks noChangeArrowheads="1"/>
            </p:cNvSpPr>
            <p:nvPr/>
          </p:nvSpPr>
          <p:spPr bwMode="auto">
            <a:xfrm>
              <a:off x="1416" y="2962"/>
              <a:ext cx="387" cy="60"/>
            </a:xfrm>
            <a:prstGeom prst="rect">
              <a:avLst/>
            </a:prstGeom>
            <a:solidFill>
              <a:srgbClr val="FFCC00"/>
            </a:solidFill>
            <a:ln w="19050" algn="ctr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</a:endParaRPr>
            </a:p>
          </p:txBody>
        </p:sp>
        <p:sp>
          <p:nvSpPr>
            <p:cNvPr id="19" name="Line 63"/>
            <p:cNvSpPr>
              <a:spLocks noChangeShapeType="1"/>
            </p:cNvSpPr>
            <p:nvPr/>
          </p:nvSpPr>
          <p:spPr bwMode="auto">
            <a:xfrm>
              <a:off x="2072" y="2723"/>
              <a:ext cx="0" cy="18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0" name="Line 64"/>
            <p:cNvSpPr>
              <a:spLocks noChangeShapeType="1"/>
            </p:cNvSpPr>
            <p:nvPr/>
          </p:nvSpPr>
          <p:spPr bwMode="auto">
            <a:xfrm>
              <a:off x="1029" y="3142"/>
              <a:ext cx="23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" name="Line 65"/>
            <p:cNvSpPr>
              <a:spLocks noChangeShapeType="1"/>
            </p:cNvSpPr>
            <p:nvPr/>
          </p:nvSpPr>
          <p:spPr bwMode="auto">
            <a:xfrm>
              <a:off x="952" y="3082"/>
              <a:ext cx="77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2" name="Line 66"/>
            <p:cNvSpPr>
              <a:spLocks noChangeShapeType="1"/>
            </p:cNvSpPr>
            <p:nvPr/>
          </p:nvSpPr>
          <p:spPr bwMode="auto">
            <a:xfrm flipV="1">
              <a:off x="1262" y="3082"/>
              <a:ext cx="77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3" name="Rectangle 67"/>
            <p:cNvSpPr>
              <a:spLocks noChangeArrowheads="1"/>
            </p:cNvSpPr>
            <p:nvPr/>
          </p:nvSpPr>
          <p:spPr bwMode="auto">
            <a:xfrm>
              <a:off x="1958" y="3048"/>
              <a:ext cx="310" cy="120"/>
            </a:xfrm>
            <a:prstGeom prst="rect">
              <a:avLst/>
            </a:prstGeom>
            <a:noFill/>
            <a:ln w="3175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1000">
                  <a:latin typeface="+mn-ea"/>
                </a:rPr>
                <a:t>- - - -</a:t>
              </a:r>
              <a:endParaRPr lang="en-US" altLang="zh-CN" sz="2800" b="1">
                <a:latin typeface="+mn-ea"/>
              </a:endParaRPr>
            </a:p>
          </p:txBody>
        </p:sp>
        <p:sp>
          <p:nvSpPr>
            <p:cNvPr id="24" name="Rectangle 68"/>
            <p:cNvSpPr>
              <a:spLocks noChangeArrowheads="1"/>
            </p:cNvSpPr>
            <p:nvPr/>
          </p:nvSpPr>
          <p:spPr bwMode="auto">
            <a:xfrm>
              <a:off x="1029" y="3047"/>
              <a:ext cx="310" cy="121"/>
            </a:xfrm>
            <a:prstGeom prst="rect">
              <a:avLst/>
            </a:prstGeom>
            <a:noFill/>
            <a:ln w="3175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1000" dirty="0">
                  <a:latin typeface="+mn-ea"/>
                </a:rPr>
                <a:t>- - - -</a:t>
              </a:r>
              <a:endParaRPr lang="en-US" altLang="zh-CN" sz="2800" b="1" dirty="0">
                <a:latin typeface="+mn-ea"/>
              </a:endParaRPr>
            </a:p>
          </p:txBody>
        </p:sp>
        <p:sp>
          <p:nvSpPr>
            <p:cNvPr id="25" name="Line 69"/>
            <p:cNvSpPr>
              <a:spLocks noChangeShapeType="1"/>
            </p:cNvSpPr>
            <p:nvPr/>
          </p:nvSpPr>
          <p:spPr bwMode="auto">
            <a:xfrm flipV="1">
              <a:off x="2191" y="3082"/>
              <a:ext cx="77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6" name="Line 70"/>
            <p:cNvSpPr>
              <a:spLocks noChangeShapeType="1"/>
            </p:cNvSpPr>
            <p:nvPr/>
          </p:nvSpPr>
          <p:spPr bwMode="auto">
            <a:xfrm>
              <a:off x="1958" y="3142"/>
              <a:ext cx="23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7" name="Line 71"/>
            <p:cNvSpPr>
              <a:spLocks noChangeShapeType="1"/>
            </p:cNvSpPr>
            <p:nvPr/>
          </p:nvSpPr>
          <p:spPr bwMode="auto">
            <a:xfrm>
              <a:off x="1881" y="3082"/>
              <a:ext cx="77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8" name="Line 91"/>
            <p:cNvSpPr>
              <a:spLocks noChangeShapeType="1"/>
            </p:cNvSpPr>
            <p:nvPr/>
          </p:nvSpPr>
          <p:spPr bwMode="auto">
            <a:xfrm>
              <a:off x="1607" y="2988"/>
              <a:ext cx="219" cy="21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9" name="Rectangle 96"/>
            <p:cNvSpPr>
              <a:spLocks noChangeArrowheads="1"/>
            </p:cNvSpPr>
            <p:nvPr/>
          </p:nvSpPr>
          <p:spPr bwMode="auto">
            <a:xfrm>
              <a:off x="1074" y="3141"/>
              <a:ext cx="143" cy="181"/>
            </a:xfrm>
            <a:prstGeom prst="rect">
              <a:avLst/>
            </a:prstGeom>
            <a:noFill/>
            <a:ln w="3175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1200" dirty="0">
                  <a:latin typeface="+mn-ea"/>
                </a:rPr>
                <a:t>N</a:t>
              </a:r>
              <a:endParaRPr lang="zh-CN" altLang="en-US" sz="1200" b="1" dirty="0">
                <a:latin typeface="+mn-ea"/>
              </a:endParaRPr>
            </a:p>
          </p:txBody>
        </p:sp>
      </p:grpSp>
      <p:sp>
        <p:nvSpPr>
          <p:cNvPr id="30" name="Rectangle 96"/>
          <p:cNvSpPr>
            <a:spLocks noChangeArrowheads="1"/>
          </p:cNvSpPr>
          <p:nvPr/>
        </p:nvSpPr>
        <p:spPr bwMode="auto">
          <a:xfrm>
            <a:off x="2941162" y="3213144"/>
            <a:ext cx="227013" cy="287337"/>
          </a:xfrm>
          <a:prstGeom prst="rect">
            <a:avLst/>
          </a:prstGeom>
          <a:noFill/>
          <a:ln w="3175">
            <a:noFill/>
            <a:miter lim="800000"/>
          </a:ln>
        </p:spPr>
        <p:txBody>
          <a:bodyPr lIns="12700" tIns="12700" rIns="12700" bIns="12700"/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1200" dirty="0">
                <a:latin typeface="+mn-ea"/>
              </a:rPr>
              <a:t>N</a:t>
            </a:r>
            <a:endParaRPr lang="zh-CN" altLang="en-US" sz="1200" b="1" dirty="0">
              <a:latin typeface="+mn-ea"/>
            </a:endParaRPr>
          </a:p>
        </p:txBody>
      </p:sp>
      <p:sp>
        <p:nvSpPr>
          <p:cNvPr id="31" name="Rectangle 26"/>
          <p:cNvSpPr>
            <a:spLocks noChangeArrowheads="1"/>
          </p:cNvSpPr>
          <p:nvPr/>
        </p:nvSpPr>
        <p:spPr bwMode="auto">
          <a:xfrm>
            <a:off x="2038393" y="2083246"/>
            <a:ext cx="614362" cy="285750"/>
          </a:xfrm>
          <a:prstGeom prst="rect">
            <a:avLst/>
          </a:prstGeom>
          <a:noFill/>
          <a:ln w="3175">
            <a:noFill/>
            <a:miter lim="800000"/>
          </a:ln>
        </p:spPr>
        <p:txBody>
          <a:bodyPr lIns="12700" tIns="12700" rIns="12700" bIns="12700"/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栅极</a:t>
            </a:r>
            <a:endParaRPr lang="zh-CN" altLang="en-US" sz="2800" b="1" dirty="0">
              <a:latin typeface="Verdana" panose="020B0604030504040204" pitchFamily="34" charset="0"/>
            </a:endParaRPr>
          </a:p>
        </p:txBody>
      </p:sp>
      <p:sp>
        <p:nvSpPr>
          <p:cNvPr id="32" name="Rectangle 46"/>
          <p:cNvSpPr>
            <a:spLocks noChangeArrowheads="1"/>
          </p:cNvSpPr>
          <p:nvPr/>
        </p:nvSpPr>
        <p:spPr bwMode="auto">
          <a:xfrm>
            <a:off x="1959004" y="2748409"/>
            <a:ext cx="614362" cy="9525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</a:ln>
        </p:spPr>
        <p:txBody>
          <a:bodyPr/>
          <a:lstStyle/>
          <a:p>
            <a:pPr algn="r"/>
            <a:endParaRPr lang="zh-CN" altLang="en-US"/>
          </a:p>
        </p:txBody>
      </p:sp>
      <p:sp>
        <p:nvSpPr>
          <p:cNvPr id="33" name="Line 55"/>
          <p:cNvSpPr>
            <a:spLocks noChangeShapeType="1"/>
          </p:cNvSpPr>
          <p:nvPr/>
        </p:nvSpPr>
        <p:spPr bwMode="auto">
          <a:xfrm>
            <a:off x="2281348" y="2368996"/>
            <a:ext cx="0" cy="3810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med" len="sm"/>
            <a:tailEnd type="none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1958501" y="3516161"/>
            <a:ext cx="694253" cy="182400"/>
          </a:xfrm>
          <a:prstGeom prst="rect">
            <a:avLst/>
          </a:prstGeom>
          <a:noFill/>
          <a:ln w="3175">
            <a:noFill/>
            <a:miter lim="800000"/>
          </a:ln>
        </p:spPr>
        <p:txBody>
          <a:bodyPr lIns="12700" tIns="12700" rIns="12700" bIns="12700"/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衬底</a:t>
            </a:r>
            <a:endParaRPr lang="zh-CN" altLang="en-US" sz="1400" b="1" dirty="0">
              <a:latin typeface="Verdana" panose="020B060403050404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027677" y="2242997"/>
            <a:ext cx="7581215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5000"/>
              </a:lnSpc>
            </a:pPr>
            <a:r>
              <a:rPr lang="zh-CN" altLang="en-US" sz="2000" dirty="0">
                <a:solidFill>
                  <a:srgbClr val="240CD2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200" dirty="0"/>
              <a:t>写入数据前，浮栅不带电，要使浮栅带负电荷，须在其</a:t>
            </a:r>
            <a:r>
              <a:rPr lang="en-US" altLang="zh-CN" sz="2200" dirty="0"/>
              <a:t>D</a:t>
            </a:r>
            <a:r>
              <a:rPr lang="zh-CN" altLang="en-US" sz="2200" dirty="0"/>
              <a:t>、</a:t>
            </a:r>
            <a:r>
              <a:rPr lang="en-US" altLang="zh-CN" sz="2200" dirty="0"/>
              <a:t>G</a:t>
            </a:r>
            <a:r>
              <a:rPr lang="zh-CN" altLang="en-US" sz="2200" dirty="0"/>
              <a:t>极加上</a:t>
            </a:r>
            <a:r>
              <a:rPr lang="zh-CN" altLang="en-US" sz="2200" b="1" dirty="0"/>
              <a:t>高压</a:t>
            </a:r>
            <a:r>
              <a:rPr lang="en-US" altLang="zh-CN" sz="2200" dirty="0"/>
              <a:t>(</a:t>
            </a:r>
            <a:r>
              <a:rPr lang="zh-CN" altLang="en-US" sz="2200" dirty="0"/>
              <a:t>如</a:t>
            </a:r>
            <a:r>
              <a:rPr lang="en-US" altLang="zh-CN" sz="2200" dirty="0"/>
              <a:t>25V),</a:t>
            </a:r>
            <a:r>
              <a:rPr lang="zh-CN" altLang="en-US" sz="2200" dirty="0"/>
              <a:t>使漏极及衬底间</a:t>
            </a:r>
            <a:r>
              <a:rPr lang="en-US" altLang="zh-CN" sz="2200" dirty="0"/>
              <a:t>PN</a:t>
            </a:r>
            <a:r>
              <a:rPr lang="zh-CN" altLang="en-US" sz="2200" dirty="0"/>
              <a:t>结反向击穿，产生大量高能电子，穿过薄氧化绝缘层堆积在浮栅上，从而使浮栅带有负电荷。浮栅上的电子没有放电回路，能够长期保存。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87945" y="2246357"/>
            <a:ext cx="1069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25V(D</a:t>
            </a:r>
            <a:r>
              <a:rPr lang="zh-CN" altLang="en-US" dirty="0"/>
              <a:t>极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4174763" y="4708338"/>
            <a:ext cx="7600677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dirty="0">
                <a:solidFill>
                  <a:srgbClr val="240CD2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200" b="1" dirty="0"/>
              <a:t>用紫外线或</a:t>
            </a:r>
            <a:r>
              <a:rPr lang="en-US" altLang="zh-CN" sz="2200" b="1" dirty="0"/>
              <a:t>X</a:t>
            </a:r>
            <a:r>
              <a:rPr lang="zh-CN" altLang="en-US" sz="2200" b="1" dirty="0"/>
              <a:t>射线照射时</a:t>
            </a:r>
            <a:r>
              <a:rPr lang="zh-CN" altLang="en-US" sz="2200" dirty="0"/>
              <a:t>，浮栅上的电子形成光电流而泄放，从而恢复写入前的状态。照射一般需要</a:t>
            </a:r>
            <a:r>
              <a:rPr lang="en-US" altLang="zh-CN" sz="2200" dirty="0"/>
              <a:t>15</a:t>
            </a:r>
            <a:r>
              <a:rPr lang="zh-CN" altLang="en-US" sz="2200" dirty="0"/>
              <a:t>至</a:t>
            </a:r>
            <a:r>
              <a:rPr lang="en-US" altLang="zh-CN" sz="2200" dirty="0"/>
              <a:t>20</a:t>
            </a:r>
            <a:r>
              <a:rPr lang="zh-CN" altLang="en-US" sz="2200" dirty="0"/>
              <a:t>分钟。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467" y="4400431"/>
            <a:ext cx="1978027" cy="1835269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990919" y="1470511"/>
            <a:ext cx="75963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ym typeface="Wingdings" panose="05000000000000000000" pitchFamily="2" charset="2"/>
              </a:rPr>
              <a:t>(3) EPROM</a:t>
            </a:r>
            <a:r>
              <a:rPr lang="en-US" altLang="zh-CN" sz="2400" dirty="0">
                <a:sym typeface="Wingdings" panose="05000000000000000000" pitchFamily="2" charset="2"/>
              </a:rPr>
              <a:t>:</a:t>
            </a:r>
            <a:r>
              <a:rPr lang="zh-CN" altLang="en-US" sz="2400" dirty="0"/>
              <a:t> </a:t>
            </a:r>
            <a:r>
              <a:rPr lang="en-US" altLang="zh-CN" sz="2200" dirty="0"/>
              <a:t>Erasable Programmable Read Only Memory</a:t>
            </a:r>
            <a:endParaRPr lang="zh-CN" alt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5" y="183038"/>
            <a:ext cx="4052386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7.2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半导体存储器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2127" y="847295"/>
            <a:ext cx="686527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7.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只读存储器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ROM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  <p:pic>
        <p:nvPicPr>
          <p:cNvPr id="3074" name="Picture 2" descr="http://image85.360doc.cn/DownloadImg/2015/05/0411/53147468_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49" y="2104514"/>
            <a:ext cx="2657564" cy="2245643"/>
          </a:xfrm>
          <a:prstGeom prst="rect">
            <a:avLst/>
          </a:prstGeom>
          <a:noFill/>
          <a:ln>
            <a:solidFill>
              <a:srgbClr val="3438F6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151707" y="4575294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F1F1F"/>
                </a:solidFill>
                <a:latin typeface="XinGothic-SinaWeibo"/>
              </a:rPr>
              <a:t>隧道</a:t>
            </a:r>
            <a:r>
              <a:rPr lang="en-US" altLang="zh-CN" dirty="0">
                <a:solidFill>
                  <a:srgbClr val="1F1F1F"/>
                </a:solidFill>
                <a:latin typeface="XinGothic-SinaWeibo"/>
              </a:rPr>
              <a:t>MOS</a:t>
            </a:r>
            <a:r>
              <a:rPr lang="zh-CN" altLang="en-US" dirty="0">
                <a:solidFill>
                  <a:srgbClr val="1F1F1F"/>
                </a:solidFill>
                <a:latin typeface="XinGothic-SinaWeibo"/>
              </a:rPr>
              <a:t>管</a:t>
            </a:r>
            <a:r>
              <a:rPr lang="en-US" altLang="zh-CN" dirty="0">
                <a:solidFill>
                  <a:srgbClr val="1F1F1F"/>
                </a:solidFill>
                <a:latin typeface="XinGothic-SinaWeibo"/>
              </a:rPr>
              <a:t>EEPROM</a:t>
            </a:r>
            <a:r>
              <a:rPr lang="zh-CN" altLang="en-US" dirty="0">
                <a:solidFill>
                  <a:srgbClr val="1F1F1F"/>
                </a:solidFill>
                <a:latin typeface="XinGothic-SinaWeibo"/>
              </a:rPr>
              <a:t>结构图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103914" y="1813101"/>
            <a:ext cx="756557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solidFill>
                  <a:srgbClr val="240CD2"/>
                </a:solidFill>
                <a:sym typeface="Wingdings" panose="05000000000000000000" pitchFamily="2" charset="2"/>
              </a:rPr>
              <a:t></a:t>
            </a:r>
            <a:r>
              <a:rPr lang="zh-CN" altLang="en-US" dirty="0">
                <a:solidFill>
                  <a:srgbClr val="240CD2"/>
                </a:solidFill>
                <a:sym typeface="Wingdings" panose="05000000000000000000" pitchFamily="2" charset="2"/>
              </a:rPr>
              <a:t> </a:t>
            </a:r>
            <a:r>
              <a:rPr lang="en-US" altLang="zh-CN" sz="2200" dirty="0">
                <a:solidFill>
                  <a:srgbClr val="1F1F1F"/>
                </a:solidFill>
                <a:latin typeface="+mn-ea"/>
              </a:rPr>
              <a:t>E</a:t>
            </a:r>
            <a:r>
              <a:rPr lang="en-US" altLang="zh-CN" sz="2200" baseline="30000" dirty="0">
                <a:solidFill>
                  <a:srgbClr val="1F1F1F"/>
                </a:solidFill>
                <a:latin typeface="+mn-ea"/>
              </a:rPr>
              <a:t>2</a:t>
            </a:r>
            <a:r>
              <a:rPr lang="en-US" altLang="zh-CN" sz="2200" dirty="0">
                <a:solidFill>
                  <a:srgbClr val="1F1F1F"/>
                </a:solidFill>
                <a:latin typeface="+mn-ea"/>
              </a:rPr>
              <a:t>PROM</a:t>
            </a:r>
            <a:r>
              <a:rPr lang="zh-CN" altLang="en-US" sz="2200" dirty="0">
                <a:solidFill>
                  <a:srgbClr val="1F1F1F"/>
                </a:solidFill>
                <a:latin typeface="+mn-ea"/>
              </a:rPr>
              <a:t>采用浮栅技术，其浮栅延长区与漏区间形成一个厚度约为</a:t>
            </a:r>
            <a:r>
              <a:rPr lang="en-US" altLang="zh-CN" sz="2200" dirty="0">
                <a:solidFill>
                  <a:srgbClr val="1F1F1F"/>
                </a:solidFill>
                <a:latin typeface="+mn-ea"/>
              </a:rPr>
              <a:t>80</a:t>
            </a:r>
            <a:r>
              <a:rPr lang="zh-CN" altLang="en-US" sz="2200" dirty="0">
                <a:solidFill>
                  <a:srgbClr val="1F1F1F"/>
                </a:solidFill>
                <a:latin typeface="+mn-ea"/>
              </a:rPr>
              <a:t>埃的薄绝缘层，</a:t>
            </a:r>
            <a:r>
              <a:rPr lang="zh-CN" altLang="en-US" sz="2200" b="1" dirty="0">
                <a:solidFill>
                  <a:srgbClr val="1F1F1F"/>
                </a:solidFill>
                <a:latin typeface="+mn-ea"/>
              </a:rPr>
              <a:t>当漏极接地控制栅加高电压时</a:t>
            </a:r>
            <a:r>
              <a:rPr lang="zh-CN" altLang="en-US" sz="2200" dirty="0">
                <a:solidFill>
                  <a:srgbClr val="1F1F1F"/>
                </a:solidFill>
                <a:latin typeface="+mn-ea"/>
              </a:rPr>
              <a:t>，交叠区将产生强电场，使电子通过绝缘层到达浮栅。称为“隧道效应”，故该</a:t>
            </a:r>
            <a:r>
              <a:rPr lang="en-US" altLang="zh-CN" sz="2200" dirty="0">
                <a:solidFill>
                  <a:srgbClr val="1F1F1F"/>
                </a:solidFill>
                <a:latin typeface="+mn-ea"/>
              </a:rPr>
              <a:t>MOS</a:t>
            </a:r>
            <a:r>
              <a:rPr lang="zh-CN" altLang="en-US" sz="2200" dirty="0">
                <a:solidFill>
                  <a:srgbClr val="1F1F1F"/>
                </a:solidFill>
                <a:latin typeface="+mn-ea"/>
              </a:rPr>
              <a:t>管也称为隧道</a:t>
            </a:r>
            <a:r>
              <a:rPr lang="en-US" altLang="zh-CN" sz="2200" dirty="0">
                <a:solidFill>
                  <a:srgbClr val="1F1F1F"/>
                </a:solidFill>
                <a:latin typeface="+mn-ea"/>
              </a:rPr>
              <a:t>MOS</a:t>
            </a:r>
            <a:r>
              <a:rPr lang="zh-CN" altLang="en-US" sz="2200" dirty="0">
                <a:solidFill>
                  <a:srgbClr val="1F1F1F"/>
                </a:solidFill>
                <a:latin typeface="+mn-ea"/>
              </a:rPr>
              <a:t>管。</a:t>
            </a:r>
            <a:endParaRPr lang="zh-CN" altLang="en-US" sz="2200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03914" y="3741351"/>
            <a:ext cx="7565572" cy="146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5000"/>
              </a:lnSpc>
            </a:pPr>
            <a:r>
              <a:rPr lang="zh-CN" altLang="en-US" sz="2000" dirty="0">
                <a:solidFill>
                  <a:srgbClr val="240CD2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200" dirty="0">
                <a:solidFill>
                  <a:srgbClr val="1F1F1F"/>
                </a:solidFill>
                <a:latin typeface="+mn-ea"/>
              </a:rPr>
              <a:t>当</a:t>
            </a:r>
            <a:r>
              <a:rPr lang="zh-CN" altLang="en-US" sz="2200" b="1" dirty="0">
                <a:solidFill>
                  <a:srgbClr val="1F1F1F"/>
                </a:solidFill>
                <a:latin typeface="+mn-ea"/>
              </a:rPr>
              <a:t>控制栅接地漏极加正电压，则浮栅放电</a:t>
            </a:r>
            <a:r>
              <a:rPr lang="zh-CN" altLang="en-US" sz="2200" dirty="0">
                <a:solidFill>
                  <a:srgbClr val="1F1F1F"/>
                </a:solidFill>
                <a:latin typeface="+mn-ea"/>
              </a:rPr>
              <a:t>。隧道</a:t>
            </a:r>
            <a:r>
              <a:rPr lang="en-US" altLang="zh-CN" sz="2200" dirty="0">
                <a:solidFill>
                  <a:srgbClr val="1F1F1F"/>
                </a:solidFill>
                <a:latin typeface="+mn-ea"/>
              </a:rPr>
              <a:t>MOS</a:t>
            </a:r>
            <a:r>
              <a:rPr lang="zh-CN" altLang="en-US" sz="2200" dirty="0">
                <a:solidFill>
                  <a:srgbClr val="1F1F1F"/>
                </a:solidFill>
                <a:latin typeface="+mn-ea"/>
              </a:rPr>
              <a:t>管也是利用浮栅是否积累有负电荷来存储二值数据。与</a:t>
            </a:r>
            <a:r>
              <a:rPr lang="en-US" altLang="zh-CN" sz="2200" dirty="0"/>
              <a:t>SIMOS</a:t>
            </a:r>
            <a:r>
              <a:rPr lang="zh-CN" altLang="en-US" sz="2200" dirty="0">
                <a:solidFill>
                  <a:srgbClr val="1F1F1F"/>
                </a:solidFill>
                <a:latin typeface="+mn-ea"/>
              </a:rPr>
              <a:t>不同的是</a:t>
            </a:r>
            <a:r>
              <a:rPr lang="zh-CN" altLang="en-US" sz="2200" b="1" dirty="0">
                <a:solidFill>
                  <a:srgbClr val="1F1F1F"/>
                </a:solidFill>
                <a:latin typeface="+mn-ea"/>
              </a:rPr>
              <a:t>隧道</a:t>
            </a:r>
            <a:r>
              <a:rPr lang="en-US" altLang="zh-CN" sz="2200" b="1" dirty="0">
                <a:solidFill>
                  <a:srgbClr val="1F1F1F"/>
                </a:solidFill>
                <a:latin typeface="+mn-ea"/>
              </a:rPr>
              <a:t>MOS</a:t>
            </a:r>
            <a:r>
              <a:rPr lang="zh-CN" altLang="en-US" sz="2200" b="1" dirty="0">
                <a:solidFill>
                  <a:srgbClr val="1F1F1F"/>
                </a:solidFill>
                <a:latin typeface="+mn-ea"/>
              </a:rPr>
              <a:t>管利用电擦除，且擦除速度要快</a:t>
            </a:r>
            <a:r>
              <a:rPr lang="zh-CN" altLang="en-US" sz="2200" dirty="0">
                <a:solidFill>
                  <a:srgbClr val="1F1F1F"/>
                </a:solidFill>
                <a:latin typeface="+mn-ea"/>
              </a:rPr>
              <a:t>。</a:t>
            </a:r>
            <a:endParaRPr lang="zh-CN" altLang="en-US" sz="2200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42127" y="5207861"/>
            <a:ext cx="11169748" cy="1045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5000"/>
              </a:lnSpc>
            </a:pPr>
            <a:r>
              <a:rPr lang="zh-CN" altLang="en-US" sz="2000" dirty="0">
                <a:solidFill>
                  <a:srgbClr val="240CD2"/>
                </a:solidFill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solidFill>
                  <a:srgbClr val="240CD2"/>
                </a:solidFill>
                <a:sym typeface="Wingdings" panose="05000000000000000000" pitchFamily="2" charset="2"/>
              </a:rPr>
              <a:t> </a:t>
            </a:r>
            <a:r>
              <a:rPr lang="en-US" altLang="zh-CN" sz="2200" dirty="0">
                <a:solidFill>
                  <a:srgbClr val="1F1F1F"/>
                </a:solidFill>
                <a:latin typeface="XinGothic-SinaWeibo"/>
              </a:rPr>
              <a:t>E</a:t>
            </a:r>
            <a:r>
              <a:rPr lang="en-US" altLang="zh-CN" sz="2200" baseline="30000" dirty="0">
                <a:solidFill>
                  <a:srgbClr val="1F1F1F"/>
                </a:solidFill>
                <a:latin typeface="XinGothic-SinaWeibo"/>
              </a:rPr>
              <a:t>2</a:t>
            </a:r>
            <a:r>
              <a:rPr lang="en-US" altLang="zh-CN" sz="2200" dirty="0">
                <a:solidFill>
                  <a:srgbClr val="1F1F1F"/>
                </a:solidFill>
                <a:latin typeface="XinGothic-SinaWeibo"/>
              </a:rPr>
              <a:t>PROM</a:t>
            </a:r>
            <a:r>
              <a:rPr lang="zh-CN" altLang="en-US" sz="2200" dirty="0">
                <a:solidFill>
                  <a:srgbClr val="1F1F1F"/>
                </a:solidFill>
                <a:latin typeface="XinGothic-SinaWeibo"/>
              </a:rPr>
              <a:t>具有</a:t>
            </a:r>
            <a:r>
              <a:rPr lang="en-US" altLang="zh-CN" sz="2200" dirty="0">
                <a:solidFill>
                  <a:srgbClr val="1F1F1F"/>
                </a:solidFill>
                <a:latin typeface="XinGothic-SinaWeibo"/>
              </a:rPr>
              <a:t>ROM</a:t>
            </a:r>
            <a:r>
              <a:rPr lang="zh-CN" altLang="en-US" sz="2200" dirty="0">
                <a:solidFill>
                  <a:srgbClr val="1F1F1F"/>
                </a:solidFill>
                <a:latin typeface="XinGothic-SinaWeibo"/>
              </a:rPr>
              <a:t>的非易失性和类似</a:t>
            </a:r>
            <a:r>
              <a:rPr lang="en-US" altLang="zh-CN" sz="2200" dirty="0">
                <a:solidFill>
                  <a:srgbClr val="1F1F1F"/>
                </a:solidFill>
                <a:latin typeface="XinGothic-SinaWeibo"/>
              </a:rPr>
              <a:t>RAM</a:t>
            </a:r>
            <a:r>
              <a:rPr lang="zh-CN" altLang="en-US" sz="2200" dirty="0">
                <a:solidFill>
                  <a:srgbClr val="1F1F1F"/>
                </a:solidFill>
                <a:latin typeface="XinGothic-SinaWeibo"/>
              </a:rPr>
              <a:t>的功能，可随时改写</a:t>
            </a:r>
            <a:r>
              <a:rPr lang="en-US" altLang="zh-CN" sz="2200" dirty="0">
                <a:solidFill>
                  <a:srgbClr val="1F1F1F"/>
                </a:solidFill>
                <a:latin typeface="XinGothic-SinaWeibo"/>
              </a:rPr>
              <a:t>(</a:t>
            </a:r>
            <a:r>
              <a:rPr lang="zh-CN" altLang="en-US" sz="2200" dirty="0">
                <a:solidFill>
                  <a:srgbClr val="1F1F1F"/>
                </a:solidFill>
                <a:latin typeface="XinGothic-SinaWeibo"/>
              </a:rPr>
              <a:t>重复</a:t>
            </a:r>
            <a:r>
              <a:rPr lang="zh-CN" altLang="en-US" sz="2200" dirty="0">
                <a:solidFill>
                  <a:srgbClr val="1F1F1F"/>
                </a:solidFill>
                <a:latin typeface="XinGothic-SinaWeibo"/>
                <a:sym typeface="+mn-ea"/>
              </a:rPr>
              <a:t>上</a:t>
            </a:r>
            <a:r>
              <a:rPr lang="zh-CN" altLang="en-US" sz="2200" dirty="0">
                <a:solidFill>
                  <a:srgbClr val="1F1F1F"/>
                </a:solidFill>
                <a:latin typeface="XinGothic-SinaWeibo"/>
              </a:rPr>
              <a:t>万次</a:t>
            </a:r>
            <a:r>
              <a:rPr lang="en-US" altLang="zh-CN" sz="2200" dirty="0">
                <a:solidFill>
                  <a:srgbClr val="1F1F1F"/>
                </a:solidFill>
                <a:latin typeface="XinGothic-SinaWeibo"/>
              </a:rPr>
              <a:t>)</a:t>
            </a:r>
            <a:r>
              <a:rPr lang="zh-CN" altLang="en-US" sz="2200" dirty="0">
                <a:solidFill>
                  <a:srgbClr val="1F1F1F"/>
                </a:solidFill>
                <a:latin typeface="XinGothic-SinaWeibo"/>
              </a:rPr>
              <a:t>。该芯片内部备有升压电路</a:t>
            </a:r>
            <a:r>
              <a:rPr lang="en-US" altLang="zh-CN" sz="2200" dirty="0">
                <a:solidFill>
                  <a:srgbClr val="1F1F1F"/>
                </a:solidFill>
                <a:latin typeface="XinGothic-SinaWeibo"/>
              </a:rPr>
              <a:t>,</a:t>
            </a:r>
            <a:r>
              <a:rPr lang="zh-CN" altLang="en-US" sz="2200" dirty="0">
                <a:solidFill>
                  <a:srgbClr val="1F1F1F"/>
                </a:solidFill>
                <a:latin typeface="XinGothic-SinaWeibo"/>
              </a:rPr>
              <a:t>只需提供单电源即可，</a:t>
            </a:r>
            <a:r>
              <a:rPr lang="zh-CN" altLang="en-US" sz="2200" b="1" dirty="0">
                <a:solidFill>
                  <a:srgbClr val="1F1F1F"/>
                </a:solidFill>
                <a:latin typeface="XinGothic-SinaWeibo"/>
              </a:rPr>
              <a:t>为数字系统设计和在线调试提供极大方便</a:t>
            </a:r>
            <a:r>
              <a:rPr lang="zh-CN" altLang="en-US" sz="2200" dirty="0">
                <a:solidFill>
                  <a:srgbClr val="1F1F1F"/>
                </a:solidFill>
                <a:latin typeface="XinGothic-SinaWeibo"/>
              </a:rPr>
              <a:t>。</a:t>
            </a:r>
            <a:endParaRPr lang="zh-CN" altLang="en-US" sz="2200" dirty="0"/>
          </a:p>
        </p:txBody>
      </p:sp>
      <p:sp>
        <p:nvSpPr>
          <p:cNvPr id="10" name="矩形 9"/>
          <p:cNvSpPr/>
          <p:nvPr/>
        </p:nvSpPr>
        <p:spPr>
          <a:xfrm>
            <a:off x="885092" y="1421340"/>
            <a:ext cx="94454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ym typeface="Wingdings" panose="05000000000000000000" pitchFamily="2" charset="2"/>
              </a:rPr>
              <a:t>(4)</a:t>
            </a:r>
            <a:r>
              <a:rPr lang="zh-CN" altLang="en-US" sz="2400" b="1" dirty="0">
                <a:sym typeface="Wingdings" panose="05000000000000000000" pitchFamily="2" charset="2"/>
              </a:rPr>
              <a:t> </a:t>
            </a:r>
            <a:r>
              <a:rPr lang="en-US" altLang="zh-CN" sz="2400" b="1" dirty="0">
                <a:sym typeface="Wingdings" panose="05000000000000000000" pitchFamily="2" charset="2"/>
              </a:rPr>
              <a:t>EEPROM:</a:t>
            </a:r>
            <a:r>
              <a:rPr lang="zh-CN" altLang="en-US" sz="2400" b="1" dirty="0"/>
              <a:t> </a:t>
            </a:r>
            <a:r>
              <a:rPr lang="en-US" altLang="zh-CN" sz="2400" dirty="0"/>
              <a:t>Electrically Erasable Programmable read only memory</a:t>
            </a:r>
            <a:endParaRPr lang="zh-CN" altLang="en-US" sz="22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17584" y="183038"/>
            <a:ext cx="7622901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7.3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主存的数据组织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979940" y="921165"/>
            <a:ext cx="9472160" cy="16630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135000"/>
              </a:lnSpc>
            </a:pPr>
            <a:r>
              <a:rPr lang="en-US" altLang="x-none" sz="2400" b="1" dirty="0">
                <a:latin typeface="+mn-ea"/>
              </a:rPr>
              <a:t>1)</a:t>
            </a:r>
            <a:r>
              <a:rPr lang="zh-CN" altLang="en-US" sz="2400" b="1" dirty="0">
                <a:latin typeface="+mn-ea"/>
              </a:rPr>
              <a:t>存储字长与数据字长的概念</a:t>
            </a:r>
          </a:p>
          <a:p>
            <a:pPr lvl="0" indent="0">
              <a:lnSpc>
                <a:spcPct val="135000"/>
              </a:lnSpc>
            </a:pPr>
            <a:r>
              <a:rPr lang="zh-CN" altLang="en-US" sz="2000" dirty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 </a:t>
            </a:r>
            <a:r>
              <a:rPr lang="zh-CN" altLang="en-US" sz="2400" b="1" dirty="0">
                <a:latin typeface="+mn-ea"/>
                <a:sym typeface="Symbol" panose="05050102010706020507" pitchFamily="18" charset="2"/>
              </a:rPr>
              <a:t>存储字长</a:t>
            </a:r>
            <a:r>
              <a:rPr lang="zh-CN" altLang="en-US" sz="2400" dirty="0">
                <a:latin typeface="+mn-ea"/>
                <a:sym typeface="Symbol" panose="05050102010706020507" pitchFamily="18" charset="2"/>
              </a:rPr>
              <a:t>：主存一个存储单元能存储的二进制位数的最大值；</a:t>
            </a:r>
          </a:p>
          <a:p>
            <a:pPr lvl="0" indent="0">
              <a:lnSpc>
                <a:spcPct val="135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 </a:t>
            </a:r>
            <a:r>
              <a:rPr lang="zh-CN" altLang="en-US" sz="2400" b="1" dirty="0">
                <a:latin typeface="+mn-ea"/>
                <a:sym typeface="Symbol" panose="05050102010706020507" pitchFamily="18" charset="2"/>
              </a:rPr>
              <a:t>数据字长</a:t>
            </a:r>
            <a:r>
              <a:rPr lang="en-US" altLang="x-none" sz="2400" dirty="0">
                <a:latin typeface="+mn-ea"/>
                <a:sym typeface="Symbol" panose="05050102010706020507" pitchFamily="18" charset="2"/>
              </a:rPr>
              <a:t>(</a:t>
            </a:r>
            <a:r>
              <a:rPr lang="zh-CN" altLang="en-US" sz="2400" dirty="0">
                <a:latin typeface="+mn-ea"/>
                <a:sym typeface="Symbol" panose="05050102010706020507" pitchFamily="18" charset="2"/>
              </a:rPr>
              <a:t>字长</a:t>
            </a:r>
            <a:r>
              <a:rPr lang="en-US" altLang="x-none" sz="2400" dirty="0">
                <a:latin typeface="+mn-ea"/>
                <a:sym typeface="Symbol" panose="05050102010706020507" pitchFamily="18" charset="2"/>
              </a:rPr>
              <a:t>)</a:t>
            </a:r>
            <a:r>
              <a:rPr lang="zh-CN" altLang="en-US" sz="2400" dirty="0">
                <a:latin typeface="+mn-ea"/>
                <a:sym typeface="Symbol" panose="05050102010706020507" pitchFamily="18" charset="2"/>
              </a:rPr>
              <a:t>：计算机一次能处理的二进制数位数的最大值；</a:t>
            </a:r>
          </a:p>
        </p:txBody>
      </p:sp>
      <p:sp>
        <p:nvSpPr>
          <p:cNvPr id="2" name="矩形 1"/>
          <p:cNvSpPr/>
          <p:nvPr/>
        </p:nvSpPr>
        <p:spPr>
          <a:xfrm>
            <a:off x="979940" y="2680644"/>
            <a:ext cx="9002259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35000"/>
              </a:lnSpc>
              <a:spcBef>
                <a:spcPct val="50000"/>
              </a:spcBef>
            </a:pPr>
            <a:r>
              <a:rPr lang="en-US" altLang="x-none" sz="2400" b="1" dirty="0">
                <a:latin typeface="+mn-ea"/>
              </a:rPr>
              <a:t>2)</a:t>
            </a:r>
            <a:r>
              <a:rPr lang="zh-CN" altLang="en-US" sz="2400" b="1" dirty="0">
                <a:latin typeface="+mn-ea"/>
              </a:rPr>
              <a:t>主存编址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!</a:t>
            </a:r>
            <a:endParaRPr lang="en-US" altLang="zh-CN" sz="2400" b="1" dirty="0">
              <a:solidFill>
                <a:srgbClr val="FF0000"/>
              </a:solidFill>
              <a:latin typeface="+mn-ea"/>
              <a:ea typeface="仿宋_GB2312" pitchFamily="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79805" y="3293110"/>
            <a:ext cx="10331450" cy="108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35000"/>
              </a:lnSpc>
              <a:spcBef>
                <a:spcPct val="50000"/>
              </a:spcBef>
            </a:pPr>
            <a:r>
              <a:rPr lang="zh-CN" altLang="en-US" sz="2400" dirty="0">
                <a:latin typeface="+mn-ea"/>
              </a:rPr>
              <a:t>计算机主存一般</a:t>
            </a:r>
            <a:r>
              <a:rPr lang="zh-CN" altLang="en-US" sz="2400" b="1" dirty="0">
                <a:latin typeface="+mn-ea"/>
              </a:rPr>
              <a:t>按字节编址</a:t>
            </a:r>
            <a:r>
              <a:rPr lang="en-US" altLang="x-none" sz="2400" dirty="0">
                <a:latin typeface="+mn-ea"/>
              </a:rPr>
              <a:t>,</a:t>
            </a:r>
            <a:r>
              <a:rPr lang="zh-CN" altLang="en-US" sz="2400" dirty="0">
                <a:latin typeface="+mn-ea"/>
              </a:rPr>
              <a:t>而计算机的字长也往往包含多个字节</a:t>
            </a:r>
            <a:r>
              <a:rPr lang="en-US" altLang="x-none" sz="2400" dirty="0">
                <a:latin typeface="+mn-ea"/>
              </a:rPr>
              <a:t>,</a:t>
            </a:r>
            <a:r>
              <a:rPr lang="zh-CN" altLang="en-US" sz="2400" dirty="0">
                <a:latin typeface="+mn-ea"/>
              </a:rPr>
              <a:t>如</a:t>
            </a:r>
            <a:r>
              <a:rPr lang="en-US" altLang="x-none" sz="2400" dirty="0">
                <a:latin typeface="+mn-ea"/>
              </a:rPr>
              <a:t>16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x-none" sz="2400" dirty="0">
                <a:latin typeface="+mn-ea"/>
              </a:rPr>
              <a:t>32</a:t>
            </a:r>
            <a:r>
              <a:rPr lang="zh-CN" altLang="en-US" sz="2400" dirty="0">
                <a:latin typeface="+mn-ea"/>
              </a:rPr>
              <a:t>和</a:t>
            </a:r>
            <a:r>
              <a:rPr lang="en-US" altLang="x-none" sz="2400" dirty="0">
                <a:latin typeface="+mn-ea"/>
              </a:rPr>
              <a:t>64</a:t>
            </a:r>
            <a:r>
              <a:rPr lang="zh-CN" altLang="en-US" sz="2400" dirty="0">
                <a:latin typeface="+mn-ea"/>
              </a:rPr>
              <a:t>位字长，分别为</a:t>
            </a:r>
            <a:r>
              <a:rPr lang="en-US" altLang="x-none" sz="2400" dirty="0">
                <a:latin typeface="+mn-ea"/>
              </a:rPr>
              <a:t>2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x-none" sz="2400" dirty="0">
                <a:latin typeface="+mn-ea"/>
              </a:rPr>
              <a:t>4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x-none" sz="2400" dirty="0">
                <a:latin typeface="+mn-ea"/>
              </a:rPr>
              <a:t>8</a:t>
            </a:r>
            <a:r>
              <a:rPr lang="zh-CN" altLang="x-none" sz="2400" dirty="0">
                <a:latin typeface="+mn-ea"/>
              </a:rPr>
              <a:t>个</a:t>
            </a:r>
            <a:r>
              <a:rPr lang="zh-CN" altLang="en-US" sz="2400" b="1" dirty="0">
                <a:latin typeface="+mn-ea"/>
              </a:rPr>
              <a:t>字节</a:t>
            </a:r>
            <a:r>
              <a:rPr lang="zh-CN" altLang="en-US" sz="2400" dirty="0">
                <a:latin typeface="+mn-ea"/>
              </a:rPr>
              <a:t>。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310026" y="4530409"/>
          <a:ext cx="24638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0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2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5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6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8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9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11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12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13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14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524000" y="6110896"/>
            <a:ext cx="184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 </a:t>
            </a:r>
            <a:r>
              <a:rPr lang="zh-CN" altLang="en-US" b="1" dirty="0"/>
              <a:t>主存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757055" y="4727097"/>
            <a:ext cx="646611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</a:t>
            </a:r>
            <a:r>
              <a:rPr lang="zh-CN" altLang="en-US" sz="2200" b="1" dirty="0">
                <a:solidFill>
                  <a:srgbClr val="FF0000"/>
                </a:solidFill>
                <a:latin typeface="+mn-ea"/>
              </a:rPr>
              <a:t>思考：</a:t>
            </a:r>
            <a:r>
              <a:rPr lang="zh-CN" altLang="en-US" sz="2200" dirty="0">
                <a:latin typeface="+mn-ea"/>
              </a:rPr>
              <a:t>你的主机主存容量为</a:t>
            </a:r>
            <a:r>
              <a:rPr lang="en-US" altLang="zh-CN" sz="2200" dirty="0">
                <a:latin typeface="+mn-ea"/>
              </a:rPr>
              <a:t>4G</a:t>
            </a:r>
            <a:r>
              <a:rPr lang="zh-CN" altLang="en-US" sz="2200" dirty="0">
                <a:latin typeface="+mn-ea"/>
              </a:rPr>
              <a:t>，以下哪项描述正确？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757055" y="5233989"/>
            <a:ext cx="64661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</a:t>
            </a:r>
            <a:r>
              <a:rPr lang="en-US" altLang="zh-CN" sz="2200" b="1" dirty="0">
                <a:latin typeface="+mn-ea"/>
              </a:rPr>
              <a:t>A. 4GB   B. 4G</a:t>
            </a:r>
            <a:r>
              <a:rPr lang="en-US" altLang="zh-CN" sz="2200" b="1" dirty="0">
                <a:latin typeface="+mn-ea"/>
                <a:sym typeface="Symbol" panose="05050102010706020507" pitchFamily="18" charset="2"/>
              </a:rPr>
              <a:t>16bit  </a:t>
            </a:r>
            <a:r>
              <a:rPr lang="en-US" altLang="zh-CN" sz="2200" b="1" dirty="0">
                <a:latin typeface="+mn-ea"/>
              </a:rPr>
              <a:t>C. 4G</a:t>
            </a:r>
            <a:r>
              <a:rPr lang="en-US" altLang="zh-CN" sz="2200" b="1" dirty="0">
                <a:latin typeface="+mn-ea"/>
                <a:sym typeface="Symbol" panose="05050102010706020507" pitchFamily="18" charset="2"/>
              </a:rPr>
              <a:t>32bit   </a:t>
            </a:r>
            <a:r>
              <a:rPr lang="en-US" altLang="zh-CN" sz="2200" b="1" dirty="0">
                <a:latin typeface="+mn-ea"/>
              </a:rPr>
              <a:t>D. 4G</a:t>
            </a:r>
            <a:r>
              <a:rPr lang="en-US" altLang="zh-CN" sz="2200" b="1" dirty="0">
                <a:latin typeface="+mn-ea"/>
                <a:sym typeface="Symbol" panose="05050102010706020507" pitchFamily="18" charset="2"/>
              </a:rPr>
              <a:t>64bit </a:t>
            </a:r>
            <a:endParaRPr lang="zh-CN" altLang="en-US" sz="22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69054" y="840957"/>
            <a:ext cx="9002259" cy="542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35000"/>
              </a:lnSpc>
              <a:spcBef>
                <a:spcPct val="50000"/>
              </a:spcBef>
            </a:pPr>
            <a:r>
              <a:rPr lang="en-US" altLang="zh-CN" sz="2400" b="1" dirty="0">
                <a:latin typeface="+mn-ea"/>
              </a:rPr>
              <a:t>3</a:t>
            </a:r>
            <a:r>
              <a:rPr lang="en-US" altLang="x-none" sz="2400" b="1" dirty="0">
                <a:latin typeface="+mn-ea"/>
              </a:rPr>
              <a:t>)</a:t>
            </a:r>
            <a:r>
              <a:rPr lang="zh-CN" altLang="en-US" sz="2400" b="1" dirty="0">
                <a:latin typeface="+mn-ea"/>
              </a:rPr>
              <a:t>大端和小端存放</a:t>
            </a:r>
            <a:endParaRPr lang="zh-CN" altLang="en-US" b="1" dirty="0">
              <a:latin typeface="仿宋_GB2312" pitchFamily="1" charset="-122"/>
              <a:ea typeface="仿宋_GB2312" pitchFamily="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1454" y="1404996"/>
            <a:ext cx="354851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000" dirty="0">
                <a:solidFill>
                  <a:srgbClr val="240CD2"/>
                </a:solidFill>
                <a:sym typeface="Wingdings" panose="05000000000000000000" pitchFamily="2" charset="2"/>
              </a:rPr>
              <a:t> </a:t>
            </a:r>
            <a:r>
              <a:rPr lang="zh-CN" altLang="zh-CN" sz="2400" dirty="0"/>
              <a:t>数据有高</a:t>
            </a:r>
            <a:r>
              <a:rPr lang="zh-CN" altLang="en-US" sz="2400" dirty="0"/>
              <a:t>、</a:t>
            </a:r>
            <a:r>
              <a:rPr lang="zh-CN" altLang="zh-CN" sz="2400" dirty="0"/>
              <a:t>低位之分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756338" y="2843126"/>
          <a:ext cx="24638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0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795493" y="2473794"/>
            <a:ext cx="1120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主存地址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83491" y="2832240"/>
            <a:ext cx="3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0</a:t>
            </a:r>
            <a:endParaRPr lang="zh-CN" altLang="en-US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1389437" y="3238024"/>
            <a:ext cx="3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1383491" y="3570904"/>
            <a:ext cx="3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8</a:t>
            </a:r>
            <a:endParaRPr lang="zh-CN" altLang="en-US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1295399" y="3976688"/>
            <a:ext cx="482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12</a:t>
            </a:r>
            <a:endParaRPr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1881777" y="5186452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AX = 12345678H</a:t>
            </a:r>
            <a:endParaRPr lang="zh-CN" altLang="en-US" b="1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2993574" y="4495799"/>
            <a:ext cx="0" cy="625337"/>
          </a:xfrm>
          <a:prstGeom prst="straightConnector1">
            <a:avLst/>
          </a:prstGeom>
          <a:ln w="28575">
            <a:solidFill>
              <a:srgbClr val="3333CC"/>
            </a:solidFill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右大括号 13"/>
          <p:cNvSpPr/>
          <p:nvPr/>
        </p:nvSpPr>
        <p:spPr>
          <a:xfrm>
            <a:off x="4354283" y="2843126"/>
            <a:ext cx="315686" cy="271265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6121506" y="2266180"/>
          <a:ext cx="273946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9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12H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34H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56H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78H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4679152" y="2096910"/>
            <a:ext cx="1120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主存地址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748661" y="2255294"/>
            <a:ext cx="3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0</a:t>
            </a:r>
            <a:endParaRPr lang="zh-CN" altLang="en-US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5754607" y="2661078"/>
            <a:ext cx="3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5748661" y="2993958"/>
            <a:ext cx="3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8</a:t>
            </a:r>
            <a:endParaRPr lang="zh-CN" altLang="en-US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5693224" y="3371749"/>
            <a:ext cx="482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12</a:t>
            </a:r>
            <a:endParaRPr lang="zh-CN" altLang="en-US" b="1" dirty="0"/>
          </a:p>
        </p:txBody>
      </p:sp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6154162" y="4399788"/>
          <a:ext cx="270680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78H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56H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34H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12H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4803303" y="4150026"/>
            <a:ext cx="1120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主存地址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781316" y="4388902"/>
            <a:ext cx="3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0</a:t>
            </a:r>
            <a:endParaRPr lang="zh-CN" altLang="en-US" b="1" dirty="0"/>
          </a:p>
        </p:txBody>
      </p:sp>
      <p:sp>
        <p:nvSpPr>
          <p:cNvPr id="24" name="文本框 23"/>
          <p:cNvSpPr txBox="1"/>
          <p:nvPr/>
        </p:nvSpPr>
        <p:spPr>
          <a:xfrm>
            <a:off x="5787262" y="4794686"/>
            <a:ext cx="3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  <p:sp>
        <p:nvSpPr>
          <p:cNvPr id="25" name="文本框 24"/>
          <p:cNvSpPr txBox="1"/>
          <p:nvPr/>
        </p:nvSpPr>
        <p:spPr>
          <a:xfrm>
            <a:off x="5781316" y="5127566"/>
            <a:ext cx="3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8</a:t>
            </a:r>
            <a:endParaRPr lang="zh-CN" altLang="en-US" b="1" dirty="0"/>
          </a:p>
        </p:txBody>
      </p:sp>
      <p:sp>
        <p:nvSpPr>
          <p:cNvPr id="26" name="文本框 25"/>
          <p:cNvSpPr txBox="1"/>
          <p:nvPr/>
        </p:nvSpPr>
        <p:spPr>
          <a:xfrm>
            <a:off x="5693224" y="5533350"/>
            <a:ext cx="482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12</a:t>
            </a:r>
            <a:endParaRPr lang="zh-CN" altLang="en-US" b="1" dirty="0"/>
          </a:p>
        </p:txBody>
      </p:sp>
      <p:sp>
        <p:nvSpPr>
          <p:cNvPr id="27" name="右箭头 26"/>
          <p:cNvSpPr/>
          <p:nvPr/>
        </p:nvSpPr>
        <p:spPr>
          <a:xfrm>
            <a:off x="4844140" y="2843126"/>
            <a:ext cx="696686" cy="18728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箭头 27"/>
          <p:cNvSpPr/>
          <p:nvPr/>
        </p:nvSpPr>
        <p:spPr>
          <a:xfrm>
            <a:off x="4964483" y="4971757"/>
            <a:ext cx="696686" cy="18728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248775" y="2357120"/>
            <a:ext cx="2218690" cy="880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5000"/>
              </a:lnSpc>
              <a:buSzPts val="1000"/>
              <a:tabLst>
                <a:tab pos="457200" algn="l"/>
              </a:tabLst>
            </a:pPr>
            <a:r>
              <a:rPr lang="en-US" altLang="zh-CN" sz="2000" kern="100" dirty="0">
                <a:solidFill>
                  <a:srgbClr val="121212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Big-endian(</a:t>
            </a:r>
            <a:r>
              <a:rPr lang="zh-CN" altLang="en-US" sz="2000" kern="100" dirty="0">
                <a:solidFill>
                  <a:srgbClr val="121212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大端</a:t>
            </a:r>
            <a:r>
              <a:rPr lang="en-US" altLang="zh-CN" sz="2000" kern="100" dirty="0">
                <a:solidFill>
                  <a:srgbClr val="121212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kern="100" dirty="0">
              <a:solidFill>
                <a:srgbClr val="121212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35000"/>
              </a:lnSpc>
              <a:buSzPts val="1000"/>
              <a:tabLst>
                <a:tab pos="457200" algn="l"/>
              </a:tabLst>
            </a:pPr>
            <a:r>
              <a:rPr lang="en-US" altLang="zh-CN" b="1" kern="100" dirty="0">
                <a:solidFill>
                  <a:srgbClr val="12121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zh-CN" altLang="zh-CN" b="1" kern="100" dirty="0">
                <a:solidFill>
                  <a:srgbClr val="12121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高位字节</a:t>
            </a:r>
            <a:r>
              <a:rPr lang="zh-CN" altLang="zh-CN" kern="100" dirty="0">
                <a:solidFill>
                  <a:srgbClr val="12121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先存</a:t>
            </a:r>
          </a:p>
        </p:txBody>
      </p:sp>
      <p:sp>
        <p:nvSpPr>
          <p:cNvPr id="31" name="矩形 30"/>
          <p:cNvSpPr/>
          <p:nvPr/>
        </p:nvSpPr>
        <p:spPr>
          <a:xfrm>
            <a:off x="9354820" y="4495800"/>
            <a:ext cx="2444115" cy="880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5000"/>
              </a:lnSpc>
              <a:buSzPts val="1000"/>
              <a:tabLst>
                <a:tab pos="457200" algn="l"/>
              </a:tabLst>
            </a:pPr>
            <a:r>
              <a:rPr lang="en-US" altLang="zh-CN" sz="2000" kern="100" dirty="0">
                <a:solidFill>
                  <a:srgbClr val="121212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Little-endian(</a:t>
            </a:r>
            <a:r>
              <a:rPr lang="zh-CN" altLang="en-US" sz="2000" kern="100" dirty="0">
                <a:solidFill>
                  <a:srgbClr val="121212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小端</a:t>
            </a:r>
            <a:r>
              <a:rPr lang="en-US" altLang="zh-CN" sz="2000" kern="100" dirty="0">
                <a:solidFill>
                  <a:srgbClr val="121212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kern="100" dirty="0">
              <a:solidFill>
                <a:srgbClr val="121212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35000"/>
              </a:lnSpc>
              <a:buSzPts val="1000"/>
              <a:tabLst>
                <a:tab pos="457200" algn="l"/>
              </a:tabLst>
            </a:pPr>
            <a:r>
              <a:rPr lang="en-US" altLang="zh-CN" b="1" kern="100" dirty="0">
                <a:solidFill>
                  <a:srgbClr val="12121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lang="zh-CN" altLang="zh-CN" b="1" kern="100" dirty="0">
                <a:solidFill>
                  <a:srgbClr val="12121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低位字节</a:t>
            </a:r>
            <a:r>
              <a:rPr lang="zh-CN" altLang="zh-CN" kern="100" dirty="0">
                <a:solidFill>
                  <a:srgbClr val="12121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先存</a:t>
            </a:r>
            <a:endParaRPr lang="zh-CN" altLang="zh-CN" b="1" kern="100" dirty="0">
              <a:solidFill>
                <a:srgbClr val="121212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313045" y="1356360"/>
            <a:ext cx="4268470" cy="589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000" dirty="0">
                <a:solidFill>
                  <a:srgbClr val="240CD2"/>
                </a:solidFill>
                <a:sym typeface="Wingdings" panose="05000000000000000000" pitchFamily="2" charset="2"/>
              </a:rPr>
              <a:t> </a:t>
            </a:r>
            <a:r>
              <a:rPr lang="zh-CN" altLang="en-US" sz="2400" dirty="0">
                <a:sym typeface="Wingdings" panose="05000000000000000000" pitchFamily="2" charset="2"/>
              </a:rPr>
              <a:t>主存</a:t>
            </a:r>
            <a:r>
              <a:rPr lang="zh-CN" altLang="zh-CN" sz="2400" dirty="0"/>
              <a:t>地址有</a:t>
            </a:r>
            <a:r>
              <a:rPr lang="zh-CN" altLang="zh-CN" sz="2400" dirty="0">
                <a:sym typeface="+mn-ea"/>
              </a:rPr>
              <a:t>高、低</a:t>
            </a:r>
            <a:r>
              <a:rPr lang="zh-CN" altLang="zh-CN" sz="2400" dirty="0"/>
              <a:t>地址之分</a:t>
            </a:r>
          </a:p>
        </p:txBody>
      </p:sp>
      <p:sp>
        <p:nvSpPr>
          <p:cNvPr id="33" name="标题 1"/>
          <p:cNvSpPr txBox="1"/>
          <p:nvPr/>
        </p:nvSpPr>
        <p:spPr>
          <a:xfrm>
            <a:off x="617584" y="183038"/>
            <a:ext cx="7622901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7.3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主存的数据组织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2" grpId="0"/>
      <p:bldP spid="14" grpId="0" animBg="1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6" grpId="0"/>
      <p:bldP spid="27" grpId="0" animBg="1"/>
      <p:bldP spid="28" grpId="0" animBg="1"/>
      <p:bldP spid="30" grpId="0"/>
      <p:bldP spid="3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2854" y="906271"/>
            <a:ext cx="9002259" cy="542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35000"/>
              </a:lnSpc>
              <a:spcBef>
                <a:spcPct val="50000"/>
              </a:spcBef>
            </a:pPr>
            <a:r>
              <a:rPr lang="en-US" altLang="zh-CN" sz="2400" b="1" dirty="0">
                <a:latin typeface="+mn-ea"/>
              </a:rPr>
              <a:t>3</a:t>
            </a:r>
            <a:r>
              <a:rPr lang="en-US" altLang="x-none" sz="2400" b="1" dirty="0">
                <a:latin typeface="+mn-ea"/>
              </a:rPr>
              <a:t>)</a:t>
            </a:r>
            <a:r>
              <a:rPr lang="zh-CN" altLang="en-US" sz="2400" b="1" dirty="0">
                <a:latin typeface="+mn-ea"/>
              </a:rPr>
              <a:t>大端和小端存放</a:t>
            </a:r>
            <a:endParaRPr lang="zh-CN" altLang="en-US" b="1" dirty="0">
              <a:latin typeface="仿宋_GB2312" pitchFamily="1" charset="-122"/>
              <a:ea typeface="仿宋_GB2312" pitchFamily="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86542" y="2038421"/>
            <a:ext cx="10472057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kern="0" dirty="0">
                <a:solidFill>
                  <a:srgbClr val="3438F6"/>
                </a:solidFill>
                <a:latin typeface="+mn-ea"/>
                <a:cs typeface="宋体" panose="02010600030101010101" pitchFamily="2" charset="-122"/>
                <a:sym typeface="Wingdings" panose="05000000000000000000" pitchFamily="2" charset="2"/>
              </a:rPr>
              <a:t></a:t>
            </a:r>
            <a:r>
              <a:rPr lang="zh-CN" altLang="en-US" sz="2000" kern="0" dirty="0">
                <a:solidFill>
                  <a:srgbClr val="3438F6"/>
                </a:solidFill>
                <a:latin typeface="+mn-ea"/>
                <a:cs typeface="宋体" panose="02010600030101010101" pitchFamily="2" charset="-122"/>
                <a:sym typeface="Wingdings" panose="05000000000000000000" pitchFamily="2" charset="2"/>
              </a:rPr>
              <a:t> </a:t>
            </a:r>
            <a:r>
              <a:rPr lang="zh-CN" altLang="zh-CN" sz="2400" kern="0" dirty="0">
                <a:solidFill>
                  <a:srgbClr val="121212"/>
                </a:solidFill>
                <a:latin typeface="+mn-ea"/>
                <a:cs typeface="宋体" panose="02010600030101010101" pitchFamily="2" charset="-122"/>
              </a:rPr>
              <a:t>大小端模式各有优势：小端模式强制转换类型时不需要调整字节内容，直接截取低字节即可；大端模式由于符号位为第一个字节，方便判断正负。</a:t>
            </a:r>
            <a:endParaRPr lang="zh-CN" altLang="en-US" sz="2400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86542" y="3425736"/>
            <a:ext cx="10341429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kern="0" dirty="0">
                <a:solidFill>
                  <a:srgbClr val="3438F6"/>
                </a:solidFill>
                <a:latin typeface="+mn-ea"/>
                <a:cs typeface="宋体" panose="02010600030101010101" pitchFamily="2" charset="-122"/>
                <a:sym typeface="Wingdings" panose="05000000000000000000" pitchFamily="2" charset="2"/>
              </a:rPr>
              <a:t></a:t>
            </a:r>
            <a:r>
              <a:rPr lang="zh-CN" altLang="zh-CN" sz="2400" kern="0" dirty="0">
                <a:solidFill>
                  <a:srgbClr val="121212"/>
                </a:solidFill>
                <a:latin typeface="+mn-ea"/>
                <a:cs typeface="宋体" panose="02010600030101010101" pitchFamily="2" charset="-122"/>
              </a:rPr>
              <a:t>网络协议都采用</a:t>
            </a:r>
            <a:r>
              <a:rPr lang="en-US" altLang="zh-CN" sz="2400" kern="0" dirty="0">
                <a:solidFill>
                  <a:srgbClr val="121212"/>
                </a:solidFill>
                <a:latin typeface="+mn-ea"/>
                <a:cs typeface="宋体" panose="02010600030101010101" pitchFamily="2" charset="-122"/>
              </a:rPr>
              <a:t>Big-endian</a:t>
            </a:r>
            <a:r>
              <a:rPr lang="zh-CN" altLang="zh-CN" sz="2400" kern="0" dirty="0">
                <a:solidFill>
                  <a:srgbClr val="121212"/>
                </a:solidFill>
                <a:latin typeface="+mn-ea"/>
                <a:cs typeface="宋体" panose="02010600030101010101" pitchFamily="2" charset="-122"/>
              </a:rPr>
              <a:t>方式传输数据，</a:t>
            </a:r>
            <a:r>
              <a:rPr lang="en-US" altLang="zh-CN" sz="2400" kern="0" dirty="0">
                <a:solidFill>
                  <a:srgbClr val="121212"/>
                </a:solidFill>
                <a:latin typeface="+mn-ea"/>
                <a:cs typeface="宋体" panose="02010600030101010101" pitchFamily="2" charset="-122"/>
              </a:rPr>
              <a:t>Big-endian</a:t>
            </a:r>
            <a:r>
              <a:rPr lang="zh-CN" altLang="en-US" sz="2400" kern="0" dirty="0">
                <a:solidFill>
                  <a:srgbClr val="121212"/>
                </a:solidFill>
                <a:latin typeface="+mn-ea"/>
                <a:cs typeface="宋体" panose="02010600030101010101" pitchFamily="2" charset="-122"/>
              </a:rPr>
              <a:t>也</a:t>
            </a:r>
            <a:r>
              <a:rPr lang="zh-CN" altLang="zh-CN" sz="2400" kern="0" dirty="0">
                <a:solidFill>
                  <a:srgbClr val="121212"/>
                </a:solidFill>
                <a:latin typeface="+mn-ea"/>
                <a:cs typeface="宋体" panose="02010600030101010101" pitchFamily="2" charset="-122"/>
              </a:rPr>
              <a:t>称为网络字节序</a:t>
            </a:r>
            <a:r>
              <a:rPr lang="zh-CN" altLang="en-US" sz="2400" kern="0" dirty="0">
                <a:solidFill>
                  <a:srgbClr val="121212"/>
                </a:solidFill>
                <a:latin typeface="+mn-ea"/>
                <a:cs typeface="宋体" panose="02010600030101010101" pitchFamily="2" charset="-122"/>
              </a:rPr>
              <a:t>。</a:t>
            </a:r>
            <a:endParaRPr lang="zh-CN" altLang="zh-CN" sz="2400" kern="0" dirty="0">
              <a:solidFill>
                <a:srgbClr val="121212"/>
              </a:solidFill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617584" y="183038"/>
            <a:ext cx="7622901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7.3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主存的数据组织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92854" y="906271"/>
            <a:ext cx="9002259" cy="542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35000"/>
              </a:lnSpc>
              <a:spcBef>
                <a:spcPct val="50000"/>
              </a:spcBef>
            </a:pPr>
            <a:r>
              <a:rPr lang="en-US" altLang="zh-CN" sz="2400" b="1" dirty="0">
                <a:latin typeface="+mn-ea"/>
              </a:rPr>
              <a:t>3</a:t>
            </a:r>
            <a:r>
              <a:rPr lang="en-US" altLang="x-none" sz="2400" b="1" dirty="0">
                <a:latin typeface="+mn-ea"/>
              </a:rPr>
              <a:t>)</a:t>
            </a:r>
            <a:r>
              <a:rPr lang="zh-CN" altLang="en-US" sz="2400" b="1" dirty="0">
                <a:latin typeface="+mn-ea"/>
              </a:rPr>
              <a:t>大端和小端存放</a:t>
            </a:r>
            <a:endParaRPr lang="zh-CN" altLang="en-US" b="1" dirty="0">
              <a:latin typeface="仿宋_GB2312" pitchFamily="1" charset="-122"/>
              <a:ea typeface="仿宋_GB2312" pitchFamily="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51547" y="1177403"/>
            <a:ext cx="3288938" cy="5078313"/>
          </a:xfrm>
          <a:prstGeom prst="rect">
            <a:avLst/>
          </a:prstGeom>
          <a:ln>
            <a:solidFill>
              <a:srgbClr val="240CD2"/>
            </a:solidFill>
            <a:prstDash val="dash"/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#include&lt;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stdio.h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zh-CN" altLang="zh-CN" sz="1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#include&lt;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stdlib.h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zh-CN" altLang="zh-CN" sz="1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CheckSystem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1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union check</a:t>
            </a:r>
            <a:endParaRPr lang="zh-CN" altLang="zh-CN" sz="1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{  </a:t>
            </a:r>
            <a:endParaRPr lang="zh-CN" altLang="zh-CN" sz="1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1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char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ch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1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}c;</a:t>
            </a:r>
            <a:endParaRPr lang="zh-CN" altLang="zh-CN" sz="1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c.i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= 1;</a:t>
            </a:r>
            <a:endParaRPr lang="zh-CN" altLang="zh-CN" sz="1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return (c.ch == 1);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main()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{  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ret =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CheckSystem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("ret : %d\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n",ret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system("pause");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return 0;  }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69650" y="1819471"/>
            <a:ext cx="1164771" cy="46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ret: 1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4944" y="1587520"/>
            <a:ext cx="3395756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200" kern="0" dirty="0">
                <a:solidFill>
                  <a:srgbClr val="3438F6"/>
                </a:solidFill>
                <a:latin typeface="+mn-ea"/>
                <a:cs typeface="宋体" panose="02010600030101010101" pitchFamily="2" charset="-122"/>
                <a:sym typeface="Wingdings" panose="05000000000000000000" pitchFamily="2" charset="2"/>
              </a:rPr>
              <a:t></a:t>
            </a:r>
            <a:r>
              <a:rPr lang="zh-CN" altLang="en-US" sz="2000" kern="0" dirty="0">
                <a:solidFill>
                  <a:srgbClr val="3438F6"/>
                </a:solidFill>
                <a:latin typeface="+mn-ea"/>
                <a:cs typeface="宋体" panose="02010600030101010101" pitchFamily="2" charset="-122"/>
                <a:sym typeface="Wingdings" panose="05000000000000000000" pitchFamily="2" charset="2"/>
              </a:rPr>
              <a:t> </a:t>
            </a:r>
            <a:r>
              <a:rPr lang="zh-CN" altLang="en-US" sz="2400" kern="0" dirty="0">
                <a:solidFill>
                  <a:srgbClr val="121212"/>
                </a:solidFill>
                <a:latin typeface="+mn-ea"/>
                <a:cs typeface="宋体" panose="02010600030101010101" pitchFamily="2" charset="-122"/>
              </a:rPr>
              <a:t>如何知道你的机器采用大端还是</a:t>
            </a:r>
            <a:r>
              <a:rPr lang="zh-CN" altLang="zh-CN" sz="2400" kern="0" dirty="0">
                <a:solidFill>
                  <a:srgbClr val="121212"/>
                </a:solidFill>
                <a:latin typeface="+mn-ea"/>
                <a:cs typeface="宋体" panose="02010600030101010101" pitchFamily="2" charset="-122"/>
              </a:rPr>
              <a:t>小端模式</a:t>
            </a:r>
            <a:r>
              <a:rPr lang="zh-CN" altLang="en-US" sz="2400" kern="0" dirty="0">
                <a:solidFill>
                  <a:srgbClr val="121212"/>
                </a:solidFill>
                <a:latin typeface="+mn-ea"/>
                <a:cs typeface="宋体" panose="02010600030101010101" pitchFamily="2" charset="-122"/>
              </a:rPr>
              <a:t>？</a:t>
            </a:r>
            <a:endParaRPr lang="zh-CN" altLang="en-US" sz="2400" dirty="0">
              <a:latin typeface="+mn-ea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9658002" y="2367115"/>
            <a:ext cx="197508" cy="60960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060790" y="3047984"/>
            <a:ext cx="15894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kern="0" dirty="0">
                <a:solidFill>
                  <a:srgbClr val="121212"/>
                </a:solidFill>
                <a:latin typeface="+mn-ea"/>
                <a:cs typeface="宋体" panose="02010600030101010101" pitchFamily="2" charset="-122"/>
              </a:rPr>
              <a:t>小端模式</a:t>
            </a:r>
            <a:endParaRPr lang="zh-CN" altLang="en-US" sz="2400" dirty="0">
              <a:latin typeface="+mn-ea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17584" y="183038"/>
            <a:ext cx="7622901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7.3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主存的数据组织</a:t>
            </a:r>
          </a:p>
        </p:txBody>
      </p:sp>
      <p:sp>
        <p:nvSpPr>
          <p:cNvPr id="5" name="矩形 4"/>
          <p:cNvSpPr/>
          <p:nvPr/>
        </p:nvSpPr>
        <p:spPr>
          <a:xfrm>
            <a:off x="8823960" y="3580765"/>
            <a:ext cx="219138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kern="0" dirty="0">
                <a:solidFill>
                  <a:srgbClr val="121212"/>
                </a:solidFill>
                <a:latin typeface="+mn-ea"/>
                <a:cs typeface="宋体" panose="02010600030101010101" pitchFamily="2" charset="-122"/>
              </a:rPr>
              <a:t>若是大端模式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9699277" y="4074630"/>
            <a:ext cx="197508" cy="60960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219180" y="4787461"/>
            <a:ext cx="1164771" cy="460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ret: </a:t>
            </a:r>
            <a:r>
              <a:rPr lang="zh-CN" altLang="en-US" sz="2400" b="1" dirty="0">
                <a:solidFill>
                  <a:schemeClr val="bg1"/>
                </a:solidFill>
              </a:rPr>
              <a:t>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ldLvl="0" animBg="1"/>
      <p:bldP spid="7" grpId="0" bldLvl="0" animBg="1"/>
      <p:bldP spid="8" grpId="0"/>
      <p:bldP spid="5" grpId="0"/>
      <p:bldP spid="5" grpId="1"/>
      <p:bldP spid="10" grpId="0" bldLvl="0" animBg="1"/>
      <p:bldP spid="10" grpId="1" animBg="1"/>
      <p:bldP spid="11" grpId="0" bldLvl="0" animBg="1"/>
      <p:bldP spid="11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92854" y="906271"/>
            <a:ext cx="9002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/>
            <a:r>
              <a:rPr lang="en-US" altLang="zh-CN" sz="2400" b="1" dirty="0">
                <a:latin typeface="+mn-ea"/>
              </a:rPr>
              <a:t>4</a:t>
            </a:r>
            <a:r>
              <a:rPr lang="en-US" altLang="x-none" sz="2400" b="1" dirty="0">
                <a:latin typeface="+mn-ea"/>
              </a:rPr>
              <a:t>)</a:t>
            </a:r>
            <a:r>
              <a:rPr lang="zh-CN" altLang="en-US" sz="2400" b="1" dirty="0">
                <a:latin typeface="+mn-ea"/>
              </a:rPr>
              <a:t>按整数边界存放</a:t>
            </a:r>
            <a:endParaRPr lang="zh-CN" altLang="en-US" b="1" dirty="0">
              <a:latin typeface="仿宋_GB2312" pitchFamily="1" charset="-122"/>
              <a:ea typeface="仿宋_GB2312" pitchFamily="1" charset="-122"/>
            </a:endParaRPr>
          </a:p>
        </p:txBody>
      </p:sp>
      <p:sp>
        <p:nvSpPr>
          <p:cNvPr id="4" name="Text Box 25"/>
          <p:cNvSpPr txBox="1"/>
          <p:nvPr/>
        </p:nvSpPr>
        <p:spPr>
          <a:xfrm>
            <a:off x="1170215" y="1414340"/>
            <a:ext cx="8027988" cy="938719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>
              <a:spcBef>
                <a:spcPct val="50000"/>
              </a:spcBef>
            </a:pPr>
            <a:r>
              <a:rPr lang="zh-CN" altLang="en-US" sz="2000" dirty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 </a:t>
            </a:r>
            <a:r>
              <a:rPr lang="zh-CN" altLang="en-US" sz="2200" dirty="0">
                <a:latin typeface="+mn-ea"/>
                <a:sym typeface="Symbol" panose="05050102010706020507" pitchFamily="18" charset="2"/>
              </a:rPr>
              <a:t>数据字长</a:t>
            </a:r>
            <a:r>
              <a:rPr lang="en-US" altLang="x-none" sz="2200" dirty="0">
                <a:latin typeface="+mn-ea"/>
                <a:sym typeface="Symbol" panose="05050102010706020507" pitchFamily="18" charset="2"/>
              </a:rPr>
              <a:t>32</a:t>
            </a:r>
            <a:r>
              <a:rPr lang="zh-CN" altLang="en-US" sz="2200" dirty="0">
                <a:latin typeface="+mn-ea"/>
                <a:sym typeface="Symbol" panose="05050102010706020507" pitchFamily="18" charset="2"/>
              </a:rPr>
              <a:t>位，则半字长</a:t>
            </a:r>
            <a:r>
              <a:rPr lang="en-US" altLang="x-none" sz="2200" dirty="0">
                <a:latin typeface="+mn-ea"/>
                <a:sym typeface="Symbol" panose="05050102010706020507" pitchFamily="18" charset="2"/>
              </a:rPr>
              <a:t>16</a:t>
            </a:r>
            <a:r>
              <a:rPr lang="zh-CN" altLang="en-US" sz="2200" dirty="0">
                <a:latin typeface="+mn-ea"/>
                <a:sym typeface="Symbol" panose="05050102010706020507" pitchFamily="18" charset="2"/>
              </a:rPr>
              <a:t>位，双字长</a:t>
            </a:r>
            <a:r>
              <a:rPr lang="en-US" altLang="x-none" sz="2200" dirty="0">
                <a:latin typeface="+mn-ea"/>
                <a:sym typeface="Symbol" panose="05050102010706020507" pitchFamily="18" charset="2"/>
              </a:rPr>
              <a:t>64</a:t>
            </a:r>
            <a:r>
              <a:rPr lang="zh-CN" altLang="en-US" sz="2200" dirty="0">
                <a:latin typeface="+mn-ea"/>
                <a:sym typeface="Symbol" panose="05050102010706020507" pitchFamily="18" charset="2"/>
              </a:rPr>
              <a:t>位</a:t>
            </a:r>
          </a:p>
          <a:p>
            <a:pPr lvl="0" indent="0">
              <a:spcBef>
                <a:spcPct val="50000"/>
              </a:spcBef>
            </a:pPr>
            <a:r>
              <a:rPr lang="zh-CN" altLang="en-US" sz="2000" dirty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00" dirty="0">
                <a:latin typeface="+mn-ea"/>
                <a:sym typeface="Symbol" panose="05050102010706020507" pitchFamily="18" charset="2"/>
              </a:rPr>
              <a:t>存储字长</a:t>
            </a:r>
            <a:r>
              <a:rPr lang="en-US" altLang="x-none" sz="2200" dirty="0">
                <a:latin typeface="+mn-ea"/>
                <a:sym typeface="Symbol" panose="05050102010706020507" pitchFamily="18" charset="2"/>
              </a:rPr>
              <a:t>64</a:t>
            </a:r>
            <a:r>
              <a:rPr lang="zh-CN" altLang="en-US" sz="2200" dirty="0">
                <a:latin typeface="+mn-ea"/>
                <a:sym typeface="Symbol" panose="05050102010706020507" pitchFamily="18" charset="2"/>
              </a:rPr>
              <a:t>位，则</a:t>
            </a:r>
            <a:r>
              <a:rPr lang="zh-CN" altLang="en-US" sz="2200" dirty="0">
                <a:solidFill>
                  <a:srgbClr val="240CD2"/>
                </a:solidFill>
                <a:latin typeface="+mn-ea"/>
                <a:sym typeface="Symbol" panose="05050102010706020507" pitchFamily="18" charset="2"/>
              </a:rPr>
              <a:t>各类按整数边界对齐</a:t>
            </a:r>
            <a:r>
              <a:rPr lang="zh-CN" altLang="en-US" sz="2200" dirty="0">
                <a:latin typeface="+mn-ea"/>
                <a:sym typeface="Symbol" panose="05050102010706020507" pitchFamily="18" charset="2"/>
              </a:rPr>
              <a:t>的数据存放如下：</a:t>
            </a:r>
          </a:p>
        </p:txBody>
      </p:sp>
      <p:sp>
        <p:nvSpPr>
          <p:cNvPr id="6" name="Text Box 26"/>
          <p:cNvSpPr txBox="1"/>
          <p:nvPr/>
        </p:nvSpPr>
        <p:spPr>
          <a:xfrm>
            <a:off x="1170215" y="4211601"/>
            <a:ext cx="10684328" cy="18943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135000"/>
              </a:lnSpc>
              <a:spcBef>
                <a:spcPct val="25000"/>
              </a:spcBef>
            </a:pPr>
            <a:r>
              <a:rPr lang="zh-CN" altLang="en-US" sz="2000" dirty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00" dirty="0">
                <a:latin typeface="+mn-ea"/>
                <a:sym typeface="Symbol" panose="05050102010706020507" pitchFamily="18" charset="2"/>
              </a:rPr>
              <a:t>双字数据起始地址的最末三位为</a:t>
            </a:r>
            <a:r>
              <a:rPr lang="en-US" altLang="x-none" sz="2200" dirty="0">
                <a:latin typeface="+mn-ea"/>
                <a:sym typeface="Symbol" panose="05050102010706020507" pitchFamily="18" charset="2"/>
              </a:rPr>
              <a:t>000</a:t>
            </a:r>
            <a:r>
              <a:rPr lang="en-US" altLang="x-none" sz="2200" dirty="0">
                <a:latin typeface="+mn-ea"/>
                <a:sym typeface="+mn-ea"/>
              </a:rPr>
              <a:t>(</a:t>
            </a:r>
            <a:r>
              <a:rPr lang="en-US" altLang="x-none" sz="2200" dirty="0">
                <a:latin typeface="+mn-ea"/>
                <a:sym typeface="Symbol" panose="05050102010706020507" pitchFamily="18" charset="2"/>
              </a:rPr>
              <a:t>8</a:t>
            </a:r>
            <a:r>
              <a:rPr lang="zh-CN" altLang="en-US" sz="2200" dirty="0">
                <a:latin typeface="+mn-ea"/>
                <a:sym typeface="Symbol" panose="05050102010706020507" pitchFamily="18" charset="2"/>
              </a:rPr>
              <a:t>字节整数倍</a:t>
            </a:r>
            <a:r>
              <a:rPr lang="en-US" altLang="x-none" sz="2200" dirty="0">
                <a:latin typeface="+mn-ea"/>
                <a:sym typeface="+mn-ea"/>
              </a:rPr>
              <a:t>)</a:t>
            </a:r>
            <a:r>
              <a:rPr lang="en-US" altLang="x-none" sz="2200" dirty="0">
                <a:latin typeface="+mn-ea"/>
                <a:sym typeface="Symbol" panose="05050102010706020507" pitchFamily="18" charset="2"/>
              </a:rPr>
              <a:t>,</a:t>
            </a:r>
            <a:r>
              <a:rPr lang="zh-CN" altLang="en-US" sz="2200" dirty="0">
                <a:latin typeface="+mn-ea"/>
                <a:sym typeface="Symbol" panose="05050102010706020507" pitchFamily="18" charset="2"/>
              </a:rPr>
              <a:t>表示访问一个</a:t>
            </a:r>
            <a:r>
              <a:rPr lang="en-US" altLang="x-none" sz="2200" dirty="0">
                <a:latin typeface="+mn-ea"/>
                <a:sym typeface="Symbol" panose="05050102010706020507" pitchFamily="18" charset="2"/>
              </a:rPr>
              <a:t>64</a:t>
            </a:r>
            <a:r>
              <a:rPr lang="zh-CN" altLang="en-US" sz="2200" dirty="0">
                <a:latin typeface="+mn-ea"/>
                <a:sym typeface="Symbol" panose="05050102010706020507" pitchFamily="18" charset="2"/>
              </a:rPr>
              <a:t>位字；若访问其中的字节或半字则用低三位地址中的部分位来选择。</a:t>
            </a:r>
            <a:endParaRPr lang="en-US" altLang="x-none" sz="2200" dirty="0">
              <a:latin typeface="+mn-ea"/>
              <a:sym typeface="Symbol" panose="05050102010706020507" pitchFamily="18" charset="2"/>
            </a:endParaRPr>
          </a:p>
          <a:p>
            <a:pPr lvl="0" indent="0">
              <a:spcBef>
                <a:spcPct val="25000"/>
              </a:spcBef>
            </a:pPr>
            <a:r>
              <a:rPr lang="zh-CN" altLang="en-US" sz="2000" dirty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00" dirty="0">
                <a:latin typeface="+mn-ea"/>
                <a:sym typeface="Symbol" panose="05050102010706020507" pitchFamily="18" charset="2"/>
              </a:rPr>
              <a:t>单字长整数边界对齐的起始地址末二位为</a:t>
            </a:r>
            <a:r>
              <a:rPr lang="en-US" altLang="x-none" sz="2200" dirty="0">
                <a:latin typeface="+mn-ea"/>
                <a:sym typeface="Symbol" panose="05050102010706020507" pitchFamily="18" charset="2"/>
              </a:rPr>
              <a:t>00</a:t>
            </a:r>
            <a:r>
              <a:rPr lang="en-US" altLang="x-none" sz="2200" dirty="0">
                <a:latin typeface="+mn-ea"/>
                <a:sym typeface="+mn-ea"/>
              </a:rPr>
              <a:t>(</a:t>
            </a:r>
            <a:r>
              <a:rPr lang="en-US" altLang="x-none" sz="2200" dirty="0">
                <a:latin typeface="+mn-ea"/>
                <a:sym typeface="Symbol" panose="05050102010706020507" pitchFamily="18" charset="2"/>
              </a:rPr>
              <a:t>4</a:t>
            </a:r>
            <a:r>
              <a:rPr lang="zh-CN" altLang="en-US" sz="2200" dirty="0">
                <a:latin typeface="+mn-ea"/>
                <a:sym typeface="Symbol" panose="05050102010706020507" pitchFamily="18" charset="2"/>
              </a:rPr>
              <a:t>字节整数倍</a:t>
            </a:r>
            <a:r>
              <a:rPr lang="en-US" altLang="x-none" sz="2200" dirty="0">
                <a:latin typeface="+mn-ea"/>
                <a:sym typeface="+mn-ea"/>
              </a:rPr>
              <a:t>)</a:t>
            </a:r>
            <a:endParaRPr lang="zh-CN" altLang="en-US" sz="2200" dirty="0">
              <a:latin typeface="+mn-ea"/>
              <a:sym typeface="Symbol" panose="05050102010706020507" pitchFamily="18" charset="2"/>
            </a:endParaRPr>
          </a:p>
          <a:p>
            <a:pPr lvl="0" indent="0">
              <a:spcBef>
                <a:spcPct val="25000"/>
              </a:spcBef>
            </a:pPr>
            <a:r>
              <a:rPr lang="zh-CN" altLang="en-US" sz="2000" dirty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200" dirty="0">
                <a:latin typeface="+mn-ea"/>
                <a:sym typeface="Symbol" panose="05050102010706020507" pitchFamily="18" charset="2"/>
              </a:rPr>
              <a:t>半字起始地址的最末一位为</a:t>
            </a:r>
            <a:r>
              <a:rPr lang="en-US" altLang="x-none" sz="2200" dirty="0">
                <a:latin typeface="+mn-ea"/>
                <a:sym typeface="Symbol" panose="05050102010706020507" pitchFamily="18" charset="2"/>
              </a:rPr>
              <a:t>0</a:t>
            </a:r>
            <a:r>
              <a:rPr lang="en-US" altLang="x-none" sz="2200" dirty="0">
                <a:latin typeface="+mn-ea"/>
                <a:sym typeface="+mn-ea"/>
              </a:rPr>
              <a:t>(</a:t>
            </a:r>
            <a:r>
              <a:rPr lang="zh-CN" altLang="en-US" sz="2200" dirty="0">
                <a:latin typeface="+mn-ea"/>
                <a:sym typeface="Symbol" panose="05050102010706020507" pitchFamily="18" charset="2"/>
              </a:rPr>
              <a:t>２字节的整数倍</a:t>
            </a:r>
            <a:r>
              <a:rPr lang="en-US" altLang="x-none" sz="2200" dirty="0">
                <a:latin typeface="+mn-ea"/>
                <a:sym typeface="+mn-ea"/>
              </a:rPr>
              <a:t>)</a:t>
            </a:r>
            <a:r>
              <a:rPr lang="zh-CN" altLang="en-US" sz="2200" dirty="0">
                <a:latin typeface="+mn-ea"/>
                <a:sym typeface="+mn-ea"/>
              </a:rPr>
              <a:t>。</a:t>
            </a:r>
          </a:p>
        </p:txBody>
      </p:sp>
      <p:grpSp>
        <p:nvGrpSpPr>
          <p:cNvPr id="7" name="Group 40"/>
          <p:cNvGrpSpPr/>
          <p:nvPr/>
        </p:nvGrpSpPr>
        <p:grpSpPr>
          <a:xfrm>
            <a:off x="3841070" y="2633625"/>
            <a:ext cx="6207125" cy="1501776"/>
            <a:chOff x="-9" y="2"/>
            <a:chExt cx="3910" cy="946"/>
          </a:xfrm>
        </p:grpSpPr>
        <p:grpSp>
          <p:nvGrpSpPr>
            <p:cNvPr id="8" name="Group 24"/>
            <p:cNvGrpSpPr/>
            <p:nvPr/>
          </p:nvGrpSpPr>
          <p:grpSpPr>
            <a:xfrm>
              <a:off x="-9" y="2"/>
              <a:ext cx="3910" cy="733"/>
              <a:chOff x="-9" y="2"/>
              <a:chExt cx="3910" cy="733"/>
            </a:xfrm>
          </p:grpSpPr>
          <p:sp>
            <p:nvSpPr>
              <p:cNvPr id="14" name="Rectangle 5"/>
              <p:cNvSpPr/>
              <p:nvPr/>
            </p:nvSpPr>
            <p:spPr>
              <a:xfrm>
                <a:off x="91" y="2"/>
                <a:ext cx="408" cy="227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 algn="ctr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Rectangle 6"/>
              <p:cNvSpPr/>
              <p:nvPr/>
            </p:nvSpPr>
            <p:spPr>
              <a:xfrm>
                <a:off x="498" y="5"/>
                <a:ext cx="386" cy="226"/>
              </a:xfrm>
              <a:prstGeom prst="rect">
                <a:avLst/>
              </a:prstGeom>
              <a:solidFill>
                <a:schemeClr val="bg2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 algn="ctr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Rectangle 7"/>
              <p:cNvSpPr/>
              <p:nvPr/>
            </p:nvSpPr>
            <p:spPr>
              <a:xfrm>
                <a:off x="889" y="5"/>
                <a:ext cx="907" cy="226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 algn="ctr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Rectangle 8"/>
              <p:cNvSpPr/>
              <p:nvPr/>
            </p:nvSpPr>
            <p:spPr>
              <a:xfrm>
                <a:off x="1792" y="5"/>
                <a:ext cx="2109" cy="226"/>
              </a:xfrm>
              <a:prstGeom prst="rect">
                <a:avLst/>
              </a:prstGeom>
              <a:solidFill>
                <a:schemeClr val="bg2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 algn="ctr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Text Box 9"/>
              <p:cNvSpPr txBox="1"/>
              <p:nvPr/>
            </p:nvSpPr>
            <p:spPr>
              <a:xfrm>
                <a:off x="-9" y="3"/>
                <a:ext cx="567" cy="2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 indent="0" algn="ctr">
                  <a:spcBef>
                    <a:spcPct val="50000"/>
                  </a:spcBef>
                </a:pPr>
                <a:r>
                  <a:rPr lang="zh-CN" altLang="en-US" sz="1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字节 </a:t>
                </a:r>
                <a:endParaRPr lang="en-US" altLang="x-none" sz="18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Text Box 10"/>
              <p:cNvSpPr txBox="1"/>
              <p:nvPr/>
            </p:nvSpPr>
            <p:spPr>
              <a:xfrm>
                <a:off x="946" y="5"/>
                <a:ext cx="748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lvl="0" indent="0" algn="ctr">
                  <a:spcBef>
                    <a:spcPct val="50000"/>
                  </a:spcBef>
                </a:pPr>
                <a:r>
                  <a:rPr lang="zh-CN" altLang="en-US" sz="1800" b="1" dirty="0">
                    <a:latin typeface="+mn-ea"/>
                  </a:rPr>
                  <a:t>半字</a:t>
                </a:r>
              </a:p>
            </p:txBody>
          </p:sp>
          <p:sp>
            <p:nvSpPr>
              <p:cNvPr id="20" name="Rectangle 11"/>
              <p:cNvSpPr/>
              <p:nvPr/>
            </p:nvSpPr>
            <p:spPr>
              <a:xfrm>
                <a:off x="91" y="231"/>
                <a:ext cx="3810" cy="250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 algn="ctr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Text Box 12"/>
              <p:cNvSpPr txBox="1"/>
              <p:nvPr/>
            </p:nvSpPr>
            <p:spPr>
              <a:xfrm>
                <a:off x="1315" y="250"/>
                <a:ext cx="748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lvl="0" indent="0" algn="ctr">
                  <a:spcBef>
                    <a:spcPct val="50000"/>
                  </a:spcBef>
                </a:pPr>
                <a:r>
                  <a:rPr lang="zh-CN" altLang="en-US" sz="1800" b="1" dirty="0">
                    <a:latin typeface="+mn-ea"/>
                  </a:rPr>
                  <a:t>双字</a:t>
                </a:r>
              </a:p>
            </p:txBody>
          </p:sp>
          <p:sp>
            <p:nvSpPr>
              <p:cNvPr id="22" name="Rectangle 13"/>
              <p:cNvSpPr/>
              <p:nvPr/>
            </p:nvSpPr>
            <p:spPr>
              <a:xfrm>
                <a:off x="91" y="481"/>
                <a:ext cx="1701" cy="204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 algn="ctr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" name="Text Box 14"/>
              <p:cNvSpPr txBox="1"/>
              <p:nvPr/>
            </p:nvSpPr>
            <p:spPr>
              <a:xfrm>
                <a:off x="567" y="458"/>
                <a:ext cx="748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lvl="0" indent="0" algn="ctr">
                  <a:spcBef>
                    <a:spcPct val="50000"/>
                  </a:spcBef>
                </a:pPr>
                <a:r>
                  <a:rPr lang="zh-CN" altLang="en-US" sz="1800" b="1" dirty="0">
                    <a:latin typeface="+mn-ea"/>
                  </a:rPr>
                  <a:t>单字</a:t>
                </a:r>
              </a:p>
            </p:txBody>
          </p:sp>
          <p:sp>
            <p:nvSpPr>
              <p:cNvPr id="24" name="Text Box 15"/>
              <p:cNvSpPr txBox="1"/>
              <p:nvPr/>
            </p:nvSpPr>
            <p:spPr>
              <a:xfrm>
                <a:off x="1951" y="504"/>
                <a:ext cx="521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lvl="0" indent="0" algn="ctr">
                  <a:spcBef>
                    <a:spcPct val="50000"/>
                  </a:spcBef>
                </a:pPr>
                <a:r>
                  <a:rPr lang="zh-CN" altLang="en-US" sz="1800" b="1" dirty="0">
                    <a:solidFill>
                      <a:schemeClr val="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半字</a:t>
                </a:r>
              </a:p>
            </p:txBody>
          </p:sp>
          <p:sp>
            <p:nvSpPr>
              <p:cNvPr id="25" name="Rectangle 16"/>
              <p:cNvSpPr/>
              <p:nvPr/>
            </p:nvSpPr>
            <p:spPr>
              <a:xfrm>
                <a:off x="1792" y="481"/>
                <a:ext cx="1066" cy="204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Text Box 17"/>
              <p:cNvSpPr txBox="1"/>
              <p:nvPr/>
            </p:nvSpPr>
            <p:spPr>
              <a:xfrm>
                <a:off x="1882" y="454"/>
                <a:ext cx="635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pPr lvl="0" indent="0" algn="ctr">
                  <a:spcBef>
                    <a:spcPct val="50000"/>
                  </a:spcBef>
                </a:pPr>
                <a:r>
                  <a:rPr lang="zh-CN" altLang="en-US" sz="1800" b="1" dirty="0">
                    <a:latin typeface="+mn-ea"/>
                  </a:rPr>
                  <a:t>半字</a:t>
                </a:r>
              </a:p>
            </p:txBody>
          </p:sp>
          <p:sp>
            <p:nvSpPr>
              <p:cNvPr id="27" name="Rectangle 18"/>
              <p:cNvSpPr/>
              <p:nvPr/>
            </p:nvSpPr>
            <p:spPr>
              <a:xfrm>
                <a:off x="2858" y="481"/>
                <a:ext cx="1043" cy="204"/>
              </a:xfrm>
              <a:prstGeom prst="rect">
                <a:avLst/>
              </a:prstGeom>
              <a:solidFill>
                <a:schemeClr val="bg2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lvl="0" indent="0" algn="ctr"/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" name="Line 34"/>
            <p:cNvSpPr/>
            <p:nvPr/>
          </p:nvSpPr>
          <p:spPr>
            <a:xfrm>
              <a:off x="90" y="742"/>
              <a:ext cx="0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Line 35"/>
            <p:cNvSpPr/>
            <p:nvPr/>
          </p:nvSpPr>
          <p:spPr>
            <a:xfrm>
              <a:off x="3901" y="697"/>
              <a:ext cx="0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Line 36"/>
            <p:cNvSpPr/>
            <p:nvPr/>
          </p:nvSpPr>
          <p:spPr>
            <a:xfrm>
              <a:off x="113" y="855"/>
              <a:ext cx="140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 anchor="t"/>
            <a:lstStyle/>
            <a:p>
              <a:pPr lvl="0" indent="0"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Line 37"/>
            <p:cNvSpPr/>
            <p:nvPr/>
          </p:nvSpPr>
          <p:spPr>
            <a:xfrm>
              <a:off x="2086" y="855"/>
              <a:ext cx="176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lstStyle/>
            <a:p>
              <a:pPr lvl="0" indent="0"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Text Box 38"/>
            <p:cNvSpPr txBox="1"/>
            <p:nvPr/>
          </p:nvSpPr>
          <p:spPr>
            <a:xfrm>
              <a:off x="1224" y="696"/>
              <a:ext cx="1111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 algn="ctr">
                <a:spcBef>
                  <a:spcPct val="50000"/>
                </a:spcBef>
              </a:pPr>
              <a:r>
                <a:rPr lang="en-US" altLang="x-none" sz="2000" dirty="0">
                  <a:latin typeface="+mn-ea"/>
                </a:rPr>
                <a:t>64</a:t>
              </a:r>
              <a:r>
                <a:rPr lang="zh-CN" altLang="en-US" sz="2000" dirty="0">
                  <a:latin typeface="+mn-ea"/>
                </a:rPr>
                <a:t>位</a:t>
              </a:r>
            </a:p>
          </p:txBody>
        </p:sp>
      </p:grpSp>
      <p:sp>
        <p:nvSpPr>
          <p:cNvPr id="33" name="标题 1"/>
          <p:cNvSpPr txBox="1"/>
          <p:nvPr/>
        </p:nvSpPr>
        <p:spPr>
          <a:xfrm>
            <a:off x="617584" y="183038"/>
            <a:ext cx="7622901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7.3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主存的数据组织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charRg st="0" end="7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72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charRg st="72" end="10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101" end="1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charRg st="101" end="1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578" y="1291997"/>
            <a:ext cx="9285978" cy="4749574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6" name="标题 1"/>
          <p:cNvSpPr txBox="1"/>
          <p:nvPr/>
        </p:nvSpPr>
        <p:spPr>
          <a:xfrm>
            <a:off x="617584" y="183038"/>
            <a:ext cx="7622901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7.3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主存的数据组织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710789" y="161267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7.4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主存与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的连接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4137" y="1127821"/>
            <a:ext cx="10517634" cy="106020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35000"/>
              </a:lnSpc>
              <a:spcBef>
                <a:spcPts val="0"/>
              </a:spcBef>
              <a:buNone/>
            </a:pPr>
            <a:r>
              <a:rPr lang="zh-CN" altLang="en-US" sz="2400" dirty="0">
                <a:latin typeface="+mn-ea"/>
                <a:ea typeface="+mn-ea"/>
              </a:rPr>
              <a:t>将</a:t>
            </a:r>
            <a:r>
              <a:rPr lang="en-US" altLang="zh-CN" sz="2400" dirty="0">
                <a:latin typeface="+mn-ea"/>
                <a:ea typeface="+mn-ea"/>
              </a:rPr>
              <a:t>CPU</a:t>
            </a:r>
            <a:r>
              <a:rPr lang="zh-CN" altLang="en-US" sz="2400" dirty="0">
                <a:latin typeface="+mn-ea"/>
                <a:ea typeface="+mn-ea"/>
              </a:rPr>
              <a:t>和存储器的地址线、数据线和控制信号线连接起来，</a:t>
            </a:r>
            <a:r>
              <a:rPr lang="en-US" altLang="zh-CN" sz="2400" dirty="0">
                <a:latin typeface="+mn-ea"/>
                <a:ea typeface="+mn-ea"/>
              </a:rPr>
              <a:t>CPU</a:t>
            </a:r>
            <a:r>
              <a:rPr lang="zh-CN" altLang="en-US" sz="2400" dirty="0">
                <a:latin typeface="+mn-ea"/>
                <a:ea typeface="+mn-ea"/>
              </a:rPr>
              <a:t>对存储器的读写操作</a:t>
            </a:r>
            <a:r>
              <a:rPr lang="en-US" altLang="zh-CN" sz="2400" dirty="0">
                <a:latin typeface="+mn-ea"/>
                <a:ea typeface="+mn-ea"/>
              </a:rPr>
              <a:t>,</a:t>
            </a:r>
            <a:r>
              <a:rPr lang="zh-CN" altLang="en-US" sz="2400" dirty="0">
                <a:latin typeface="+mn-ea"/>
                <a:ea typeface="+mn-ea"/>
              </a:rPr>
              <a:t>并满足</a:t>
            </a:r>
            <a:r>
              <a:rPr lang="en-US" altLang="zh-CN" sz="2400" dirty="0">
                <a:latin typeface="+mn-ea"/>
                <a:ea typeface="+mn-ea"/>
              </a:rPr>
              <a:t>CPU</a:t>
            </a:r>
            <a:r>
              <a:rPr lang="zh-CN" altLang="en-US" sz="2400" dirty="0">
                <a:latin typeface="+mn-ea"/>
                <a:ea typeface="+mn-ea"/>
              </a:rPr>
              <a:t>对主存容量和存储字长的要求。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89" y="2504285"/>
            <a:ext cx="4623211" cy="3111246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708540" y="2637299"/>
            <a:ext cx="539488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35000"/>
              </a:lnSpc>
            </a:pPr>
            <a:r>
              <a:rPr lang="zh-CN" altLang="en-US" sz="2400" dirty="0">
                <a:latin typeface="+mn-ea"/>
              </a:rPr>
              <a:t>存储器扩展的种类 </a:t>
            </a:r>
            <a:endParaRPr lang="en-US" altLang="zh-CN" sz="2400" dirty="0">
              <a:latin typeface="+mn-ea"/>
            </a:endParaRPr>
          </a:p>
          <a:p>
            <a:pPr lvl="0" indent="0">
              <a:lnSpc>
                <a:spcPct val="135000"/>
              </a:lnSpc>
            </a:pPr>
            <a:r>
              <a:rPr lang="zh-CN" altLang="en-US" sz="2200" dirty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solidFill>
                  <a:srgbClr val="240CD2"/>
                </a:solidFill>
                <a:latin typeface="+mn-ea"/>
                <a:sym typeface="Wingdings 2" panose="05020102010507070707" pitchFamily="18" charset="2"/>
              </a:rPr>
              <a:t>位扩展 </a:t>
            </a:r>
            <a:r>
              <a:rPr lang="en-US" altLang="zh-CN" sz="2400" dirty="0">
                <a:solidFill>
                  <a:schemeClr val="hlink"/>
                </a:solidFill>
                <a:latin typeface="+mn-ea"/>
                <a:sym typeface="Wingdings 2" panose="05020102010507070707" pitchFamily="18" charset="2"/>
              </a:rPr>
              <a:t>: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当存储单体数据位不足时</a:t>
            </a:r>
            <a:endParaRPr lang="zh-CN" altLang="en-US" sz="2000" dirty="0">
              <a:solidFill>
                <a:srgbClr val="240CD2"/>
              </a:solidFill>
              <a:latin typeface="+mn-ea"/>
              <a:sym typeface="Wingdings 2" panose="05020102010507070707" pitchFamily="18" charset="2"/>
            </a:endParaRPr>
          </a:p>
          <a:p>
            <a:pPr lvl="0" indent="0">
              <a:lnSpc>
                <a:spcPct val="135000"/>
              </a:lnSpc>
            </a:pPr>
            <a:r>
              <a:rPr lang="zh-CN" altLang="en-US" sz="2200" dirty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zh-CN" altLang="en-US" sz="2400" dirty="0">
                <a:solidFill>
                  <a:srgbClr val="240CD2"/>
                </a:solidFill>
                <a:latin typeface="+mn-ea"/>
                <a:sym typeface="Wingdings 2" panose="05020102010507070707" pitchFamily="18" charset="2"/>
              </a:rPr>
              <a:t>字扩展</a:t>
            </a:r>
            <a:r>
              <a:rPr lang="en-US" altLang="zh-CN" sz="2400" dirty="0">
                <a:solidFill>
                  <a:srgbClr val="240CD2"/>
                </a:solidFill>
                <a:latin typeface="+mn-ea"/>
                <a:sym typeface="Wingdings 2" panose="05020102010507070707" pitchFamily="18" charset="2"/>
              </a:rPr>
              <a:t>: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当存储单体容量不足时</a:t>
            </a:r>
          </a:p>
          <a:p>
            <a:pPr lvl="0" indent="0">
              <a:lnSpc>
                <a:spcPct val="135000"/>
              </a:lnSpc>
            </a:pPr>
            <a:r>
              <a:rPr lang="zh-CN" altLang="en-US" sz="2200" dirty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zh-CN" altLang="en-US" sz="2400" dirty="0">
                <a:solidFill>
                  <a:srgbClr val="240CD2"/>
                </a:solidFill>
                <a:latin typeface="+mn-ea"/>
                <a:sym typeface="Wingdings 2" panose="05020102010507070707" pitchFamily="18" charset="2"/>
              </a:rPr>
              <a:t>字位同时扩展</a:t>
            </a:r>
            <a:r>
              <a:rPr lang="en-US" altLang="zh-CN" sz="2400" dirty="0">
                <a:solidFill>
                  <a:srgbClr val="240CD2"/>
                </a:solidFill>
                <a:latin typeface="+mn-ea"/>
                <a:sym typeface="Wingdings 2" panose="05020102010507070707" pitchFamily="18" charset="2"/>
              </a:rPr>
              <a:t>: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当存储器单体数据位 和容量均不满足时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37980" y="1052946"/>
            <a:ext cx="21948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1.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存储器分类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822728" y="2503016"/>
            <a:ext cx="9499405" cy="2526183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3438F6"/>
                </a:solidFill>
                <a:latin typeface="+mn-lt"/>
                <a:ea typeface="+mn-lt"/>
                <a:cs typeface="+mn-lt"/>
              </a:rPr>
              <a:t>(1)</a:t>
            </a:r>
            <a:r>
              <a:rPr lang="zh-CN" altLang="en-US" sz="2400" dirty="0">
                <a:solidFill>
                  <a:srgbClr val="3438F6"/>
                </a:solidFill>
                <a:latin typeface="+mn-lt"/>
                <a:ea typeface="+mn-lt"/>
                <a:cs typeface="+mn-lt"/>
              </a:rPr>
              <a:t>只读存储器 </a:t>
            </a:r>
            <a:r>
              <a:rPr lang="en-US" altLang="zh-CN" sz="2400" dirty="0">
                <a:solidFill>
                  <a:srgbClr val="3438F6"/>
                </a:solidFill>
                <a:latin typeface="+mn-lt"/>
                <a:ea typeface="+mn-lt"/>
                <a:cs typeface="+mn-lt"/>
              </a:rPr>
              <a:t>(ROM)</a:t>
            </a:r>
            <a:endParaRPr lang="zh-CN" altLang="en-US" sz="2400" dirty="0">
              <a:solidFill>
                <a:srgbClr val="3438F6"/>
              </a:solidFill>
              <a:latin typeface="+mn-lt"/>
              <a:ea typeface="+mn-lt"/>
              <a:cs typeface="+mn-lt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lt"/>
                <a:ea typeface="+mn-lt"/>
                <a:cs typeface="+mn-lt"/>
                <a:sym typeface="Wingdings" panose="05000000000000000000" pitchFamily="2" charset="2"/>
              </a:rPr>
              <a:t>内容采用特殊方法预先写入</a:t>
            </a:r>
            <a:r>
              <a:rPr lang="zh-CN" altLang="en-US" sz="24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:</a:t>
            </a:r>
            <a:r>
              <a:rPr lang="zh-CN" altLang="en-US" sz="24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 不能采用常规写指令修改；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3438F6"/>
                </a:solidFill>
                <a:latin typeface="+mn-lt"/>
                <a:ea typeface="+mn-lt"/>
                <a:cs typeface="+mn-lt"/>
              </a:rPr>
              <a:t>(2)</a:t>
            </a:r>
            <a:r>
              <a:rPr lang="zh-CN" altLang="en-US" sz="2400" dirty="0">
                <a:solidFill>
                  <a:srgbClr val="3438F6"/>
                </a:solidFill>
                <a:latin typeface="+mn-lt"/>
                <a:ea typeface="+mn-lt"/>
                <a:cs typeface="+mn-lt"/>
              </a:rPr>
              <a:t>读</a:t>
            </a:r>
            <a:r>
              <a:rPr lang="en-US" altLang="zh-CN" sz="2400" dirty="0">
                <a:solidFill>
                  <a:srgbClr val="3438F6"/>
                </a:solidFill>
                <a:latin typeface="+mn-lt"/>
                <a:ea typeface="+mn-lt"/>
                <a:cs typeface="+mn-lt"/>
              </a:rPr>
              <a:t>/</a:t>
            </a:r>
            <a:r>
              <a:rPr lang="zh-CN" altLang="en-US" sz="2400" dirty="0">
                <a:solidFill>
                  <a:srgbClr val="3438F6"/>
                </a:solidFill>
                <a:latin typeface="+mn-lt"/>
                <a:ea typeface="+mn-lt"/>
                <a:cs typeface="+mn-lt"/>
              </a:rPr>
              <a:t>写存储器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lt"/>
                <a:ea typeface="+mn-lt"/>
                <a:cs typeface="+mn-lt"/>
                <a:sym typeface="Wingdings" panose="05000000000000000000" pitchFamily="2" charset="2"/>
              </a:rPr>
              <a:t>可读可写的存储器：读写指令均可访问。</a:t>
            </a:r>
            <a:endParaRPr lang="zh-CN" altLang="en-US" sz="2400" dirty="0">
              <a:solidFill>
                <a:schemeClr val="tx1"/>
              </a:solidFill>
              <a:latin typeface="+mn-lt"/>
              <a:ea typeface="+mn-lt"/>
              <a:cs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10144" y="1814616"/>
            <a:ext cx="2673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3)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按读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写功能分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9290" y="229235"/>
            <a:ext cx="29610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7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.1  存储器概述</a:t>
            </a:r>
            <a:endParaRPr lang="zh-CN" altLang="en-US" sz="2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5" y="193924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7.4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主存与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的连接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966795" y="1040481"/>
            <a:ext cx="5129206" cy="617641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1.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位扩展</a:t>
            </a:r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(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存储器字长扩展</a:t>
            </a:r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)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347387" y="2861501"/>
            <a:ext cx="846508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400" b="1" dirty="0">
                <a:latin typeface="+mn-ea"/>
                <a:ea typeface="+mn-ea"/>
                <a:cs typeface="+mn-cs"/>
              </a:rPr>
              <a:t>例</a:t>
            </a:r>
            <a:r>
              <a:rPr lang="en-US" altLang="zh-CN" sz="2400" b="1" dirty="0">
                <a:latin typeface="+mn-ea"/>
                <a:ea typeface="+mn-ea"/>
                <a:cs typeface="+mn-cs"/>
              </a:rPr>
              <a:t>1 </a:t>
            </a:r>
            <a:r>
              <a:rPr lang="zh-CN" altLang="en-US" sz="2400" dirty="0">
                <a:latin typeface="+mn-ea"/>
                <a:ea typeface="+mn-ea"/>
                <a:cs typeface="+mn-cs"/>
              </a:rPr>
              <a:t>用</a:t>
            </a:r>
            <a:r>
              <a:rPr lang="en-US" altLang="zh-CN" sz="2400" dirty="0">
                <a:latin typeface="+mn-ea"/>
                <a:ea typeface="+mn-ea"/>
                <a:cs typeface="+mn-cs"/>
              </a:rPr>
              <a:t>256K×8</a:t>
            </a:r>
            <a:r>
              <a:rPr lang="zh-CN" altLang="en-US" sz="2400" dirty="0">
                <a:latin typeface="+mn-ea"/>
                <a:ea typeface="+mn-ea"/>
                <a:cs typeface="+mn-cs"/>
              </a:rPr>
              <a:t>位的</a:t>
            </a:r>
            <a:r>
              <a:rPr lang="en-US" altLang="zh-CN" sz="2400" dirty="0">
                <a:latin typeface="+mn-ea"/>
                <a:ea typeface="+mn-ea"/>
                <a:cs typeface="+mn-cs"/>
              </a:rPr>
              <a:t>SRAM</a:t>
            </a:r>
            <a:r>
              <a:rPr lang="zh-CN" altLang="en-US" sz="2400" dirty="0">
                <a:latin typeface="+mn-ea"/>
                <a:ea typeface="+mn-ea"/>
                <a:cs typeface="+mn-cs"/>
              </a:rPr>
              <a:t>芯片，构造</a:t>
            </a:r>
            <a:r>
              <a:rPr lang="en-US" altLang="zh-CN" sz="2400" dirty="0">
                <a:latin typeface="+mn-ea"/>
                <a:ea typeface="+mn-ea"/>
                <a:cs typeface="+mn-cs"/>
              </a:rPr>
              <a:t>256K×32</a:t>
            </a:r>
            <a:r>
              <a:rPr lang="zh-CN" altLang="en-US" sz="2400" dirty="0">
                <a:latin typeface="+mn-ea"/>
                <a:ea typeface="+mn-ea"/>
                <a:cs typeface="+mn-cs"/>
              </a:rPr>
              <a:t>位的存储器？</a:t>
            </a:r>
          </a:p>
        </p:txBody>
      </p:sp>
      <p:sp>
        <p:nvSpPr>
          <p:cNvPr id="2" name="矩形 1"/>
          <p:cNvSpPr/>
          <p:nvPr/>
        </p:nvSpPr>
        <p:spPr>
          <a:xfrm>
            <a:off x="1256893" y="1780363"/>
            <a:ext cx="8254183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0">
              <a:lnSpc>
                <a:spcPct val="135000"/>
              </a:lnSpc>
            </a:pPr>
            <a:r>
              <a:rPr lang="zh-CN" altLang="en-US" sz="2200" dirty="0">
                <a:solidFill>
                  <a:srgbClr val="3333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位扩展时，多个存储单体</a:t>
            </a:r>
            <a:r>
              <a:rPr lang="zh-CN" altLang="en-US" sz="2400" b="1" dirty="0">
                <a:solidFill>
                  <a:srgbClr val="3333CC"/>
                </a:solidFill>
                <a:latin typeface="+mn-ea"/>
                <a:sym typeface="Wingdings 2" panose="05020102010507070707" pitchFamily="18" charset="2"/>
              </a:rPr>
              <a:t>并行工作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，实现存储字长扩展。</a:t>
            </a:r>
            <a:endParaRPr lang="en-US" altLang="zh-CN" sz="2400" dirty="0">
              <a:latin typeface="+mn-ea"/>
              <a:sym typeface="Wingdings 2" panose="05020102010507070707" pitchFamily="18" charset="2"/>
            </a:endParaRPr>
          </a:p>
          <a:p>
            <a:pPr>
              <a:lnSpc>
                <a:spcPct val="135000"/>
              </a:lnSpc>
            </a:pPr>
            <a:r>
              <a:rPr lang="zh-CN" altLang="en-US" sz="2200" dirty="0">
                <a:solidFill>
                  <a:srgbClr val="3333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所需存储单体数量</a:t>
            </a:r>
            <a:r>
              <a:rPr lang="en-US" altLang="zh-CN" sz="2400" dirty="0">
                <a:latin typeface="+mn-ea"/>
                <a:sym typeface="Wingdings 2" panose="05020102010507070707" pitchFamily="18" charset="2"/>
              </a:rPr>
              <a:t>: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 </a:t>
            </a:r>
            <a:r>
              <a:rPr lang="en-US" altLang="x-none" sz="2400" dirty="0">
                <a:latin typeface="+mn-ea"/>
                <a:sym typeface="Wingdings 2" panose="05020102010507070707" pitchFamily="18" charset="2"/>
              </a:rPr>
              <a:t>K= CPU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数据线位数</a:t>
            </a:r>
            <a:r>
              <a:rPr lang="en-US" altLang="x-none" sz="2400" dirty="0">
                <a:latin typeface="+mn-ea"/>
                <a:sym typeface="Wingdings 2" panose="05020102010507070707" pitchFamily="18" charset="2"/>
              </a:rPr>
              <a:t>/ 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存储单体数据位</a:t>
            </a:r>
          </a:p>
        </p:txBody>
      </p:sp>
      <p:sp>
        <p:nvSpPr>
          <p:cNvPr id="6" name="矩形 5"/>
          <p:cNvSpPr/>
          <p:nvPr/>
        </p:nvSpPr>
        <p:spPr>
          <a:xfrm>
            <a:off x="2008008" y="3446668"/>
            <a:ext cx="4323620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所需存储单体数量</a:t>
            </a:r>
            <a:r>
              <a:rPr lang="en-US" altLang="zh-CN" sz="2400" dirty="0">
                <a:latin typeface="+mn-ea"/>
                <a:sym typeface="Wingdings 2" panose="05020102010507070707" pitchFamily="18" charset="2"/>
              </a:rPr>
              <a:t>: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 </a:t>
            </a:r>
            <a:r>
              <a:rPr lang="en-US" altLang="x-none" sz="2400" dirty="0">
                <a:latin typeface="+mn-ea"/>
                <a:sym typeface="Wingdings 2" panose="05020102010507070707" pitchFamily="18" charset="2"/>
              </a:rPr>
              <a:t>K= </a:t>
            </a:r>
            <a:r>
              <a:rPr lang="en-US" altLang="zh-CN" sz="2400" dirty="0">
                <a:latin typeface="+mn-ea"/>
                <a:sym typeface="Wingdings 2" panose="05020102010507070707" pitchFamily="18" charset="2"/>
              </a:rPr>
              <a:t>32/8 =4</a:t>
            </a:r>
            <a:endParaRPr lang="zh-CN" altLang="en-US" sz="2400" dirty="0">
              <a:latin typeface="+mn-ea"/>
              <a:sym typeface="Wingdings 2" panose="05020102010507070707" pitchFamily="18" charset="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08008" y="4023444"/>
            <a:ext cx="5367175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zh-CN" sz="2400" dirty="0">
                <a:latin typeface="+mn-ea"/>
                <a:sym typeface="Wingdings 2" panose="05020102010507070707" pitchFamily="18" charset="2"/>
              </a:rPr>
              <a:t>CPU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与各存储单体的连接如下图所示。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5" y="193924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7.4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主存与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的连接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grpSp>
        <p:nvGrpSpPr>
          <p:cNvPr id="3" name="Group 2"/>
          <p:cNvGrpSpPr/>
          <p:nvPr/>
        </p:nvGrpSpPr>
        <p:grpSpPr bwMode="auto">
          <a:xfrm>
            <a:off x="3605668" y="3073714"/>
            <a:ext cx="5656256" cy="450850"/>
            <a:chOff x="1277" y="2074"/>
            <a:chExt cx="3563" cy="284"/>
          </a:xfrm>
        </p:grpSpPr>
        <p:sp>
          <p:nvSpPr>
            <p:cNvPr id="4" name="Line 3"/>
            <p:cNvSpPr>
              <a:spLocks noChangeAspect="1" noChangeShapeType="1"/>
            </p:cNvSpPr>
            <p:nvPr/>
          </p:nvSpPr>
          <p:spPr bwMode="auto">
            <a:xfrm flipV="1">
              <a:off x="1812" y="2074"/>
              <a:ext cx="0" cy="28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Line 4"/>
            <p:cNvSpPr>
              <a:spLocks noChangeAspect="1" noChangeShapeType="1"/>
            </p:cNvSpPr>
            <p:nvPr/>
          </p:nvSpPr>
          <p:spPr bwMode="auto">
            <a:xfrm flipV="1">
              <a:off x="2704" y="2074"/>
              <a:ext cx="0" cy="28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Line 5"/>
            <p:cNvSpPr>
              <a:spLocks noChangeAspect="1" noChangeShapeType="1"/>
            </p:cNvSpPr>
            <p:nvPr/>
          </p:nvSpPr>
          <p:spPr bwMode="auto">
            <a:xfrm flipV="1">
              <a:off x="4840" y="2074"/>
              <a:ext cx="0" cy="28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Line 6"/>
            <p:cNvSpPr>
              <a:spLocks noChangeAspect="1" noChangeShapeType="1"/>
            </p:cNvSpPr>
            <p:nvPr/>
          </p:nvSpPr>
          <p:spPr bwMode="auto">
            <a:xfrm flipV="1">
              <a:off x="3575" y="2074"/>
              <a:ext cx="0" cy="28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8"/>
            <p:cNvSpPr>
              <a:spLocks noChangeAspect="1" noChangeShapeType="1"/>
            </p:cNvSpPr>
            <p:nvPr/>
          </p:nvSpPr>
          <p:spPr bwMode="auto">
            <a:xfrm>
              <a:off x="1277" y="2074"/>
              <a:ext cx="3563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" name="Rectangle 14"/>
          <p:cNvSpPr>
            <a:spLocks noChangeAspect="1" noChangeArrowheads="1"/>
          </p:cNvSpPr>
          <p:nvPr/>
        </p:nvSpPr>
        <p:spPr bwMode="auto">
          <a:xfrm>
            <a:off x="8689925" y="2260308"/>
            <a:ext cx="908050" cy="450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r"/>
            <a:r>
              <a:rPr lang="en-US" altLang="zh-CN" b="1" dirty="0">
                <a:latin typeface="Times New Roman" panose="02020603050405020304" pitchFamily="18" charset="0"/>
                <a:ea typeface="仿宋_GB2312" pitchFamily="1" charset="-122"/>
              </a:rPr>
              <a:t>A</a:t>
            </a:r>
            <a:r>
              <a:rPr lang="en-US" altLang="zh-CN" b="1" baseline="-25000" dirty="0">
                <a:latin typeface="Times New Roman" panose="02020603050405020304" pitchFamily="18" charset="0"/>
                <a:ea typeface="仿宋_GB2312" pitchFamily="1" charset="-122"/>
              </a:rPr>
              <a:t>17-0</a:t>
            </a:r>
            <a:endParaRPr lang="en-US" altLang="zh-CN" b="1" dirty="0">
              <a:latin typeface="Tahoma" panose="020B0604030504040204" pitchFamily="34" charset="0"/>
              <a:ea typeface="仿宋_GB2312" pitchFamily="1" charset="-122"/>
            </a:endParaRPr>
          </a:p>
        </p:txBody>
      </p:sp>
      <p:sp>
        <p:nvSpPr>
          <p:cNvPr id="10" name="Line 34"/>
          <p:cNvSpPr>
            <a:spLocks noChangeAspect="1" noChangeShapeType="1"/>
          </p:cNvSpPr>
          <p:nvPr/>
        </p:nvSpPr>
        <p:spPr bwMode="auto">
          <a:xfrm>
            <a:off x="3600763" y="2636522"/>
            <a:ext cx="5901532" cy="0"/>
          </a:xfrm>
          <a:prstGeom prst="line">
            <a:avLst/>
          </a:prstGeom>
          <a:noFill/>
          <a:ln w="762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Line 35"/>
          <p:cNvSpPr>
            <a:spLocks noChangeAspect="1" noChangeShapeType="1"/>
          </p:cNvSpPr>
          <p:nvPr/>
        </p:nvSpPr>
        <p:spPr bwMode="auto">
          <a:xfrm>
            <a:off x="3593679" y="5498088"/>
            <a:ext cx="6486296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sm" len="sm"/>
            <a:tailEnd type="triangl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Line 36"/>
          <p:cNvSpPr>
            <a:spLocks noChangeAspect="1" noChangeShapeType="1"/>
          </p:cNvSpPr>
          <p:nvPr/>
        </p:nvSpPr>
        <p:spPr bwMode="auto">
          <a:xfrm>
            <a:off x="3594782" y="2173607"/>
            <a:ext cx="6322962" cy="0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3" name="Group 37"/>
          <p:cNvGrpSpPr/>
          <p:nvPr/>
        </p:nvGrpSpPr>
        <p:grpSpPr bwMode="auto">
          <a:xfrm>
            <a:off x="4689527" y="2636410"/>
            <a:ext cx="4827593" cy="740121"/>
            <a:chOff x="1908" y="1843"/>
            <a:chExt cx="3041" cy="458"/>
          </a:xfrm>
        </p:grpSpPr>
        <p:sp>
          <p:nvSpPr>
            <p:cNvPr id="14" name="Line 38"/>
            <p:cNvSpPr>
              <a:spLocks noChangeAspect="1" noChangeShapeType="1"/>
            </p:cNvSpPr>
            <p:nvPr/>
          </p:nvSpPr>
          <p:spPr bwMode="auto">
            <a:xfrm>
              <a:off x="4949" y="1843"/>
              <a:ext cx="0" cy="458"/>
            </a:xfrm>
            <a:prstGeom prst="line">
              <a:avLst/>
            </a:prstGeom>
            <a:noFill/>
            <a:ln w="76200" cap="sq">
              <a:solidFill>
                <a:schemeClr val="tx1"/>
              </a:solidFill>
              <a:miter lim="800000"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39"/>
            <p:cNvSpPr>
              <a:spLocks noChangeAspect="1" noChangeShapeType="1"/>
            </p:cNvSpPr>
            <p:nvPr/>
          </p:nvSpPr>
          <p:spPr bwMode="auto">
            <a:xfrm>
              <a:off x="2798" y="1861"/>
              <a:ext cx="0" cy="426"/>
            </a:xfrm>
            <a:prstGeom prst="line">
              <a:avLst/>
            </a:prstGeom>
            <a:noFill/>
            <a:ln w="76200" cap="sq">
              <a:solidFill>
                <a:schemeClr val="tx1"/>
              </a:solidFill>
              <a:miter lim="800000"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40"/>
            <p:cNvSpPr>
              <a:spLocks noChangeAspect="1" noChangeShapeType="1"/>
            </p:cNvSpPr>
            <p:nvPr/>
          </p:nvSpPr>
          <p:spPr bwMode="auto">
            <a:xfrm>
              <a:off x="1908" y="1861"/>
              <a:ext cx="0" cy="426"/>
            </a:xfrm>
            <a:prstGeom prst="line">
              <a:avLst/>
            </a:prstGeom>
            <a:noFill/>
            <a:ln w="76200" cap="sq">
              <a:solidFill>
                <a:schemeClr val="tx1"/>
              </a:solidFill>
              <a:miter lim="800000"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41"/>
            <p:cNvSpPr>
              <a:spLocks noChangeAspect="1" noChangeShapeType="1"/>
            </p:cNvSpPr>
            <p:nvPr/>
          </p:nvSpPr>
          <p:spPr bwMode="auto">
            <a:xfrm>
              <a:off x="3702" y="1861"/>
              <a:ext cx="0" cy="426"/>
            </a:xfrm>
            <a:prstGeom prst="line">
              <a:avLst/>
            </a:prstGeom>
            <a:noFill/>
            <a:ln w="76200" cap="sq">
              <a:solidFill>
                <a:schemeClr val="tx1"/>
              </a:solidFill>
              <a:miter lim="800000"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" name="Group 43"/>
          <p:cNvGrpSpPr/>
          <p:nvPr/>
        </p:nvGrpSpPr>
        <p:grpSpPr bwMode="auto">
          <a:xfrm>
            <a:off x="5030737" y="2173787"/>
            <a:ext cx="4887915" cy="1316038"/>
            <a:chOff x="2064" y="1526"/>
            <a:chExt cx="3079" cy="829"/>
          </a:xfrm>
        </p:grpSpPr>
        <p:sp>
          <p:nvSpPr>
            <p:cNvPr id="19" name="Line 44"/>
            <p:cNvSpPr>
              <a:spLocks noChangeAspect="1" noChangeShapeType="1"/>
            </p:cNvSpPr>
            <p:nvPr/>
          </p:nvSpPr>
          <p:spPr bwMode="auto">
            <a:xfrm flipV="1">
              <a:off x="2961" y="1526"/>
              <a:ext cx="0" cy="829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45"/>
            <p:cNvSpPr>
              <a:spLocks noChangeAspect="1" noChangeShapeType="1"/>
            </p:cNvSpPr>
            <p:nvPr/>
          </p:nvSpPr>
          <p:spPr bwMode="auto">
            <a:xfrm flipV="1">
              <a:off x="3853" y="1526"/>
              <a:ext cx="0" cy="829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46"/>
            <p:cNvSpPr>
              <a:spLocks noChangeAspect="1" noChangeShapeType="1"/>
            </p:cNvSpPr>
            <p:nvPr/>
          </p:nvSpPr>
          <p:spPr bwMode="auto">
            <a:xfrm flipV="1">
              <a:off x="2064" y="1526"/>
              <a:ext cx="0" cy="829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47"/>
            <p:cNvSpPr>
              <a:spLocks noChangeAspect="1" noChangeShapeType="1"/>
            </p:cNvSpPr>
            <p:nvPr/>
          </p:nvSpPr>
          <p:spPr bwMode="auto">
            <a:xfrm flipV="1">
              <a:off x="5143" y="1526"/>
              <a:ext cx="0" cy="761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968384" y="4678756"/>
            <a:ext cx="5478635" cy="796472"/>
            <a:chOff x="4968384" y="4324426"/>
            <a:chExt cx="5478635" cy="796472"/>
          </a:xfrm>
        </p:grpSpPr>
        <p:sp>
          <p:nvSpPr>
            <p:cNvPr id="24" name="Line 13"/>
            <p:cNvSpPr>
              <a:spLocks noChangeAspect="1" noChangeShapeType="1"/>
            </p:cNvSpPr>
            <p:nvPr/>
          </p:nvSpPr>
          <p:spPr bwMode="auto">
            <a:xfrm>
              <a:off x="7526179" y="4324426"/>
              <a:ext cx="0" cy="7889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lg"/>
              <a:tailEnd type="triangle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Rectangle 15"/>
            <p:cNvSpPr>
              <a:spLocks noChangeAspect="1" noChangeArrowheads="1"/>
            </p:cNvSpPr>
            <p:nvPr/>
          </p:nvSpPr>
          <p:spPr bwMode="auto">
            <a:xfrm>
              <a:off x="9645190" y="4494289"/>
              <a:ext cx="801829" cy="4492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24</a:t>
              </a:r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~D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31</a:t>
              </a:r>
            </a:p>
          </p:txBody>
        </p:sp>
        <p:sp>
          <p:nvSpPr>
            <p:cNvPr id="26" name="Rectangle 16"/>
            <p:cNvSpPr>
              <a:spLocks noChangeAspect="1" noChangeArrowheads="1"/>
            </p:cNvSpPr>
            <p:nvPr/>
          </p:nvSpPr>
          <p:spPr bwMode="auto">
            <a:xfrm>
              <a:off x="7544625" y="4518013"/>
              <a:ext cx="1022569" cy="4492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16</a:t>
              </a:r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~D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23</a:t>
              </a:r>
            </a:p>
          </p:txBody>
        </p:sp>
        <p:sp>
          <p:nvSpPr>
            <p:cNvPr id="27" name="Rectangle 17"/>
            <p:cNvSpPr>
              <a:spLocks noChangeAspect="1" noChangeArrowheads="1"/>
            </p:cNvSpPr>
            <p:nvPr/>
          </p:nvSpPr>
          <p:spPr bwMode="auto">
            <a:xfrm>
              <a:off x="6258287" y="4518013"/>
              <a:ext cx="941022" cy="4492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 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8</a:t>
              </a:r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~D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15</a:t>
              </a:r>
            </a:p>
          </p:txBody>
        </p:sp>
        <p:sp>
          <p:nvSpPr>
            <p:cNvPr id="28" name="Rectangle 18"/>
            <p:cNvSpPr>
              <a:spLocks noChangeAspect="1" noChangeArrowheads="1"/>
            </p:cNvSpPr>
            <p:nvPr/>
          </p:nvSpPr>
          <p:spPr bwMode="auto">
            <a:xfrm>
              <a:off x="4968384" y="4518013"/>
              <a:ext cx="689465" cy="4492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0</a:t>
              </a:r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~D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7</a:t>
              </a:r>
            </a:p>
            <a:p>
              <a:pPr algn="r"/>
              <a:endParaRPr lang="en-US" altLang="zh-CN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29" name="Line 51"/>
            <p:cNvSpPr>
              <a:spLocks noChangeAspect="1" noChangeShapeType="1"/>
            </p:cNvSpPr>
            <p:nvPr/>
          </p:nvSpPr>
          <p:spPr bwMode="auto">
            <a:xfrm>
              <a:off x="9539229" y="4331910"/>
              <a:ext cx="0" cy="7889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lg"/>
              <a:tailEnd type="triangle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52"/>
            <p:cNvSpPr>
              <a:spLocks noChangeAspect="1" noChangeShapeType="1"/>
            </p:cNvSpPr>
            <p:nvPr/>
          </p:nvSpPr>
          <p:spPr bwMode="auto">
            <a:xfrm>
              <a:off x="6269587" y="4324426"/>
              <a:ext cx="0" cy="7889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lg"/>
              <a:tailEnd type="triangle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53"/>
            <p:cNvSpPr>
              <a:spLocks noChangeAspect="1" noChangeShapeType="1"/>
            </p:cNvSpPr>
            <p:nvPr/>
          </p:nvSpPr>
          <p:spPr bwMode="auto">
            <a:xfrm>
              <a:off x="4986723" y="4324426"/>
              <a:ext cx="0" cy="7889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lg"/>
              <a:tailEnd type="triangle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117975" y="3335234"/>
            <a:ext cx="5997981" cy="1497234"/>
            <a:chOff x="4117975" y="2980904"/>
            <a:chExt cx="5997981" cy="1497234"/>
          </a:xfrm>
        </p:grpSpPr>
        <p:grpSp>
          <p:nvGrpSpPr>
            <p:cNvPr id="34" name="组合 33"/>
            <p:cNvGrpSpPr/>
            <p:nvPr/>
          </p:nvGrpSpPr>
          <p:grpSpPr>
            <a:xfrm>
              <a:off x="4117975" y="2980904"/>
              <a:ext cx="1160869" cy="1486746"/>
              <a:chOff x="7569723" y="3328852"/>
              <a:chExt cx="1160869" cy="1486746"/>
            </a:xfrm>
          </p:grpSpPr>
          <p:sp>
            <p:nvSpPr>
              <p:cNvPr id="57" name="Rectangle 8"/>
              <p:cNvSpPr>
                <a:spLocks noChangeAspect="1" noChangeArrowheads="1"/>
              </p:cNvSpPr>
              <p:nvPr/>
            </p:nvSpPr>
            <p:spPr bwMode="auto">
              <a:xfrm>
                <a:off x="7596819" y="3359908"/>
                <a:ext cx="1102341" cy="1317082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12700" tIns="12700" rIns="12700" bIns="12700"/>
              <a:lstStyle/>
              <a:p>
                <a:pPr algn="ctr">
                  <a:defRPr/>
                </a:pPr>
                <a:endPara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7569723" y="3328852"/>
                <a:ext cx="503664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WE</a:t>
                </a:r>
                <a:endParaRPr lang="en-US" altLang="zh-CN" sz="24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7989076" y="4353933"/>
                <a:ext cx="332143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D</a:t>
                </a:r>
                <a:endParaRPr lang="en-US" altLang="zh-CN" sz="2400" b="1" dirty="0">
                  <a:solidFill>
                    <a:srgbClr val="003300"/>
                  </a:solidFill>
                  <a:latin typeface="Tahoma" panose="020B0604030504040204" pitchFamily="34" charset="0"/>
                  <a:ea typeface="仿宋_GB2312" pitchFamily="1" charset="-122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7977125" y="3328852"/>
                <a:ext cx="332143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A</a:t>
                </a:r>
                <a:endParaRPr lang="en-US" altLang="zh-CN" sz="24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8259877" y="3328852"/>
                <a:ext cx="434734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CS</a:t>
                </a:r>
                <a:endParaRPr lang="en-US" altLang="zh-CN" sz="24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7577138" y="3825087"/>
                <a:ext cx="115345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600" dirty="0">
                    <a:solidFill>
                      <a:srgbClr val="0033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256K×8</a:t>
                </a: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5533045" y="2980904"/>
              <a:ext cx="1160869" cy="1486746"/>
              <a:chOff x="7712598" y="3328852"/>
              <a:chExt cx="1160869" cy="1486746"/>
            </a:xfrm>
          </p:grpSpPr>
          <p:sp>
            <p:nvSpPr>
              <p:cNvPr id="51" name="Rectangle 8"/>
              <p:cNvSpPr>
                <a:spLocks noChangeAspect="1" noChangeArrowheads="1"/>
              </p:cNvSpPr>
              <p:nvPr/>
            </p:nvSpPr>
            <p:spPr bwMode="auto">
              <a:xfrm>
                <a:off x="7739694" y="3359908"/>
                <a:ext cx="1102341" cy="1317082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12700" tIns="12700" rIns="12700" bIns="12700"/>
              <a:lstStyle/>
              <a:p>
                <a:pPr algn="ctr">
                  <a:defRPr/>
                </a:pPr>
                <a:endPara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7712598" y="3328852"/>
                <a:ext cx="503664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WE</a:t>
                </a:r>
                <a:endParaRPr lang="en-US" altLang="zh-CN" sz="24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8131951" y="4353933"/>
                <a:ext cx="332143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D</a:t>
                </a:r>
                <a:endParaRPr lang="en-US" altLang="zh-CN" sz="2400" b="1" dirty="0">
                  <a:solidFill>
                    <a:srgbClr val="003300"/>
                  </a:solidFill>
                  <a:latin typeface="Tahoma" panose="020B0604030504040204" pitchFamily="34" charset="0"/>
                  <a:ea typeface="仿宋_GB2312" pitchFamily="1" charset="-122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8120000" y="3328852"/>
                <a:ext cx="332143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A</a:t>
                </a:r>
                <a:endParaRPr lang="en-US" altLang="zh-CN" sz="24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8402752" y="3328852"/>
                <a:ext cx="434734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CS</a:t>
                </a:r>
                <a:endParaRPr lang="en-US" altLang="zh-CN" sz="24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7720013" y="3825087"/>
                <a:ext cx="115345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600" dirty="0">
                    <a:solidFill>
                      <a:srgbClr val="0033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256K×8</a:t>
                </a: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6957640" y="2980904"/>
              <a:ext cx="1160869" cy="1486746"/>
              <a:chOff x="7864998" y="3328852"/>
              <a:chExt cx="1160869" cy="1486746"/>
            </a:xfrm>
          </p:grpSpPr>
          <p:sp>
            <p:nvSpPr>
              <p:cNvPr id="44" name="Rectangle 8"/>
              <p:cNvSpPr>
                <a:spLocks noChangeAspect="1" noChangeArrowheads="1"/>
              </p:cNvSpPr>
              <p:nvPr/>
            </p:nvSpPr>
            <p:spPr bwMode="auto">
              <a:xfrm>
                <a:off x="7892094" y="3359908"/>
                <a:ext cx="1102341" cy="1317082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12700" tIns="12700" rIns="12700" bIns="12700"/>
              <a:lstStyle/>
              <a:p>
                <a:pPr algn="ctr">
                  <a:defRPr/>
                </a:pPr>
                <a:endPara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7864998" y="3328852"/>
                <a:ext cx="503664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WE</a:t>
                </a:r>
                <a:endParaRPr lang="en-US" altLang="zh-CN" sz="24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8284351" y="4353933"/>
                <a:ext cx="332143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D</a:t>
                </a:r>
                <a:endParaRPr lang="en-US" altLang="zh-CN" sz="2400" b="1" dirty="0">
                  <a:solidFill>
                    <a:srgbClr val="003300"/>
                  </a:solidFill>
                  <a:latin typeface="Tahoma" panose="020B0604030504040204" pitchFamily="34" charset="0"/>
                  <a:ea typeface="仿宋_GB2312" pitchFamily="1" charset="-122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8272400" y="3328852"/>
                <a:ext cx="332143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A</a:t>
                </a:r>
                <a:endParaRPr lang="en-US" altLang="zh-CN" sz="24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8555152" y="3328852"/>
                <a:ext cx="434734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CS</a:t>
                </a:r>
                <a:endParaRPr lang="en-US" altLang="zh-CN" sz="24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7872413" y="3825087"/>
                <a:ext cx="115345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600" dirty="0">
                    <a:solidFill>
                      <a:srgbClr val="0033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256K×8</a:t>
                </a: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8955087" y="2991392"/>
              <a:ext cx="1160869" cy="1486746"/>
              <a:chOff x="7864998" y="3328852"/>
              <a:chExt cx="1160869" cy="1486746"/>
            </a:xfrm>
          </p:grpSpPr>
          <p:sp>
            <p:nvSpPr>
              <p:cNvPr id="38" name="Rectangle 8"/>
              <p:cNvSpPr>
                <a:spLocks noChangeAspect="1" noChangeArrowheads="1"/>
              </p:cNvSpPr>
              <p:nvPr/>
            </p:nvSpPr>
            <p:spPr bwMode="auto">
              <a:xfrm>
                <a:off x="7892094" y="3359908"/>
                <a:ext cx="1102341" cy="1317082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12700" tIns="12700" rIns="12700" bIns="12700"/>
              <a:lstStyle/>
              <a:p>
                <a:pPr algn="ctr">
                  <a:defRPr/>
                </a:pPr>
                <a:endPara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7864998" y="3328852"/>
                <a:ext cx="503664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WE</a:t>
                </a:r>
                <a:endParaRPr lang="en-US" altLang="zh-CN" sz="24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8284351" y="4353933"/>
                <a:ext cx="332143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D</a:t>
                </a:r>
                <a:endParaRPr lang="en-US" altLang="zh-CN" sz="2400" b="1" dirty="0">
                  <a:solidFill>
                    <a:srgbClr val="003300"/>
                  </a:solidFill>
                  <a:latin typeface="Tahoma" panose="020B0604030504040204" pitchFamily="34" charset="0"/>
                  <a:ea typeface="仿宋_GB2312" pitchFamily="1" charset="-122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8272400" y="3328852"/>
                <a:ext cx="332143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A</a:t>
                </a:r>
                <a:endParaRPr lang="en-US" altLang="zh-CN" sz="24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8555152" y="3328852"/>
                <a:ext cx="434734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CS</a:t>
                </a:r>
                <a:endParaRPr lang="en-US" altLang="zh-CN" sz="24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7872413" y="3825087"/>
                <a:ext cx="115345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600" dirty="0">
                    <a:solidFill>
                      <a:srgbClr val="0033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256K×8</a:t>
                </a:r>
              </a:p>
            </p:txBody>
          </p:sp>
        </p:grpSp>
      </p:grpSp>
      <p:grpSp>
        <p:nvGrpSpPr>
          <p:cNvPr id="66" name="Group 14"/>
          <p:cNvGrpSpPr/>
          <p:nvPr/>
        </p:nvGrpSpPr>
        <p:grpSpPr bwMode="auto">
          <a:xfrm>
            <a:off x="2341562" y="1851738"/>
            <a:ext cx="1247293" cy="3979878"/>
            <a:chOff x="580" y="1369"/>
            <a:chExt cx="697" cy="222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7" name="Rectangle 15"/>
            <p:cNvSpPr>
              <a:spLocks noChangeAspect="1" noChangeArrowheads="1"/>
            </p:cNvSpPr>
            <p:nvPr/>
          </p:nvSpPr>
          <p:spPr bwMode="auto">
            <a:xfrm>
              <a:off x="624" y="1369"/>
              <a:ext cx="653" cy="2224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r">
                <a:defRPr/>
              </a:pPr>
              <a:endParaRPr lang="zh-CN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68" name="Rectangle 16"/>
            <p:cNvSpPr>
              <a:spLocks noChangeAspect="1" noChangeArrowheads="1"/>
            </p:cNvSpPr>
            <p:nvPr/>
          </p:nvSpPr>
          <p:spPr bwMode="auto">
            <a:xfrm>
              <a:off x="629" y="1686"/>
              <a:ext cx="572" cy="28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sz="2000" b="1" dirty="0">
                  <a:latin typeface="Times New Roman" panose="02020603050405020304" pitchFamily="18" charset="0"/>
                  <a:ea typeface="仿宋_GB2312" pitchFamily="1" charset="-122"/>
                </a:rPr>
                <a:t>A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1" charset="-122"/>
                </a:rPr>
                <a:t>17-0</a:t>
              </a:r>
              <a:endParaRPr lang="en-US" altLang="zh-CN" sz="2000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69" name="Rectangle 17"/>
            <p:cNvSpPr>
              <a:spLocks noChangeAspect="1" noChangeArrowheads="1"/>
            </p:cNvSpPr>
            <p:nvPr/>
          </p:nvSpPr>
          <p:spPr bwMode="auto">
            <a:xfrm>
              <a:off x="649" y="1492"/>
              <a:ext cx="571" cy="284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sz="2000" dirty="0">
                  <a:latin typeface="Times New Roman" panose="02020603050405020304" pitchFamily="18" charset="0"/>
                  <a:ea typeface="仿宋_GB2312" pitchFamily="1" charset="-122"/>
                </a:rPr>
                <a:t>MREQ#</a:t>
              </a:r>
              <a:endParaRPr lang="en-US" altLang="zh-CN" sz="2000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70" name="Rectangle 18"/>
            <p:cNvSpPr>
              <a:spLocks noChangeAspect="1" noChangeArrowheads="1"/>
            </p:cNvSpPr>
            <p:nvPr/>
          </p:nvSpPr>
          <p:spPr bwMode="auto">
            <a:xfrm>
              <a:off x="674" y="1951"/>
              <a:ext cx="572" cy="284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sz="2000" dirty="0">
                  <a:latin typeface="Times New Roman" panose="02020603050405020304" pitchFamily="18" charset="0"/>
                  <a:ea typeface="仿宋_GB2312" pitchFamily="1" charset="-122"/>
                </a:rPr>
                <a:t>R/W#</a:t>
              </a:r>
              <a:endParaRPr lang="en-US" altLang="zh-CN" sz="2000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71" name="Rectangle 19"/>
            <p:cNvSpPr>
              <a:spLocks noChangeAspect="1" noChangeArrowheads="1"/>
            </p:cNvSpPr>
            <p:nvPr/>
          </p:nvSpPr>
          <p:spPr bwMode="auto">
            <a:xfrm>
              <a:off x="580" y="2355"/>
              <a:ext cx="571" cy="284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sz="2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CPU</a:t>
              </a:r>
            </a:p>
          </p:txBody>
        </p:sp>
        <p:sp>
          <p:nvSpPr>
            <p:cNvPr id="72" name="Rectangle 20"/>
            <p:cNvSpPr>
              <a:spLocks noChangeAspect="1" noChangeArrowheads="1"/>
            </p:cNvSpPr>
            <p:nvPr/>
          </p:nvSpPr>
          <p:spPr bwMode="auto">
            <a:xfrm>
              <a:off x="664" y="3308"/>
              <a:ext cx="571" cy="28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sz="2000" b="1" dirty="0"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1" charset="-122"/>
                </a:rPr>
                <a:t>31</a:t>
              </a:r>
              <a:r>
                <a:rPr lang="en-US" altLang="zh-CN" sz="2000" b="1" dirty="0">
                  <a:latin typeface="Times New Roman" panose="02020603050405020304" pitchFamily="18" charset="0"/>
                  <a:ea typeface="仿宋_GB2312" pitchFamily="1" charset="-122"/>
                </a:rPr>
                <a:t>~D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1" charset="-122"/>
                </a:rPr>
                <a:t>0</a:t>
              </a:r>
              <a:endParaRPr lang="en-US" altLang="zh-CN" sz="2000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</p:grpSp>
      <p:cxnSp>
        <p:nvCxnSpPr>
          <p:cNvPr id="74" name="直接连接符 73"/>
          <p:cNvCxnSpPr/>
          <p:nvPr/>
        </p:nvCxnSpPr>
        <p:spPr>
          <a:xfrm flipV="1">
            <a:off x="9760631" y="3439880"/>
            <a:ext cx="19979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flipV="1">
            <a:off x="7768545" y="3418104"/>
            <a:ext cx="19979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flipV="1">
            <a:off x="6353400" y="3428986"/>
            <a:ext cx="19979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flipV="1">
            <a:off x="4905603" y="3428982"/>
            <a:ext cx="19979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标题 1"/>
          <p:cNvSpPr>
            <a:spLocks noGrp="1"/>
          </p:cNvSpPr>
          <p:nvPr>
            <p:ph type="title"/>
          </p:nvPr>
        </p:nvSpPr>
        <p:spPr>
          <a:xfrm>
            <a:off x="888248" y="986657"/>
            <a:ext cx="5129206" cy="617641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1.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位扩展</a:t>
            </a:r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(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存储器字长扩展</a:t>
            </a:r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)</a:t>
            </a:r>
          </a:p>
        </p:txBody>
      </p:sp>
      <p:sp>
        <p:nvSpPr>
          <p:cNvPr id="79" name="矩形 78"/>
          <p:cNvSpPr/>
          <p:nvPr/>
        </p:nvSpPr>
        <p:spPr>
          <a:xfrm>
            <a:off x="5095648" y="5871212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+mn-ea"/>
                <a:sym typeface="Wingdings 2" panose="05020102010507070707" pitchFamily="18" charset="2"/>
              </a:rPr>
              <a:t>存储单体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sym typeface="Wingdings 2" panose="05020102010507070707" pitchFamily="18" charset="2"/>
              </a:rPr>
              <a:t>并行工作的实现方法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5" y="193924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7.4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主存与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的连接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888248" y="899569"/>
            <a:ext cx="5129206" cy="617641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2.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字扩展</a:t>
            </a:r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(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存储器字长扩展</a:t>
            </a:r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)</a:t>
            </a:r>
          </a:p>
        </p:txBody>
      </p:sp>
      <p:sp>
        <p:nvSpPr>
          <p:cNvPr id="4" name="矩形 3"/>
          <p:cNvSpPr/>
          <p:nvPr/>
        </p:nvSpPr>
        <p:spPr>
          <a:xfrm>
            <a:off x="854119" y="1583442"/>
            <a:ext cx="11032187" cy="1588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0">
              <a:lnSpc>
                <a:spcPct val="135000"/>
              </a:lnSpc>
            </a:pPr>
            <a:r>
              <a:rPr lang="zh-CN" altLang="en-US" sz="2200" dirty="0">
                <a:solidFill>
                  <a:srgbClr val="3333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字扩展时，多个存储单体在片选信号的控制下</a:t>
            </a:r>
            <a:r>
              <a:rPr lang="zh-CN" altLang="en-US" sz="2400" b="1" dirty="0">
                <a:solidFill>
                  <a:srgbClr val="3333CC"/>
                </a:solidFill>
                <a:latin typeface="+mn-ea"/>
                <a:sym typeface="Wingdings 2" panose="05020102010507070707" pitchFamily="18" charset="2"/>
              </a:rPr>
              <a:t>分时工作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，实现存储容量扩展。</a:t>
            </a:r>
            <a:endParaRPr lang="en-US" altLang="zh-CN" sz="2400" dirty="0">
              <a:latin typeface="+mn-ea"/>
              <a:sym typeface="Wingdings 2" panose="05020102010507070707" pitchFamily="18" charset="2"/>
            </a:endParaRPr>
          </a:p>
          <a:p>
            <a:pPr>
              <a:lnSpc>
                <a:spcPct val="135000"/>
              </a:lnSpc>
            </a:pPr>
            <a:r>
              <a:rPr lang="zh-CN" altLang="en-US" sz="2200" dirty="0">
                <a:solidFill>
                  <a:srgbClr val="3333CC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所需存储单体数量</a:t>
            </a:r>
            <a:r>
              <a:rPr lang="en-US" altLang="zh-CN" sz="2400" dirty="0">
                <a:latin typeface="+mn-ea"/>
                <a:sym typeface="Wingdings 2" panose="05020102010507070707" pitchFamily="18" charset="2"/>
              </a:rPr>
              <a:t>: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 </a:t>
            </a:r>
            <a:r>
              <a:rPr lang="en-US" altLang="x-none" sz="2400" dirty="0">
                <a:latin typeface="+mn-ea"/>
                <a:sym typeface="Wingdings 2" panose="05020102010507070707" pitchFamily="18" charset="2"/>
              </a:rPr>
              <a:t>K= CPU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地址线位数</a:t>
            </a:r>
            <a:r>
              <a:rPr lang="en-US" altLang="x-none" sz="2400" dirty="0">
                <a:latin typeface="+mn-ea"/>
                <a:sym typeface="Wingdings 2" panose="05020102010507070707" pitchFamily="18" charset="2"/>
              </a:rPr>
              <a:t>/ 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存储单体地址线</a:t>
            </a:r>
            <a:endParaRPr lang="en-US" altLang="zh-CN" sz="2400" dirty="0">
              <a:latin typeface="+mn-ea"/>
              <a:sym typeface="Wingdings 2" panose="05020102010507070707" pitchFamily="18" charset="2"/>
            </a:endParaRPr>
          </a:p>
          <a:p>
            <a:pPr>
              <a:lnSpc>
                <a:spcPct val="135000"/>
              </a:lnSpc>
            </a:pPr>
            <a:r>
              <a:rPr lang="en-US" altLang="zh-CN" sz="2400" dirty="0">
                <a:latin typeface="+mn-ea"/>
                <a:sym typeface="Wingdings 2" panose="05020102010507070707" pitchFamily="18" charset="2"/>
              </a:rPr>
              <a:t>                                    = 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目标存储器容量</a:t>
            </a:r>
            <a:r>
              <a:rPr lang="en-US" altLang="zh-CN" sz="2400" dirty="0">
                <a:latin typeface="+mn-ea"/>
                <a:sym typeface="Wingdings 2" panose="05020102010507070707" pitchFamily="18" charset="2"/>
              </a:rPr>
              <a:t>/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存储单体存储容量 （</a:t>
            </a:r>
            <a:r>
              <a:rPr lang="zh-CN" altLang="en-US" sz="2200" dirty="0">
                <a:latin typeface="+mn-ea"/>
                <a:sym typeface="Wingdings 2" panose="05020102010507070707" pitchFamily="18" charset="2"/>
              </a:rPr>
              <a:t>注意单位统一</a:t>
            </a:r>
            <a:r>
              <a:rPr lang="zh-CN" altLang="en-US" sz="2400" dirty="0">
                <a:latin typeface="+mn-ea"/>
                <a:sym typeface="Wingdings 2" panose="05020102010507070707" pitchFamily="18" charset="2"/>
              </a:rPr>
              <a:t>）</a:t>
            </a:r>
          </a:p>
        </p:txBody>
      </p:sp>
      <p:sp>
        <p:nvSpPr>
          <p:cNvPr id="2" name="矩形 1"/>
          <p:cNvSpPr/>
          <p:nvPr/>
        </p:nvSpPr>
        <p:spPr>
          <a:xfrm>
            <a:off x="1100282" y="3248687"/>
            <a:ext cx="871905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00" dirty="0">
                <a:latin typeface="+mn-ea"/>
              </a:rPr>
              <a:t>例</a:t>
            </a:r>
            <a:r>
              <a:rPr lang="en-US" altLang="zh-CN" sz="2600" dirty="0">
                <a:latin typeface="+mn-ea"/>
              </a:rPr>
              <a:t>2 </a:t>
            </a:r>
            <a:r>
              <a:rPr lang="zh-CN" altLang="en-US" sz="2600" dirty="0">
                <a:latin typeface="+mn-ea"/>
              </a:rPr>
              <a:t>用</a:t>
            </a:r>
            <a:r>
              <a:rPr lang="en-US" altLang="zh-CN" sz="2600" dirty="0">
                <a:latin typeface="+mn-ea"/>
              </a:rPr>
              <a:t>256K×8</a:t>
            </a:r>
            <a:r>
              <a:rPr lang="zh-CN" altLang="en-US" sz="2600" dirty="0">
                <a:latin typeface="+mn-ea"/>
              </a:rPr>
              <a:t>位的</a:t>
            </a:r>
            <a:r>
              <a:rPr lang="en-US" altLang="zh-CN" sz="2600" dirty="0">
                <a:latin typeface="+mn-ea"/>
              </a:rPr>
              <a:t>SRAM</a:t>
            </a:r>
            <a:r>
              <a:rPr lang="zh-CN" altLang="en-US" sz="2600" dirty="0">
                <a:latin typeface="+mn-ea"/>
              </a:rPr>
              <a:t>芯片，设计</a:t>
            </a:r>
            <a:r>
              <a:rPr lang="en-US" altLang="zh-CN" sz="2600" dirty="0">
                <a:latin typeface="+mn-ea"/>
              </a:rPr>
              <a:t>2048K×8</a:t>
            </a:r>
            <a:r>
              <a:rPr lang="zh-CN" altLang="en-US" sz="2600" dirty="0">
                <a:latin typeface="+mn-ea"/>
              </a:rPr>
              <a:t>位的存储器。</a:t>
            </a:r>
          </a:p>
        </p:txBody>
      </p:sp>
      <p:sp>
        <p:nvSpPr>
          <p:cNvPr id="6" name="矩形 5"/>
          <p:cNvSpPr/>
          <p:nvPr/>
        </p:nvSpPr>
        <p:spPr>
          <a:xfrm>
            <a:off x="2587976" y="3898680"/>
            <a:ext cx="6369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latin typeface="等线" panose="02010600030101010101" charset="-122"/>
                <a:ea typeface="等线" panose="02010600030101010101" charset="-122"/>
              </a:rPr>
              <a:t>所需要的芯片数量</a:t>
            </a:r>
            <a:r>
              <a:rPr lang="en-US" altLang="zh-CN" sz="2400" dirty="0">
                <a:latin typeface="等线" panose="02010600030101010101" charset="-122"/>
                <a:ea typeface="等线" panose="02010600030101010101" charset="-122"/>
              </a:rPr>
              <a:t>:</a:t>
            </a:r>
            <a:r>
              <a:rPr lang="zh-CN" altLang="en-US" sz="2400" dirty="0"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en-US" altLang="zh-CN" sz="2400" dirty="0">
                <a:latin typeface="等线" panose="02010600030101010101" charset="-122"/>
                <a:ea typeface="等线" panose="02010600030101010101" charset="-122"/>
              </a:rPr>
              <a:t>2048K/</a:t>
            </a:r>
            <a:r>
              <a:rPr lang="en-US" altLang="zh-CN" sz="2400" dirty="0">
                <a:latin typeface="等线" panose="02010600030101010101" charset="-122"/>
              </a:rPr>
              <a:t>256K</a:t>
            </a:r>
            <a:r>
              <a:rPr lang="zh-CN" altLang="en-US" sz="2400" dirty="0">
                <a:latin typeface="等线" panose="02010600030101010101" charset="-122"/>
              </a:rPr>
              <a:t>  </a:t>
            </a:r>
            <a:r>
              <a:rPr lang="en-US" altLang="zh-CN" sz="2400" dirty="0">
                <a:latin typeface="等线" panose="02010600030101010101" charset="-122"/>
              </a:rPr>
              <a:t>=</a:t>
            </a:r>
            <a:r>
              <a:rPr lang="zh-CN" altLang="en-US" sz="2400" dirty="0">
                <a:latin typeface="等线" panose="02010600030101010101" charset="-122"/>
              </a:rPr>
              <a:t> </a:t>
            </a:r>
            <a:r>
              <a:rPr lang="en-US" altLang="zh-CN" sz="2400" dirty="0">
                <a:latin typeface="等线" panose="02010600030101010101" charset="-122"/>
              </a:rPr>
              <a:t>2</a:t>
            </a:r>
            <a:r>
              <a:rPr lang="en-US" altLang="zh-CN" sz="2400" baseline="30000" dirty="0">
                <a:latin typeface="等线" panose="02010600030101010101" charset="-122"/>
              </a:rPr>
              <a:t>(21-18)</a:t>
            </a:r>
            <a:r>
              <a:rPr lang="zh-CN" altLang="en-US" sz="2400" dirty="0">
                <a:latin typeface="等线" panose="02010600030101010101" charset="-122"/>
              </a:rPr>
              <a:t>  </a:t>
            </a:r>
            <a:r>
              <a:rPr lang="en-US" altLang="zh-CN" sz="2400" dirty="0">
                <a:latin typeface="等线" panose="02010600030101010101" charset="-122"/>
              </a:rPr>
              <a:t>=</a:t>
            </a:r>
            <a:r>
              <a:rPr lang="zh-CN" altLang="en-US" sz="2400" dirty="0">
                <a:latin typeface="等线" panose="02010600030101010101" charset="-122"/>
              </a:rPr>
              <a:t>  </a:t>
            </a:r>
            <a:r>
              <a:rPr lang="en-US" altLang="zh-CN" sz="2400" dirty="0">
                <a:latin typeface="等线" panose="02010600030101010101" charset="-122"/>
              </a:rPr>
              <a:t>8</a:t>
            </a:r>
            <a:endParaRPr lang="zh-CN" altLang="en-US" sz="2400" dirty="0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7" name="AutoShape 17"/>
          <p:cNvSpPr>
            <a:spLocks noChangeArrowheads="1"/>
          </p:cNvSpPr>
          <p:nvPr/>
        </p:nvSpPr>
        <p:spPr bwMode="auto">
          <a:xfrm>
            <a:off x="3798737" y="4828591"/>
            <a:ext cx="936000" cy="228600"/>
          </a:xfrm>
          <a:prstGeom prst="notchedRightArrow">
            <a:avLst>
              <a:gd name="adj1" fmla="val 50000"/>
              <a:gd name="adj2" fmla="val 116472"/>
            </a:avLst>
          </a:prstGeom>
          <a:solidFill>
            <a:schemeClr val="accent1"/>
          </a:solidFill>
          <a:ln w="9525">
            <a:solidFill>
              <a:srgbClr val="6699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77432" y="4705129"/>
            <a:ext cx="1944547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latin typeface="+mn-ea"/>
              </a:rPr>
              <a:t>2048K</a:t>
            </a:r>
            <a:r>
              <a:rPr lang="zh-CN" altLang="en-US" sz="2200" dirty="0">
                <a:latin typeface="+mn-ea"/>
              </a:rPr>
              <a:t>存储器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758399" y="4707058"/>
            <a:ext cx="1670981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+mn-ea"/>
              </a:rPr>
              <a:t>21</a:t>
            </a:r>
            <a:r>
              <a:rPr lang="zh-CN" altLang="en-US" sz="2200" dirty="0">
                <a:latin typeface="+mn-ea"/>
              </a:rPr>
              <a:t>根地址线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679361" y="5417338"/>
            <a:ext cx="1963956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latin typeface="+mn-ea"/>
              </a:rPr>
              <a:t>256K</a:t>
            </a:r>
            <a:r>
              <a:rPr lang="zh-CN" altLang="en-US" sz="2200" dirty="0">
                <a:latin typeface="+mn-ea"/>
              </a:rPr>
              <a:t>存储芯片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>
            <a:off x="3766663" y="5491239"/>
            <a:ext cx="936000" cy="228600"/>
          </a:xfrm>
          <a:prstGeom prst="notchedRightArrow">
            <a:avLst>
              <a:gd name="adj1" fmla="val 50000"/>
              <a:gd name="adj2" fmla="val 116472"/>
            </a:avLst>
          </a:prstGeom>
          <a:solidFill>
            <a:schemeClr val="accent1"/>
          </a:solidFill>
          <a:ln w="9525">
            <a:solidFill>
              <a:srgbClr val="6699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83477" y="5369706"/>
            <a:ext cx="1645903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latin typeface="+mn-ea"/>
              </a:rPr>
              <a:t>18</a:t>
            </a:r>
            <a:r>
              <a:rPr lang="zh-CN" altLang="en-US" sz="2100" dirty="0">
                <a:latin typeface="+mn-ea"/>
              </a:rPr>
              <a:t>根地址线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346531" y="4841079"/>
            <a:ext cx="1146234" cy="918678"/>
            <a:chOff x="6632295" y="2569580"/>
            <a:chExt cx="1146234" cy="918678"/>
          </a:xfrm>
        </p:grpSpPr>
        <p:sp>
          <p:nvSpPr>
            <p:cNvPr id="14" name="右大括号 13"/>
            <p:cNvSpPr/>
            <p:nvPr/>
          </p:nvSpPr>
          <p:spPr>
            <a:xfrm>
              <a:off x="6632295" y="2569580"/>
              <a:ext cx="163664" cy="9186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  <p:sp>
          <p:nvSpPr>
            <p:cNvPr id="15" name="AutoShape 17"/>
            <p:cNvSpPr>
              <a:spLocks noChangeArrowheads="1"/>
            </p:cNvSpPr>
            <p:nvPr/>
          </p:nvSpPr>
          <p:spPr bwMode="auto">
            <a:xfrm>
              <a:off x="6878529" y="2917777"/>
              <a:ext cx="900000" cy="228600"/>
            </a:xfrm>
            <a:prstGeom prst="notchedRightArrow">
              <a:avLst>
                <a:gd name="adj1" fmla="val 50000"/>
                <a:gd name="adj2" fmla="val 116472"/>
              </a:avLst>
            </a:prstGeom>
            <a:solidFill>
              <a:schemeClr val="accent1"/>
            </a:solidFill>
            <a:ln w="9525">
              <a:solidFill>
                <a:srgbClr val="6699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+mn-ea"/>
                <a:ea typeface="+mn-ea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7552768" y="5100270"/>
            <a:ext cx="320232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+mn-ea"/>
              </a:rPr>
              <a:t>3</a:t>
            </a:r>
            <a:r>
              <a:rPr lang="zh-CN" altLang="en-US" sz="2200" dirty="0">
                <a:latin typeface="+mn-ea"/>
              </a:rPr>
              <a:t>根地址作为片选译码</a:t>
            </a:r>
          </a:p>
        </p:txBody>
      </p:sp>
      <p:sp>
        <p:nvSpPr>
          <p:cNvPr id="17" name="AutoShape 17"/>
          <p:cNvSpPr>
            <a:spLocks noChangeArrowheads="1"/>
          </p:cNvSpPr>
          <p:nvPr/>
        </p:nvSpPr>
        <p:spPr bwMode="auto">
          <a:xfrm rot="16200000" flipV="1">
            <a:off x="8451148" y="4654891"/>
            <a:ext cx="576000" cy="228600"/>
          </a:xfrm>
          <a:prstGeom prst="notchedRightArrow">
            <a:avLst>
              <a:gd name="adj1" fmla="val 50000"/>
              <a:gd name="adj2" fmla="val 116472"/>
            </a:avLst>
          </a:prstGeom>
          <a:solidFill>
            <a:schemeClr val="accent1"/>
          </a:solidFill>
          <a:ln w="9525">
            <a:solidFill>
              <a:srgbClr val="6699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9108653" y="3994529"/>
            <a:ext cx="612000" cy="228600"/>
          </a:xfrm>
          <a:prstGeom prst="notchedRightArrow">
            <a:avLst>
              <a:gd name="adj1" fmla="val 50000"/>
              <a:gd name="adj2" fmla="val 116472"/>
            </a:avLst>
          </a:prstGeom>
          <a:solidFill>
            <a:schemeClr val="accent1"/>
          </a:solidFill>
          <a:ln w="9525">
            <a:solidFill>
              <a:srgbClr val="6699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72279" y="3774369"/>
            <a:ext cx="184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每个片选信号选择</a:t>
            </a:r>
            <a:r>
              <a:rPr lang="en-US" altLang="zh-CN" dirty="0"/>
              <a:t>256K</a:t>
            </a:r>
            <a:r>
              <a:rPr lang="zh-CN" altLang="en-US" dirty="0"/>
              <a:t>存储空间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  <p:bldP spid="10" grpId="0" animBg="1"/>
      <p:bldP spid="11" grpId="0" animBg="1"/>
      <p:bldP spid="12" grpId="0"/>
      <p:bldP spid="16" grpId="0"/>
      <p:bldP spid="17" grpId="0" animBg="1"/>
      <p:bldP spid="18" grpId="0" animBg="1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5" y="193924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7.4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主存与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的连接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888248" y="899569"/>
            <a:ext cx="5129206" cy="617641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2.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字扩展</a:t>
            </a:r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(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存储器字长扩展</a:t>
            </a:r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)</a:t>
            </a:r>
          </a:p>
        </p:txBody>
      </p:sp>
      <p:grpSp>
        <p:nvGrpSpPr>
          <p:cNvPr id="4" name="Group 2"/>
          <p:cNvGrpSpPr/>
          <p:nvPr/>
        </p:nvGrpSpPr>
        <p:grpSpPr bwMode="auto">
          <a:xfrm>
            <a:off x="3540352" y="3165699"/>
            <a:ext cx="5656256" cy="364287"/>
            <a:chOff x="1277" y="2074"/>
            <a:chExt cx="3563" cy="284"/>
          </a:xfrm>
        </p:grpSpPr>
        <p:sp>
          <p:nvSpPr>
            <p:cNvPr id="5" name="Line 3"/>
            <p:cNvSpPr>
              <a:spLocks noChangeAspect="1" noChangeShapeType="1"/>
            </p:cNvSpPr>
            <p:nvPr/>
          </p:nvSpPr>
          <p:spPr bwMode="auto">
            <a:xfrm flipV="1">
              <a:off x="1806" y="2074"/>
              <a:ext cx="0" cy="28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Line 4"/>
            <p:cNvSpPr>
              <a:spLocks noChangeAspect="1" noChangeShapeType="1"/>
            </p:cNvSpPr>
            <p:nvPr/>
          </p:nvSpPr>
          <p:spPr bwMode="auto">
            <a:xfrm flipV="1">
              <a:off x="2692" y="2074"/>
              <a:ext cx="0" cy="28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Line 5"/>
            <p:cNvSpPr>
              <a:spLocks noChangeAspect="1" noChangeShapeType="1"/>
            </p:cNvSpPr>
            <p:nvPr/>
          </p:nvSpPr>
          <p:spPr bwMode="auto">
            <a:xfrm flipV="1">
              <a:off x="4840" y="2074"/>
              <a:ext cx="0" cy="28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6"/>
            <p:cNvSpPr>
              <a:spLocks noChangeAspect="1" noChangeShapeType="1"/>
            </p:cNvSpPr>
            <p:nvPr/>
          </p:nvSpPr>
          <p:spPr bwMode="auto">
            <a:xfrm flipV="1">
              <a:off x="3575" y="2074"/>
              <a:ext cx="0" cy="28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8"/>
            <p:cNvSpPr>
              <a:spLocks noChangeAspect="1" noChangeShapeType="1"/>
            </p:cNvSpPr>
            <p:nvPr/>
          </p:nvSpPr>
          <p:spPr bwMode="auto">
            <a:xfrm>
              <a:off x="1277" y="2074"/>
              <a:ext cx="3563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" name="Rectangle 14"/>
          <p:cNvSpPr>
            <a:spLocks noChangeAspect="1" noChangeArrowheads="1"/>
          </p:cNvSpPr>
          <p:nvPr/>
        </p:nvSpPr>
        <p:spPr bwMode="auto">
          <a:xfrm>
            <a:off x="8508322" y="2771835"/>
            <a:ext cx="908050" cy="450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r"/>
            <a:r>
              <a:rPr lang="en-US" altLang="zh-CN" dirty="0">
                <a:latin typeface="Times New Roman" panose="02020603050405020304" pitchFamily="18" charset="0"/>
                <a:ea typeface="仿宋_GB2312" pitchFamily="1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仿宋_GB2312" pitchFamily="1" charset="-122"/>
              </a:rPr>
              <a:t>17-0</a:t>
            </a:r>
            <a:endParaRPr lang="en-US" altLang="zh-CN" b="1" dirty="0">
              <a:latin typeface="Tahoma" panose="020B0604030504040204" pitchFamily="34" charset="0"/>
              <a:ea typeface="仿宋_GB2312" pitchFamily="1" charset="-122"/>
            </a:endParaRPr>
          </a:p>
        </p:txBody>
      </p:sp>
      <p:sp>
        <p:nvSpPr>
          <p:cNvPr id="11" name="Line 34"/>
          <p:cNvSpPr>
            <a:spLocks noChangeAspect="1" noChangeShapeType="1"/>
          </p:cNvSpPr>
          <p:nvPr/>
        </p:nvSpPr>
        <p:spPr bwMode="auto">
          <a:xfrm>
            <a:off x="3567232" y="2800160"/>
            <a:ext cx="5901532" cy="0"/>
          </a:xfrm>
          <a:prstGeom prst="line">
            <a:avLst/>
          </a:prstGeom>
          <a:noFill/>
          <a:ln w="76200" cap="sq">
            <a:solidFill>
              <a:schemeClr val="accent1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Line 35"/>
          <p:cNvSpPr>
            <a:spLocks noChangeAspect="1" noChangeShapeType="1"/>
          </p:cNvSpPr>
          <p:nvPr/>
        </p:nvSpPr>
        <p:spPr bwMode="auto">
          <a:xfrm>
            <a:off x="3582793" y="5675798"/>
            <a:ext cx="6486296" cy="0"/>
          </a:xfrm>
          <a:prstGeom prst="line">
            <a:avLst/>
          </a:prstGeom>
          <a:noFill/>
          <a:ln w="76200">
            <a:solidFill>
              <a:srgbClr val="008000"/>
            </a:solidFill>
            <a:round/>
            <a:headEnd type="triangle" w="sm" len="sm"/>
            <a:tailEnd type="triangl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Line 36"/>
          <p:cNvSpPr>
            <a:spLocks noChangeAspect="1" noChangeShapeType="1"/>
          </p:cNvSpPr>
          <p:nvPr/>
        </p:nvSpPr>
        <p:spPr bwMode="auto">
          <a:xfrm>
            <a:off x="3577969" y="2104783"/>
            <a:ext cx="831810" cy="0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Group 37"/>
          <p:cNvGrpSpPr/>
          <p:nvPr/>
        </p:nvGrpSpPr>
        <p:grpSpPr bwMode="auto">
          <a:xfrm>
            <a:off x="4670965" y="2800048"/>
            <a:ext cx="4856168" cy="740121"/>
            <a:chOff x="1890" y="1843"/>
            <a:chExt cx="3059" cy="458"/>
          </a:xfrm>
        </p:grpSpPr>
        <p:sp>
          <p:nvSpPr>
            <p:cNvPr id="15" name="Line 38"/>
            <p:cNvSpPr>
              <a:spLocks noChangeAspect="1" noChangeShapeType="1"/>
            </p:cNvSpPr>
            <p:nvPr/>
          </p:nvSpPr>
          <p:spPr bwMode="auto">
            <a:xfrm>
              <a:off x="4949" y="1843"/>
              <a:ext cx="0" cy="458"/>
            </a:xfrm>
            <a:prstGeom prst="line">
              <a:avLst/>
            </a:prstGeom>
            <a:noFill/>
            <a:ln w="76200" cap="sq">
              <a:solidFill>
                <a:schemeClr val="accent1"/>
              </a:solidFill>
              <a:miter lim="800000"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39"/>
            <p:cNvSpPr>
              <a:spLocks noChangeAspect="1" noChangeShapeType="1"/>
            </p:cNvSpPr>
            <p:nvPr/>
          </p:nvSpPr>
          <p:spPr bwMode="auto">
            <a:xfrm>
              <a:off x="2786" y="1861"/>
              <a:ext cx="0" cy="426"/>
            </a:xfrm>
            <a:prstGeom prst="line">
              <a:avLst/>
            </a:prstGeom>
            <a:noFill/>
            <a:ln w="76200" cap="sq">
              <a:solidFill>
                <a:schemeClr val="accent1"/>
              </a:solidFill>
              <a:miter lim="800000"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40"/>
            <p:cNvSpPr>
              <a:spLocks noChangeAspect="1" noChangeShapeType="1"/>
            </p:cNvSpPr>
            <p:nvPr/>
          </p:nvSpPr>
          <p:spPr bwMode="auto">
            <a:xfrm>
              <a:off x="1890" y="1861"/>
              <a:ext cx="0" cy="426"/>
            </a:xfrm>
            <a:prstGeom prst="line">
              <a:avLst/>
            </a:prstGeom>
            <a:noFill/>
            <a:ln w="76200" cap="sq">
              <a:solidFill>
                <a:schemeClr val="accent1"/>
              </a:solidFill>
              <a:miter lim="800000"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41"/>
            <p:cNvSpPr>
              <a:spLocks noChangeAspect="1" noChangeShapeType="1"/>
            </p:cNvSpPr>
            <p:nvPr/>
          </p:nvSpPr>
          <p:spPr bwMode="auto">
            <a:xfrm>
              <a:off x="3672" y="1861"/>
              <a:ext cx="0" cy="426"/>
            </a:xfrm>
            <a:prstGeom prst="line">
              <a:avLst/>
            </a:prstGeom>
            <a:noFill/>
            <a:ln w="76200" cap="sq">
              <a:solidFill>
                <a:schemeClr val="accent1"/>
              </a:solidFill>
              <a:miter lim="800000"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" name="Group 43"/>
          <p:cNvGrpSpPr/>
          <p:nvPr/>
        </p:nvGrpSpPr>
        <p:grpSpPr bwMode="auto">
          <a:xfrm>
            <a:off x="5010326" y="2476357"/>
            <a:ext cx="4852988" cy="1051351"/>
            <a:chOff x="2058" y="1556"/>
            <a:chExt cx="3057" cy="790"/>
          </a:xfrm>
        </p:grpSpPr>
        <p:sp>
          <p:nvSpPr>
            <p:cNvPr id="20" name="Line 44"/>
            <p:cNvSpPr>
              <a:spLocks noChangeAspect="1" noChangeShapeType="1"/>
            </p:cNvSpPr>
            <p:nvPr/>
          </p:nvSpPr>
          <p:spPr bwMode="auto">
            <a:xfrm flipV="1">
              <a:off x="2952" y="1556"/>
              <a:ext cx="0" cy="78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45"/>
            <p:cNvSpPr>
              <a:spLocks noChangeAspect="1" noChangeShapeType="1"/>
            </p:cNvSpPr>
            <p:nvPr/>
          </p:nvSpPr>
          <p:spPr bwMode="auto">
            <a:xfrm flipV="1">
              <a:off x="3856" y="1560"/>
              <a:ext cx="0" cy="78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46"/>
            <p:cNvSpPr>
              <a:spLocks noChangeAspect="1" noChangeShapeType="1"/>
            </p:cNvSpPr>
            <p:nvPr/>
          </p:nvSpPr>
          <p:spPr bwMode="auto">
            <a:xfrm flipV="1">
              <a:off x="2058" y="1558"/>
              <a:ext cx="0" cy="78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47"/>
            <p:cNvSpPr>
              <a:spLocks noChangeAspect="1" noChangeShapeType="1"/>
            </p:cNvSpPr>
            <p:nvPr/>
          </p:nvSpPr>
          <p:spPr bwMode="auto">
            <a:xfrm flipV="1">
              <a:off x="5115" y="1562"/>
              <a:ext cx="0" cy="78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680562" y="4865927"/>
            <a:ext cx="5623287" cy="777386"/>
            <a:chOff x="4691448" y="4324426"/>
            <a:chExt cx="5623287" cy="796472"/>
          </a:xfrm>
        </p:grpSpPr>
        <p:sp>
          <p:nvSpPr>
            <p:cNvPr id="25" name="Line 13"/>
            <p:cNvSpPr>
              <a:spLocks noChangeAspect="1" noChangeShapeType="1"/>
            </p:cNvSpPr>
            <p:nvPr/>
          </p:nvSpPr>
          <p:spPr bwMode="auto">
            <a:xfrm>
              <a:off x="7526179" y="4324426"/>
              <a:ext cx="0" cy="788988"/>
            </a:xfrm>
            <a:prstGeom prst="line">
              <a:avLst/>
            </a:prstGeom>
            <a:noFill/>
            <a:ln w="50800">
              <a:solidFill>
                <a:srgbClr val="008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Rectangle 15"/>
            <p:cNvSpPr>
              <a:spLocks noChangeAspect="1" noChangeArrowheads="1"/>
            </p:cNvSpPr>
            <p:nvPr/>
          </p:nvSpPr>
          <p:spPr bwMode="auto">
            <a:xfrm>
              <a:off x="9588091" y="4518013"/>
              <a:ext cx="726644" cy="4492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0</a:t>
              </a:r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~ 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7</a:t>
              </a:r>
              <a:endParaRPr lang="en-US" altLang="zh-CN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27" name="Rectangle 16"/>
            <p:cNvSpPr>
              <a:spLocks noChangeAspect="1" noChangeArrowheads="1"/>
            </p:cNvSpPr>
            <p:nvPr/>
          </p:nvSpPr>
          <p:spPr bwMode="auto">
            <a:xfrm>
              <a:off x="7538910" y="4527772"/>
              <a:ext cx="772301" cy="4492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0</a:t>
              </a:r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~ 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7</a:t>
              </a:r>
              <a:endParaRPr lang="en-US" altLang="zh-CN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28" name="Rectangle 17"/>
            <p:cNvSpPr>
              <a:spLocks noChangeAspect="1" noChangeArrowheads="1"/>
            </p:cNvSpPr>
            <p:nvPr/>
          </p:nvSpPr>
          <p:spPr bwMode="auto">
            <a:xfrm>
              <a:off x="6189136" y="4526194"/>
              <a:ext cx="706768" cy="4492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0</a:t>
              </a:r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~ 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7</a:t>
              </a:r>
              <a:endParaRPr lang="en-US" altLang="zh-CN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29" name="Rectangle 18"/>
            <p:cNvSpPr>
              <a:spLocks noChangeAspect="1" noChangeArrowheads="1"/>
            </p:cNvSpPr>
            <p:nvPr/>
          </p:nvSpPr>
          <p:spPr bwMode="auto">
            <a:xfrm>
              <a:off x="4757163" y="4526194"/>
              <a:ext cx="724475" cy="4492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0</a:t>
              </a:r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~ 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7</a:t>
              </a:r>
              <a:endParaRPr lang="en-US" altLang="zh-CN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30" name="Line 51"/>
            <p:cNvSpPr>
              <a:spLocks noChangeAspect="1" noChangeShapeType="1"/>
            </p:cNvSpPr>
            <p:nvPr/>
          </p:nvSpPr>
          <p:spPr bwMode="auto">
            <a:xfrm>
              <a:off x="9539229" y="4331910"/>
              <a:ext cx="0" cy="788988"/>
            </a:xfrm>
            <a:prstGeom prst="line">
              <a:avLst/>
            </a:prstGeom>
            <a:noFill/>
            <a:ln w="50800">
              <a:solidFill>
                <a:srgbClr val="008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52"/>
            <p:cNvSpPr>
              <a:spLocks noChangeAspect="1" noChangeShapeType="1"/>
            </p:cNvSpPr>
            <p:nvPr/>
          </p:nvSpPr>
          <p:spPr bwMode="auto">
            <a:xfrm>
              <a:off x="6126712" y="4324426"/>
              <a:ext cx="0" cy="788988"/>
            </a:xfrm>
            <a:prstGeom prst="line">
              <a:avLst/>
            </a:prstGeom>
            <a:noFill/>
            <a:ln w="50800">
              <a:solidFill>
                <a:srgbClr val="008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53"/>
            <p:cNvSpPr>
              <a:spLocks noChangeAspect="1" noChangeShapeType="1"/>
            </p:cNvSpPr>
            <p:nvPr/>
          </p:nvSpPr>
          <p:spPr bwMode="auto">
            <a:xfrm>
              <a:off x="4691448" y="4324426"/>
              <a:ext cx="0" cy="788988"/>
            </a:xfrm>
            <a:prstGeom prst="line">
              <a:avLst/>
            </a:prstGeom>
            <a:noFill/>
            <a:ln w="50800">
              <a:solidFill>
                <a:srgbClr val="008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52"/>
            <p:cNvSpPr>
              <a:spLocks noChangeAspect="1" noChangeShapeType="1"/>
            </p:cNvSpPr>
            <p:nvPr/>
          </p:nvSpPr>
          <p:spPr bwMode="auto">
            <a:xfrm>
              <a:off x="6138374" y="4331910"/>
              <a:ext cx="0" cy="788988"/>
            </a:xfrm>
            <a:prstGeom prst="line">
              <a:avLst/>
            </a:prstGeom>
            <a:noFill/>
            <a:ln w="50800">
              <a:solidFill>
                <a:srgbClr val="008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4" name="Group 56"/>
          <p:cNvGrpSpPr/>
          <p:nvPr/>
        </p:nvGrpSpPr>
        <p:grpSpPr bwMode="auto">
          <a:xfrm>
            <a:off x="8363679" y="4136517"/>
            <a:ext cx="368165" cy="54399"/>
            <a:chOff x="4096" y="2541"/>
            <a:chExt cx="379" cy="56"/>
          </a:xfrm>
          <a:solidFill>
            <a:schemeClr val="tx1"/>
          </a:solidFill>
        </p:grpSpPr>
        <p:sp>
          <p:nvSpPr>
            <p:cNvPr id="35" name="Oval 27"/>
            <p:cNvSpPr>
              <a:spLocks noChangeAspect="1" noChangeArrowheads="1"/>
            </p:cNvSpPr>
            <p:nvPr/>
          </p:nvSpPr>
          <p:spPr bwMode="auto">
            <a:xfrm>
              <a:off x="4422" y="2541"/>
              <a:ext cx="53" cy="56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/>
              <a:endParaRPr lang="zh-CN" altLang="en-US" sz="1200"/>
            </a:p>
          </p:txBody>
        </p:sp>
        <p:sp>
          <p:nvSpPr>
            <p:cNvPr id="36" name="Oval 28"/>
            <p:cNvSpPr>
              <a:spLocks noChangeAspect="1" noChangeArrowheads="1"/>
            </p:cNvSpPr>
            <p:nvPr/>
          </p:nvSpPr>
          <p:spPr bwMode="auto">
            <a:xfrm>
              <a:off x="4096" y="2541"/>
              <a:ext cx="52" cy="56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/>
              <a:endParaRPr lang="zh-CN" altLang="en-US" sz="1200"/>
            </a:p>
          </p:txBody>
        </p:sp>
        <p:sp>
          <p:nvSpPr>
            <p:cNvPr id="37" name="Oval 29"/>
            <p:cNvSpPr>
              <a:spLocks noChangeAspect="1" noChangeArrowheads="1"/>
            </p:cNvSpPr>
            <p:nvPr/>
          </p:nvSpPr>
          <p:spPr bwMode="auto">
            <a:xfrm>
              <a:off x="4259" y="2541"/>
              <a:ext cx="53" cy="56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/>
              <a:endParaRPr lang="zh-CN" altLang="en-US" sz="120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107089" y="3498133"/>
            <a:ext cx="1160869" cy="1486746"/>
            <a:chOff x="7569723" y="3328852"/>
            <a:chExt cx="1160869" cy="1486746"/>
          </a:xfrm>
          <a:noFill/>
        </p:grpSpPr>
        <p:sp>
          <p:nvSpPr>
            <p:cNvPr id="39" name="Rectangle 8"/>
            <p:cNvSpPr>
              <a:spLocks noChangeAspect="1" noChangeArrowheads="1"/>
            </p:cNvSpPr>
            <p:nvPr/>
          </p:nvSpPr>
          <p:spPr bwMode="auto">
            <a:xfrm>
              <a:off x="7596819" y="3359908"/>
              <a:ext cx="1102341" cy="131708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algn="ctr">
                <a:defRPr/>
              </a:pPr>
              <a:endPara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569723" y="3328852"/>
              <a:ext cx="503664" cy="461665"/>
            </a:xfrm>
            <a:prstGeom prst="rect">
              <a:avLst/>
            </a:prstGeom>
            <a:grpFill/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WE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7989076" y="4353933"/>
              <a:ext cx="332143" cy="461665"/>
            </a:xfrm>
            <a:prstGeom prst="rect">
              <a:avLst/>
            </a:prstGeom>
            <a:grpFill/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endParaRPr lang="en-US" altLang="zh-CN" sz="2400" b="1" dirty="0">
                <a:solidFill>
                  <a:srgbClr val="003300"/>
                </a:solidFill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977125" y="3328852"/>
              <a:ext cx="332143" cy="461665"/>
            </a:xfrm>
            <a:prstGeom prst="rect">
              <a:avLst/>
            </a:prstGeom>
            <a:grpFill/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A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8259877" y="3328852"/>
              <a:ext cx="434734" cy="461665"/>
            </a:xfrm>
            <a:prstGeom prst="rect">
              <a:avLst/>
            </a:prstGeom>
            <a:grpFill/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CS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577138" y="3825087"/>
              <a:ext cx="1153454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256K×8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946754" y="3498133"/>
            <a:ext cx="1160869" cy="1486746"/>
            <a:chOff x="7864998" y="3328852"/>
            <a:chExt cx="1160869" cy="1486746"/>
          </a:xfrm>
          <a:noFill/>
        </p:grpSpPr>
        <p:sp>
          <p:nvSpPr>
            <p:cNvPr id="54" name="Rectangle 8"/>
            <p:cNvSpPr>
              <a:spLocks noChangeAspect="1" noChangeArrowheads="1"/>
            </p:cNvSpPr>
            <p:nvPr/>
          </p:nvSpPr>
          <p:spPr bwMode="auto">
            <a:xfrm>
              <a:off x="7892094" y="3359908"/>
              <a:ext cx="1102341" cy="131708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algn="ctr">
                <a:defRPr/>
              </a:pPr>
              <a:endPara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7864998" y="3328852"/>
              <a:ext cx="503664" cy="461665"/>
            </a:xfrm>
            <a:prstGeom prst="rect">
              <a:avLst/>
            </a:prstGeom>
            <a:grpFill/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WE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8284351" y="4353933"/>
              <a:ext cx="332143" cy="461665"/>
            </a:xfrm>
            <a:prstGeom prst="rect">
              <a:avLst/>
            </a:prstGeom>
            <a:grpFill/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endParaRPr lang="en-US" altLang="zh-CN" sz="2400" b="1" dirty="0">
                <a:solidFill>
                  <a:srgbClr val="003300"/>
                </a:solidFill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8272400" y="3328852"/>
              <a:ext cx="332143" cy="461665"/>
            </a:xfrm>
            <a:prstGeom prst="rect">
              <a:avLst/>
            </a:prstGeom>
            <a:grpFill/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A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8555152" y="3328852"/>
              <a:ext cx="434734" cy="461665"/>
            </a:xfrm>
            <a:prstGeom prst="rect">
              <a:avLst/>
            </a:prstGeom>
            <a:grpFill/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CS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7872413" y="3825087"/>
              <a:ext cx="1153454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256K×8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944201" y="3508621"/>
            <a:ext cx="1160869" cy="1486746"/>
            <a:chOff x="7864998" y="3328852"/>
            <a:chExt cx="1160869" cy="1486746"/>
          </a:xfrm>
          <a:noFill/>
        </p:grpSpPr>
        <p:sp>
          <p:nvSpPr>
            <p:cNvPr id="61" name="Rectangle 8"/>
            <p:cNvSpPr>
              <a:spLocks noChangeAspect="1" noChangeArrowheads="1"/>
            </p:cNvSpPr>
            <p:nvPr/>
          </p:nvSpPr>
          <p:spPr bwMode="auto">
            <a:xfrm>
              <a:off x="7892094" y="3359908"/>
              <a:ext cx="1102341" cy="131708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algn="ctr">
                <a:defRPr/>
              </a:pPr>
              <a:endPara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7864998" y="3328852"/>
              <a:ext cx="503664" cy="461665"/>
            </a:xfrm>
            <a:prstGeom prst="rect">
              <a:avLst/>
            </a:prstGeom>
            <a:grpFill/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WE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8284351" y="4353933"/>
              <a:ext cx="332143" cy="461665"/>
            </a:xfrm>
            <a:prstGeom prst="rect">
              <a:avLst/>
            </a:prstGeom>
            <a:grpFill/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endParaRPr lang="en-US" altLang="zh-CN" sz="2400" b="1" dirty="0">
                <a:solidFill>
                  <a:srgbClr val="003300"/>
                </a:solidFill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8272400" y="3328852"/>
              <a:ext cx="332143" cy="461665"/>
            </a:xfrm>
            <a:prstGeom prst="rect">
              <a:avLst/>
            </a:prstGeom>
            <a:grpFill/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A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8555152" y="3328852"/>
              <a:ext cx="434734" cy="461665"/>
            </a:xfrm>
            <a:prstGeom prst="rect">
              <a:avLst/>
            </a:prstGeom>
            <a:grpFill/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CS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7872413" y="3825087"/>
              <a:ext cx="1153454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256K×8</a:t>
              </a:r>
            </a:p>
          </p:txBody>
        </p:sp>
      </p:grpSp>
      <p:grpSp>
        <p:nvGrpSpPr>
          <p:cNvPr id="67" name="Group 14"/>
          <p:cNvGrpSpPr/>
          <p:nvPr/>
        </p:nvGrpSpPr>
        <p:grpSpPr bwMode="auto">
          <a:xfrm>
            <a:off x="2330676" y="1943723"/>
            <a:ext cx="1247293" cy="4058617"/>
            <a:chOff x="580" y="1369"/>
            <a:chExt cx="697" cy="22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8" name="Rectangle 15"/>
            <p:cNvSpPr>
              <a:spLocks noChangeAspect="1" noChangeArrowheads="1"/>
            </p:cNvSpPr>
            <p:nvPr/>
          </p:nvSpPr>
          <p:spPr bwMode="auto">
            <a:xfrm>
              <a:off x="624" y="1369"/>
              <a:ext cx="653" cy="222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r">
                <a:defRPr/>
              </a:pPr>
              <a:endParaRPr lang="zh-CN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69" name="Rectangle 16"/>
            <p:cNvSpPr>
              <a:spLocks noChangeAspect="1" noChangeArrowheads="1"/>
            </p:cNvSpPr>
            <p:nvPr/>
          </p:nvSpPr>
          <p:spPr bwMode="auto">
            <a:xfrm>
              <a:off x="649" y="1697"/>
              <a:ext cx="572" cy="28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sz="2000" b="1" dirty="0">
                  <a:latin typeface="Times New Roman" panose="02020603050405020304" pitchFamily="18" charset="0"/>
                  <a:ea typeface="仿宋_GB2312" pitchFamily="1" charset="-122"/>
                </a:rPr>
                <a:t>A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1" charset="-122"/>
                </a:rPr>
                <a:t>20-0</a:t>
              </a:r>
              <a:endParaRPr lang="en-US" altLang="zh-CN" sz="2000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70" name="Rectangle 17"/>
            <p:cNvSpPr>
              <a:spLocks noChangeAspect="1" noChangeArrowheads="1"/>
            </p:cNvSpPr>
            <p:nvPr/>
          </p:nvSpPr>
          <p:spPr bwMode="auto">
            <a:xfrm>
              <a:off x="654" y="1369"/>
              <a:ext cx="571" cy="28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sz="2000" dirty="0">
                  <a:latin typeface="Times New Roman" panose="02020603050405020304" pitchFamily="18" charset="0"/>
                  <a:ea typeface="仿宋_GB2312" pitchFamily="1" charset="-122"/>
                </a:rPr>
                <a:t>MREQ#</a:t>
              </a:r>
              <a:endParaRPr lang="en-US" altLang="zh-CN" sz="2000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71" name="Rectangle 18"/>
            <p:cNvSpPr>
              <a:spLocks noChangeAspect="1" noChangeArrowheads="1"/>
            </p:cNvSpPr>
            <p:nvPr/>
          </p:nvSpPr>
          <p:spPr bwMode="auto">
            <a:xfrm>
              <a:off x="674" y="1962"/>
              <a:ext cx="572" cy="28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sz="2000" dirty="0">
                  <a:latin typeface="Times New Roman" panose="02020603050405020304" pitchFamily="18" charset="0"/>
                  <a:ea typeface="仿宋_GB2312" pitchFamily="1" charset="-122"/>
                </a:rPr>
                <a:t>R/W#</a:t>
              </a:r>
              <a:endParaRPr lang="en-US" altLang="zh-CN" sz="2000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72" name="Rectangle 19"/>
            <p:cNvSpPr>
              <a:spLocks noChangeAspect="1" noChangeArrowheads="1"/>
            </p:cNvSpPr>
            <p:nvPr/>
          </p:nvSpPr>
          <p:spPr bwMode="auto">
            <a:xfrm>
              <a:off x="580" y="2355"/>
              <a:ext cx="571" cy="28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sz="2400" b="1" dirty="0">
                  <a:latin typeface="+mn-ea"/>
                  <a:cs typeface="Segoe UI Black" panose="020B0A02040204020203" pitchFamily="34" charset="0"/>
                </a:rPr>
                <a:t>CPU</a:t>
              </a:r>
            </a:p>
          </p:txBody>
        </p:sp>
        <p:sp>
          <p:nvSpPr>
            <p:cNvPr id="73" name="Rectangle 20"/>
            <p:cNvSpPr>
              <a:spLocks noChangeAspect="1" noChangeArrowheads="1"/>
            </p:cNvSpPr>
            <p:nvPr/>
          </p:nvSpPr>
          <p:spPr bwMode="auto">
            <a:xfrm>
              <a:off x="663" y="3352"/>
              <a:ext cx="571" cy="2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sz="2000" b="1" dirty="0"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1" charset="-122"/>
                </a:rPr>
                <a:t>7</a:t>
              </a:r>
              <a:r>
                <a:rPr lang="en-US" altLang="zh-CN" sz="2000" b="1" dirty="0">
                  <a:latin typeface="Times New Roman" panose="02020603050405020304" pitchFamily="18" charset="0"/>
                  <a:ea typeface="仿宋_GB2312" pitchFamily="1" charset="-122"/>
                </a:rPr>
                <a:t>~D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1" charset="-122"/>
                </a:rPr>
                <a:t>0</a:t>
              </a:r>
              <a:endParaRPr lang="en-US" altLang="zh-CN" sz="2000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</p:grpSp>
      <p:sp>
        <p:nvSpPr>
          <p:cNvPr id="74" name="Line 40"/>
          <p:cNvSpPr>
            <a:spLocks noChangeAspect="1" noChangeShapeType="1"/>
          </p:cNvSpPr>
          <p:nvPr/>
        </p:nvSpPr>
        <p:spPr bwMode="auto">
          <a:xfrm rot="16200000">
            <a:off x="4238187" y="2123731"/>
            <a:ext cx="0" cy="343184"/>
          </a:xfrm>
          <a:prstGeom prst="line">
            <a:avLst/>
          </a:prstGeom>
          <a:noFill/>
          <a:ln w="76200" cap="sq">
            <a:solidFill>
              <a:schemeClr val="accent1"/>
            </a:solidFill>
            <a:miter lim="800000"/>
            <a:headEnd type="none" w="sm" len="sm"/>
            <a:tailEnd type="triangl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" name="Line 34"/>
          <p:cNvSpPr>
            <a:spLocks noChangeAspect="1" noChangeShapeType="1"/>
          </p:cNvSpPr>
          <p:nvPr/>
        </p:nvSpPr>
        <p:spPr bwMode="auto">
          <a:xfrm rot="5400000">
            <a:off x="3818266" y="2551719"/>
            <a:ext cx="496658" cy="0"/>
          </a:xfrm>
          <a:prstGeom prst="line">
            <a:avLst/>
          </a:prstGeom>
          <a:noFill/>
          <a:ln w="76200" cap="sq">
            <a:solidFill>
              <a:schemeClr val="accent1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" name="Rectangle 13"/>
          <p:cNvSpPr>
            <a:spLocks noChangeAspect="1" noChangeArrowheads="1"/>
          </p:cNvSpPr>
          <p:nvPr/>
        </p:nvSpPr>
        <p:spPr bwMode="auto">
          <a:xfrm>
            <a:off x="3774264" y="2414838"/>
            <a:ext cx="892175" cy="442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r"/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楷体_GB2312" pitchFamily="49" charset="-122"/>
              </a:rPr>
              <a:t>20-18</a:t>
            </a:r>
            <a:endParaRPr lang="en-US" altLang="zh-CN" b="1" dirty="0">
              <a:latin typeface="Tahoma" panose="020B0604030504040204" pitchFamily="34" charset="0"/>
              <a:ea typeface="楷体_GB2312" pitchFamily="49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5531516" y="3499096"/>
            <a:ext cx="1160869" cy="1486746"/>
            <a:chOff x="7722123" y="3328852"/>
            <a:chExt cx="1160869" cy="1486746"/>
          </a:xfrm>
          <a:noFill/>
        </p:grpSpPr>
        <p:sp>
          <p:nvSpPr>
            <p:cNvPr id="79" name="Rectangle 8"/>
            <p:cNvSpPr>
              <a:spLocks noChangeAspect="1" noChangeArrowheads="1"/>
            </p:cNvSpPr>
            <p:nvPr/>
          </p:nvSpPr>
          <p:spPr bwMode="auto">
            <a:xfrm>
              <a:off x="7749219" y="3359908"/>
              <a:ext cx="1102341" cy="1317082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algn="ctr">
                <a:defRPr/>
              </a:pPr>
              <a:endPara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7722123" y="3328852"/>
              <a:ext cx="503664" cy="461665"/>
            </a:xfrm>
            <a:prstGeom prst="rect">
              <a:avLst/>
            </a:prstGeom>
            <a:grpFill/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WE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8141476" y="4353933"/>
              <a:ext cx="332143" cy="461665"/>
            </a:xfrm>
            <a:prstGeom prst="rect">
              <a:avLst/>
            </a:prstGeom>
            <a:grpFill/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endParaRPr lang="en-US" altLang="zh-CN" sz="2400" b="1" dirty="0">
                <a:solidFill>
                  <a:srgbClr val="003300"/>
                </a:solidFill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8129525" y="3328852"/>
              <a:ext cx="332143" cy="461665"/>
            </a:xfrm>
            <a:prstGeom prst="rect">
              <a:avLst/>
            </a:prstGeom>
            <a:grpFill/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A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8412277" y="3328852"/>
              <a:ext cx="434734" cy="461665"/>
            </a:xfrm>
            <a:prstGeom prst="rect">
              <a:avLst/>
            </a:prstGeom>
            <a:grpFill/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CS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7729538" y="3825087"/>
              <a:ext cx="1153454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256K×8</a:t>
              </a: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4381385" y="1960348"/>
            <a:ext cx="5687704" cy="464434"/>
            <a:chOff x="4392271" y="1514033"/>
            <a:chExt cx="5687704" cy="464434"/>
          </a:xfrm>
          <a:noFill/>
        </p:grpSpPr>
        <p:sp>
          <p:nvSpPr>
            <p:cNvPr id="86" name="梯形 85"/>
            <p:cNvSpPr/>
            <p:nvPr/>
          </p:nvSpPr>
          <p:spPr>
            <a:xfrm>
              <a:off x="4413250" y="1514033"/>
              <a:ext cx="5666725" cy="464434"/>
            </a:xfrm>
            <a:prstGeom prst="trapezoid">
              <a:avLst>
                <a:gd name="adj" fmla="val 0"/>
              </a:avLst>
            </a:prstGeom>
            <a:grpFill/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 anchor="ctr" anchorCtr="1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6598022" y="1561989"/>
              <a:ext cx="122822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3:8</a:t>
              </a:r>
              <a:r>
                <a:rPr lang="zh-CN" altLang="en-US" b="1" dirty="0"/>
                <a:t>译码器</a:t>
              </a:r>
            </a:p>
          </p:txBody>
        </p:sp>
        <p:sp>
          <p:nvSpPr>
            <p:cNvPr id="88" name="Rectangle 13"/>
            <p:cNvSpPr>
              <a:spLocks noChangeAspect="1" noChangeArrowheads="1"/>
            </p:cNvSpPr>
            <p:nvPr/>
          </p:nvSpPr>
          <p:spPr bwMode="auto">
            <a:xfrm>
              <a:off x="4756433" y="1644697"/>
              <a:ext cx="421850" cy="2837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楷体_GB2312" pitchFamily="49" charset="-122"/>
                </a:rPr>
                <a:t>Y</a:t>
              </a:r>
              <a:r>
                <a:rPr lang="en-US" altLang="zh-CN" baseline="-25000" dirty="0"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  <a:endParaRPr lang="en-US" altLang="zh-CN" b="1" dirty="0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89" name="Rectangle 13"/>
            <p:cNvSpPr>
              <a:spLocks noChangeAspect="1" noChangeArrowheads="1"/>
            </p:cNvSpPr>
            <p:nvPr/>
          </p:nvSpPr>
          <p:spPr bwMode="auto">
            <a:xfrm>
              <a:off x="6183587" y="1639085"/>
              <a:ext cx="421850" cy="2837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楷体_GB2312" pitchFamily="49" charset="-122"/>
                </a:rPr>
                <a:t>Y</a:t>
              </a:r>
              <a:r>
                <a:rPr lang="en-US" altLang="zh-CN" baseline="-25000" dirty="0"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  <a:endParaRPr lang="en-US" altLang="zh-CN" b="1" dirty="0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90" name="Rectangle 13"/>
            <p:cNvSpPr>
              <a:spLocks noChangeAspect="1" noChangeArrowheads="1"/>
            </p:cNvSpPr>
            <p:nvPr/>
          </p:nvSpPr>
          <p:spPr bwMode="auto">
            <a:xfrm>
              <a:off x="9588091" y="1635171"/>
              <a:ext cx="421850" cy="2837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楷体_GB2312" pitchFamily="49" charset="-122"/>
                </a:rPr>
                <a:t>Y</a:t>
              </a:r>
              <a:r>
                <a:rPr lang="en-US" altLang="zh-CN" baseline="-25000" dirty="0">
                  <a:latin typeface="Times New Roman" panose="02020603050405020304" pitchFamily="18" charset="0"/>
                  <a:ea typeface="楷体_GB2312" pitchFamily="49" charset="-122"/>
                </a:rPr>
                <a:t>7</a:t>
              </a:r>
              <a:endParaRPr lang="en-US" altLang="zh-CN" b="1" dirty="0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91" name="Rectangle 13"/>
            <p:cNvSpPr>
              <a:spLocks noChangeAspect="1" noChangeArrowheads="1"/>
            </p:cNvSpPr>
            <p:nvPr/>
          </p:nvSpPr>
          <p:spPr bwMode="auto">
            <a:xfrm>
              <a:off x="4392271" y="1517143"/>
              <a:ext cx="421850" cy="2837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楷体_GB2312" pitchFamily="49" charset="-122"/>
                </a:rPr>
                <a:t>OE</a:t>
              </a:r>
              <a:endParaRPr lang="en-US" altLang="zh-CN" b="1" dirty="0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</p:grpSp>
      <p:sp>
        <p:nvSpPr>
          <p:cNvPr id="93" name="Oval 27"/>
          <p:cNvSpPr>
            <a:spLocks noChangeAspect="1" noChangeArrowheads="1"/>
          </p:cNvSpPr>
          <p:nvPr/>
        </p:nvSpPr>
        <p:spPr bwMode="auto">
          <a:xfrm>
            <a:off x="9834246" y="2427464"/>
            <a:ext cx="51485" cy="54399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endParaRPr lang="zh-CN" altLang="en-US" sz="1200"/>
          </a:p>
        </p:txBody>
      </p:sp>
      <p:sp>
        <p:nvSpPr>
          <p:cNvPr id="94" name="Oval 27"/>
          <p:cNvSpPr>
            <a:spLocks noChangeAspect="1" noChangeArrowheads="1"/>
          </p:cNvSpPr>
          <p:nvPr/>
        </p:nvSpPr>
        <p:spPr bwMode="auto">
          <a:xfrm>
            <a:off x="7840172" y="2422831"/>
            <a:ext cx="51485" cy="54399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endParaRPr lang="zh-CN" altLang="en-US" sz="1200"/>
          </a:p>
        </p:txBody>
      </p:sp>
      <p:sp>
        <p:nvSpPr>
          <p:cNvPr id="95" name="Oval 27"/>
          <p:cNvSpPr>
            <a:spLocks noChangeAspect="1" noChangeArrowheads="1"/>
          </p:cNvSpPr>
          <p:nvPr/>
        </p:nvSpPr>
        <p:spPr bwMode="auto">
          <a:xfrm>
            <a:off x="6402312" y="2408259"/>
            <a:ext cx="51485" cy="54399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endParaRPr lang="zh-CN" altLang="en-US" sz="1200"/>
          </a:p>
        </p:txBody>
      </p:sp>
      <p:sp>
        <p:nvSpPr>
          <p:cNvPr id="96" name="Oval 27"/>
          <p:cNvSpPr>
            <a:spLocks noChangeAspect="1" noChangeArrowheads="1"/>
          </p:cNvSpPr>
          <p:nvPr/>
        </p:nvSpPr>
        <p:spPr bwMode="auto">
          <a:xfrm>
            <a:off x="4980354" y="2417541"/>
            <a:ext cx="51485" cy="54399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endParaRPr lang="zh-CN" altLang="en-US" sz="1200"/>
          </a:p>
        </p:txBody>
      </p:sp>
      <p:cxnSp>
        <p:nvCxnSpPr>
          <p:cNvPr id="98" name="直接连接符 97"/>
          <p:cNvCxnSpPr/>
          <p:nvPr/>
        </p:nvCxnSpPr>
        <p:spPr>
          <a:xfrm>
            <a:off x="9726246" y="3581563"/>
            <a:ext cx="2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7742004" y="3581563"/>
            <a:ext cx="2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6326133" y="3581563"/>
            <a:ext cx="2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4896778" y="3574352"/>
            <a:ext cx="2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5" y="193924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7.4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主存与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的连接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888248" y="899569"/>
            <a:ext cx="5129206" cy="617641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2.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字扩展</a:t>
            </a:r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(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存储器字长扩展</a:t>
            </a:r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)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916039" y="2304245"/>
            <a:ext cx="2016191" cy="3714036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  <a:miter lim="800000"/>
          </a:ln>
        </p:spPr>
        <p:txBody>
          <a:bodyPr/>
          <a:lstStyle/>
          <a:p>
            <a:pPr algn="ctr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zh-CN" altLang="zh-CN" sz="2400" b="1">
              <a:latin typeface="+mn-ea"/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1939621" y="3212119"/>
            <a:ext cx="199261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2400">
              <a:latin typeface="+mn-ea"/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1923901" y="4155366"/>
            <a:ext cx="199850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2400">
              <a:latin typeface="+mn-ea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923901" y="5100579"/>
            <a:ext cx="200833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2400">
              <a:latin typeface="+mn-ea"/>
            </a:endParaRPr>
          </a:p>
        </p:txBody>
      </p:sp>
      <p:sp>
        <p:nvSpPr>
          <p:cNvPr id="10" name="AutoShape 10"/>
          <p:cNvSpPr/>
          <p:nvPr/>
        </p:nvSpPr>
        <p:spPr bwMode="auto">
          <a:xfrm flipV="1">
            <a:off x="1609484" y="2312104"/>
            <a:ext cx="214195" cy="856783"/>
          </a:xfrm>
          <a:prstGeom prst="leftBrace">
            <a:avLst>
              <a:gd name="adj1" fmla="val 21167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endParaRPr lang="zh-CN" altLang="en-US" sz="2400">
              <a:latin typeface="+mn-ea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829341" y="2589185"/>
            <a:ext cx="825340" cy="373369"/>
          </a:xfrm>
          <a:prstGeom prst="rect">
            <a:avLst/>
          </a:prstGeom>
          <a:noFill/>
          <a:ln w="16510">
            <a:noFill/>
            <a:miter lim="800000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 sz="2400" dirty="0">
                <a:latin typeface="+mn-ea"/>
              </a:rPr>
              <a:t>256K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2" name="AutoShape 12"/>
          <p:cNvSpPr/>
          <p:nvPr/>
        </p:nvSpPr>
        <p:spPr bwMode="auto">
          <a:xfrm flipV="1">
            <a:off x="1609484" y="3255351"/>
            <a:ext cx="214195" cy="858749"/>
          </a:xfrm>
          <a:prstGeom prst="leftBrace">
            <a:avLst>
              <a:gd name="adj1" fmla="val 21215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endParaRPr lang="zh-CN" altLang="en-US" sz="2400">
              <a:latin typeface="+mn-ea"/>
            </a:endParaRPr>
          </a:p>
        </p:txBody>
      </p:sp>
      <p:sp>
        <p:nvSpPr>
          <p:cNvPr id="14" name="AutoShape 16"/>
          <p:cNvSpPr/>
          <p:nvPr/>
        </p:nvSpPr>
        <p:spPr bwMode="auto">
          <a:xfrm flipV="1">
            <a:off x="1609484" y="5143811"/>
            <a:ext cx="214195" cy="856783"/>
          </a:xfrm>
          <a:prstGeom prst="leftBrace">
            <a:avLst>
              <a:gd name="adj1" fmla="val 21167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endParaRPr lang="zh-CN" altLang="en-US" sz="2400">
              <a:latin typeface="+mn-ea"/>
            </a:endParaRPr>
          </a:p>
        </p:txBody>
      </p:sp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2593996" y="2599008"/>
            <a:ext cx="668133" cy="369438"/>
          </a:xfrm>
          <a:prstGeom prst="rect">
            <a:avLst/>
          </a:prstGeom>
          <a:noFill/>
          <a:ln w="16510">
            <a:noFill/>
            <a:miter lim="800000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 sz="2400" dirty="0">
                <a:latin typeface="+mn-ea"/>
              </a:rPr>
              <a:t>0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2593996" y="3508851"/>
            <a:ext cx="668133" cy="379263"/>
          </a:xfrm>
          <a:prstGeom prst="rect">
            <a:avLst/>
          </a:prstGeom>
          <a:noFill/>
          <a:ln w="16510">
            <a:noFill/>
            <a:miter lim="800000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 sz="2400" dirty="0">
                <a:latin typeface="+mn-ea"/>
              </a:rPr>
              <a:t>1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2593996" y="4479609"/>
            <a:ext cx="668133" cy="379263"/>
          </a:xfrm>
          <a:prstGeom prst="rect">
            <a:avLst/>
          </a:prstGeom>
          <a:noFill/>
          <a:ln w="16510">
            <a:noFill/>
            <a:miter lim="800000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 sz="2400" dirty="0">
                <a:latin typeface="+mn-ea"/>
              </a:rPr>
              <a:t>…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2593996" y="5377659"/>
            <a:ext cx="668133" cy="375334"/>
          </a:xfrm>
          <a:prstGeom prst="rect">
            <a:avLst/>
          </a:prstGeom>
          <a:noFill/>
          <a:ln w="16510">
            <a:noFill/>
            <a:miter lim="800000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 sz="2400" dirty="0">
                <a:latin typeface="+mn-ea"/>
              </a:rPr>
              <a:t>7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483657" y="1875865"/>
            <a:ext cx="3603988" cy="1283201"/>
            <a:chOff x="6197387" y="1460018"/>
            <a:chExt cx="3603988" cy="1283201"/>
          </a:xfrm>
        </p:grpSpPr>
        <p:grpSp>
          <p:nvGrpSpPr>
            <p:cNvPr id="21" name="Group 23"/>
            <p:cNvGrpSpPr/>
            <p:nvPr/>
          </p:nvGrpSpPr>
          <p:grpSpPr bwMode="auto">
            <a:xfrm>
              <a:off x="6197387" y="1460018"/>
              <a:ext cx="3603988" cy="471626"/>
              <a:chOff x="2741" y="1412"/>
              <a:chExt cx="1834" cy="240"/>
            </a:xfrm>
          </p:grpSpPr>
          <p:sp>
            <p:nvSpPr>
              <p:cNvPr id="39" name="Text Box 24"/>
              <p:cNvSpPr txBox="1">
                <a:spLocks noChangeArrowheads="1"/>
              </p:cNvSpPr>
              <p:nvPr/>
            </p:nvSpPr>
            <p:spPr bwMode="auto">
              <a:xfrm>
                <a:off x="2741" y="1412"/>
                <a:ext cx="749" cy="2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/>
              <a:lstStyle/>
              <a:p>
                <a:pPr algn="ctr"/>
                <a:r>
                  <a:rPr lang="en-US" altLang="zh-CN" sz="2400" b="1" dirty="0">
                    <a:solidFill>
                      <a:srgbClr val="3438F6"/>
                    </a:solidFill>
                    <a:latin typeface="Consolas" panose="020B0609020204030204" pitchFamily="49" charset="0"/>
                    <a:ea typeface="华康简宋"/>
                    <a:cs typeface="华康简宋"/>
                  </a:rPr>
                  <a:t>A</a:t>
                </a:r>
                <a:r>
                  <a:rPr lang="en-US" altLang="zh-CN" sz="2400" b="1" baseline="-25000" dirty="0">
                    <a:solidFill>
                      <a:srgbClr val="3438F6"/>
                    </a:solidFill>
                    <a:latin typeface="Consolas" panose="020B0609020204030204" pitchFamily="49" charset="0"/>
                    <a:ea typeface="华康简宋"/>
                    <a:cs typeface="华康简宋"/>
                  </a:rPr>
                  <a:t>20</a:t>
                </a:r>
                <a:r>
                  <a:rPr lang="en-US" altLang="zh-CN" sz="2400" b="1" dirty="0">
                    <a:solidFill>
                      <a:srgbClr val="3438F6"/>
                    </a:solidFill>
                    <a:latin typeface="Consolas" panose="020B0609020204030204" pitchFamily="49" charset="0"/>
                    <a:ea typeface="华康简宋"/>
                    <a:cs typeface="华康简宋"/>
                  </a:rPr>
                  <a:t>A</a:t>
                </a:r>
                <a:r>
                  <a:rPr lang="en-US" altLang="zh-CN" sz="2400" b="1" baseline="-25000" dirty="0">
                    <a:solidFill>
                      <a:srgbClr val="3438F6"/>
                    </a:solidFill>
                    <a:latin typeface="Consolas" panose="020B0609020204030204" pitchFamily="49" charset="0"/>
                    <a:ea typeface="宋体" panose="02010600030101010101" pitchFamily="2" charset="-122"/>
                  </a:rPr>
                  <a:t>19</a:t>
                </a:r>
                <a:r>
                  <a:rPr lang="en-US" altLang="zh-CN" sz="2400" b="1" dirty="0">
                    <a:solidFill>
                      <a:srgbClr val="3438F6"/>
                    </a:solidFill>
                    <a:latin typeface="Consolas" panose="020B0609020204030204" pitchFamily="49" charset="0"/>
                    <a:ea typeface="华康简宋"/>
                    <a:cs typeface="华康简宋"/>
                  </a:rPr>
                  <a:t>A</a:t>
                </a:r>
                <a:r>
                  <a:rPr lang="en-US" altLang="zh-CN" sz="2400" b="1" baseline="-25000" dirty="0">
                    <a:solidFill>
                      <a:srgbClr val="3438F6"/>
                    </a:solidFill>
                    <a:latin typeface="Consolas" panose="020B0609020204030204" pitchFamily="49" charset="0"/>
                    <a:ea typeface="宋体" panose="02010600030101010101" pitchFamily="2" charset="-122"/>
                  </a:rPr>
                  <a:t>18</a:t>
                </a:r>
              </a:p>
            </p:txBody>
          </p:sp>
          <p:sp>
            <p:nvSpPr>
              <p:cNvPr id="40" name="Text Box 25"/>
              <p:cNvSpPr txBox="1">
                <a:spLocks noChangeArrowheads="1"/>
              </p:cNvSpPr>
              <p:nvPr/>
            </p:nvSpPr>
            <p:spPr bwMode="auto">
              <a:xfrm>
                <a:off x="4168" y="1435"/>
                <a:ext cx="407" cy="14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/>
              <a:lstStyle/>
              <a:p>
                <a:pPr algn="ctr"/>
                <a:r>
                  <a:rPr lang="en-US" altLang="zh-CN" sz="2400" b="1" dirty="0">
                    <a:latin typeface="Consolas" panose="020B0609020204030204" pitchFamily="49" charset="0"/>
                    <a:ea typeface="华康简宋"/>
                    <a:cs typeface="华康简宋"/>
                  </a:rPr>
                  <a:t>A</a:t>
                </a:r>
                <a:r>
                  <a:rPr lang="en-US" altLang="zh-CN" sz="2400" b="1" baseline="-25000" dirty="0">
                    <a:latin typeface="Consolas" panose="020B0609020204030204" pitchFamily="49" charset="0"/>
                    <a:ea typeface="华康简宋"/>
                    <a:cs typeface="华康简宋"/>
                  </a:rPr>
                  <a:t>0</a:t>
                </a:r>
                <a:endParaRPr lang="en-US" altLang="zh-CN" sz="2400" b="1" baseline="-25000" dirty="0">
                  <a:latin typeface="Consolas" panose="020B0609020204030204" pitchFamily="49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2" name="Group 26"/>
            <p:cNvGrpSpPr/>
            <p:nvPr/>
          </p:nvGrpSpPr>
          <p:grpSpPr bwMode="auto">
            <a:xfrm>
              <a:off x="6319987" y="1892331"/>
              <a:ext cx="3301365" cy="850888"/>
              <a:chOff x="2784" y="1632"/>
              <a:chExt cx="1680" cy="433"/>
            </a:xfrm>
          </p:grpSpPr>
          <p:sp>
            <p:nvSpPr>
              <p:cNvPr id="23" name="Rectangle 27"/>
              <p:cNvSpPr>
                <a:spLocks noChangeArrowheads="1"/>
              </p:cNvSpPr>
              <p:nvPr/>
            </p:nvSpPr>
            <p:spPr bwMode="auto">
              <a:xfrm>
                <a:off x="2784" y="1632"/>
                <a:ext cx="210" cy="192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 dirty="0">
                    <a:solidFill>
                      <a:srgbClr val="3438F6"/>
                    </a:solidFill>
                    <a:latin typeface="Consolas" panose="020B0609020204030204" pitchFamily="49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24" name="Rectangle 28"/>
              <p:cNvSpPr>
                <a:spLocks noChangeArrowheads="1"/>
              </p:cNvSpPr>
              <p:nvPr/>
            </p:nvSpPr>
            <p:spPr bwMode="auto">
              <a:xfrm>
                <a:off x="2994" y="1632"/>
                <a:ext cx="210" cy="192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 dirty="0">
                    <a:solidFill>
                      <a:srgbClr val="3438F6"/>
                    </a:solidFill>
                    <a:latin typeface="Consolas" panose="020B0609020204030204" pitchFamily="49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25" name="Rectangle 29"/>
              <p:cNvSpPr>
                <a:spLocks noChangeArrowheads="1"/>
              </p:cNvSpPr>
              <p:nvPr/>
            </p:nvSpPr>
            <p:spPr bwMode="auto">
              <a:xfrm>
                <a:off x="3204" y="1632"/>
                <a:ext cx="210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 dirty="0">
                    <a:solidFill>
                      <a:srgbClr val="3438F6"/>
                    </a:solidFill>
                    <a:latin typeface="Consolas" panose="020B0609020204030204" pitchFamily="49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26" name="Rectangle 30"/>
              <p:cNvSpPr>
                <a:spLocks noChangeArrowheads="1"/>
              </p:cNvSpPr>
              <p:nvPr/>
            </p:nvSpPr>
            <p:spPr bwMode="auto">
              <a:xfrm>
                <a:off x="3414" y="1632"/>
                <a:ext cx="210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 dirty="0">
                    <a:latin typeface="Consolas" panose="020B0609020204030204" pitchFamily="49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27" name="Rectangle 31"/>
              <p:cNvSpPr>
                <a:spLocks noChangeArrowheads="1"/>
              </p:cNvSpPr>
              <p:nvPr/>
            </p:nvSpPr>
            <p:spPr bwMode="auto">
              <a:xfrm>
                <a:off x="3624" y="1632"/>
                <a:ext cx="210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 dirty="0">
                    <a:latin typeface="Consolas" panose="020B0609020204030204" pitchFamily="49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28" name="Rectangle 32"/>
              <p:cNvSpPr>
                <a:spLocks noChangeArrowheads="1"/>
              </p:cNvSpPr>
              <p:nvPr/>
            </p:nvSpPr>
            <p:spPr bwMode="auto">
              <a:xfrm>
                <a:off x="3834" y="1632"/>
                <a:ext cx="210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 dirty="0">
                    <a:latin typeface="Consolas" panose="020B0609020204030204" pitchFamily="49" charset="0"/>
                    <a:ea typeface="宋体" panose="02010600030101010101" pitchFamily="2" charset="-122"/>
                  </a:rPr>
                  <a:t>.</a:t>
                </a:r>
              </a:p>
            </p:txBody>
          </p:sp>
          <p:sp>
            <p:nvSpPr>
              <p:cNvPr id="29" name="Rectangle 33"/>
              <p:cNvSpPr>
                <a:spLocks noChangeArrowheads="1"/>
              </p:cNvSpPr>
              <p:nvPr/>
            </p:nvSpPr>
            <p:spPr bwMode="auto">
              <a:xfrm>
                <a:off x="4044" y="1632"/>
                <a:ext cx="210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>
                    <a:latin typeface="Consolas" panose="020B0609020204030204" pitchFamily="49" charset="0"/>
                    <a:ea typeface="宋体" panose="02010600030101010101" pitchFamily="2" charset="-122"/>
                  </a:rPr>
                  <a:t>.</a:t>
                </a:r>
              </a:p>
            </p:txBody>
          </p:sp>
          <p:sp>
            <p:nvSpPr>
              <p:cNvPr id="30" name="Rectangle 34"/>
              <p:cNvSpPr>
                <a:spLocks noChangeArrowheads="1"/>
              </p:cNvSpPr>
              <p:nvPr/>
            </p:nvSpPr>
            <p:spPr bwMode="auto">
              <a:xfrm>
                <a:off x="4254" y="1632"/>
                <a:ext cx="210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>
                    <a:latin typeface="Consolas" panose="020B0609020204030204" pitchFamily="49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31" name="Rectangle 35"/>
              <p:cNvSpPr>
                <a:spLocks noChangeArrowheads="1"/>
              </p:cNvSpPr>
              <p:nvPr/>
            </p:nvSpPr>
            <p:spPr bwMode="auto">
              <a:xfrm>
                <a:off x="2784" y="1872"/>
                <a:ext cx="210" cy="192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 dirty="0">
                    <a:solidFill>
                      <a:srgbClr val="3438F6"/>
                    </a:solidFill>
                    <a:latin typeface="Consolas" panose="020B0609020204030204" pitchFamily="49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32" name="Rectangle 36"/>
              <p:cNvSpPr>
                <a:spLocks noChangeArrowheads="1"/>
              </p:cNvSpPr>
              <p:nvPr/>
            </p:nvSpPr>
            <p:spPr bwMode="auto">
              <a:xfrm>
                <a:off x="2994" y="1873"/>
                <a:ext cx="210" cy="192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 dirty="0">
                    <a:solidFill>
                      <a:srgbClr val="3438F6"/>
                    </a:solidFill>
                    <a:latin typeface="Consolas" panose="020B0609020204030204" pitchFamily="49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33" name="Rectangle 37"/>
              <p:cNvSpPr>
                <a:spLocks noChangeArrowheads="1"/>
              </p:cNvSpPr>
              <p:nvPr/>
            </p:nvSpPr>
            <p:spPr bwMode="auto">
              <a:xfrm>
                <a:off x="3204" y="1872"/>
                <a:ext cx="210" cy="192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 dirty="0">
                    <a:solidFill>
                      <a:srgbClr val="3438F6"/>
                    </a:solidFill>
                    <a:latin typeface="Consolas" panose="020B0609020204030204" pitchFamily="49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34" name="Rectangle 38"/>
              <p:cNvSpPr>
                <a:spLocks noChangeArrowheads="1"/>
              </p:cNvSpPr>
              <p:nvPr/>
            </p:nvSpPr>
            <p:spPr bwMode="auto">
              <a:xfrm>
                <a:off x="3414" y="1872"/>
                <a:ext cx="210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>
                    <a:latin typeface="Consolas" panose="020B0609020204030204" pitchFamily="49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35" name="Rectangle 39"/>
              <p:cNvSpPr>
                <a:spLocks noChangeArrowheads="1"/>
              </p:cNvSpPr>
              <p:nvPr/>
            </p:nvSpPr>
            <p:spPr bwMode="auto">
              <a:xfrm>
                <a:off x="3624" y="1872"/>
                <a:ext cx="210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 dirty="0">
                    <a:latin typeface="Consolas" panose="020B0609020204030204" pitchFamily="49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36" name="Rectangle 40"/>
              <p:cNvSpPr>
                <a:spLocks noChangeArrowheads="1"/>
              </p:cNvSpPr>
              <p:nvPr/>
            </p:nvSpPr>
            <p:spPr bwMode="auto">
              <a:xfrm>
                <a:off x="3834" y="1872"/>
                <a:ext cx="210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 dirty="0">
                    <a:latin typeface="Consolas" panose="020B0609020204030204" pitchFamily="49" charset="0"/>
                    <a:ea typeface="宋体" panose="02010600030101010101" pitchFamily="2" charset="-122"/>
                  </a:rPr>
                  <a:t>.</a:t>
                </a:r>
              </a:p>
            </p:txBody>
          </p:sp>
          <p:sp>
            <p:nvSpPr>
              <p:cNvPr id="37" name="Rectangle 41"/>
              <p:cNvSpPr>
                <a:spLocks noChangeArrowheads="1"/>
              </p:cNvSpPr>
              <p:nvPr/>
            </p:nvSpPr>
            <p:spPr bwMode="auto">
              <a:xfrm>
                <a:off x="4044" y="1872"/>
                <a:ext cx="210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 dirty="0">
                    <a:latin typeface="Consolas" panose="020B0609020204030204" pitchFamily="49" charset="0"/>
                    <a:ea typeface="宋体" panose="02010600030101010101" pitchFamily="2" charset="-122"/>
                  </a:rPr>
                  <a:t>.</a:t>
                </a:r>
              </a:p>
            </p:txBody>
          </p:sp>
          <p:sp>
            <p:nvSpPr>
              <p:cNvPr id="38" name="Rectangle 42"/>
              <p:cNvSpPr>
                <a:spLocks noChangeArrowheads="1"/>
              </p:cNvSpPr>
              <p:nvPr/>
            </p:nvSpPr>
            <p:spPr bwMode="auto">
              <a:xfrm>
                <a:off x="4254" y="1872"/>
                <a:ext cx="210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>
                    <a:latin typeface="Consolas" panose="020B0609020204030204" pitchFamily="49" charset="0"/>
                    <a:ea typeface="宋体" panose="02010600030101010101" pitchFamily="2" charset="-122"/>
                  </a:rPr>
                  <a:t>1</a:t>
                </a:r>
              </a:p>
            </p:txBody>
          </p:sp>
        </p:grpSp>
      </p:grpSp>
      <p:grpSp>
        <p:nvGrpSpPr>
          <p:cNvPr id="41" name="Group 43"/>
          <p:cNvGrpSpPr/>
          <p:nvPr/>
        </p:nvGrpSpPr>
        <p:grpSpPr bwMode="auto">
          <a:xfrm>
            <a:off x="4606257" y="3251421"/>
            <a:ext cx="3301365" cy="848922"/>
            <a:chOff x="2784" y="2112"/>
            <a:chExt cx="1680" cy="432"/>
          </a:xfrm>
        </p:grpSpPr>
        <p:sp>
          <p:nvSpPr>
            <p:cNvPr id="42" name="Rectangle 44"/>
            <p:cNvSpPr>
              <a:spLocks noChangeArrowheads="1"/>
            </p:cNvSpPr>
            <p:nvPr/>
          </p:nvSpPr>
          <p:spPr bwMode="auto">
            <a:xfrm>
              <a:off x="2784" y="2112"/>
              <a:ext cx="210" cy="19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400" b="1" dirty="0">
                  <a:solidFill>
                    <a:srgbClr val="3438F6"/>
                  </a:solidFill>
                  <a:latin typeface="Consolas" panose="020B0609020204030204" pitchFamily="49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43" name="Rectangle 45"/>
            <p:cNvSpPr>
              <a:spLocks noChangeArrowheads="1"/>
            </p:cNvSpPr>
            <p:nvPr/>
          </p:nvSpPr>
          <p:spPr bwMode="auto">
            <a:xfrm>
              <a:off x="2994" y="2112"/>
              <a:ext cx="210" cy="19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400" b="1" dirty="0">
                  <a:solidFill>
                    <a:srgbClr val="3438F6"/>
                  </a:solidFill>
                  <a:latin typeface="Consolas" panose="020B0609020204030204" pitchFamily="49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44" name="Rectangle 46"/>
            <p:cNvSpPr>
              <a:spLocks noChangeArrowheads="1"/>
            </p:cNvSpPr>
            <p:nvPr/>
          </p:nvSpPr>
          <p:spPr bwMode="auto">
            <a:xfrm>
              <a:off x="3204" y="2112"/>
              <a:ext cx="210" cy="19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400" b="1" dirty="0">
                  <a:solidFill>
                    <a:srgbClr val="3438F6"/>
                  </a:solidFill>
                  <a:latin typeface="Consolas" panose="020B0609020204030204" pitchFamily="49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45" name="Rectangle 47"/>
            <p:cNvSpPr>
              <a:spLocks noChangeArrowheads="1"/>
            </p:cNvSpPr>
            <p:nvPr/>
          </p:nvSpPr>
          <p:spPr bwMode="auto">
            <a:xfrm>
              <a:off x="3414" y="2112"/>
              <a:ext cx="210" cy="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400" b="1" dirty="0">
                  <a:latin typeface="Consolas" panose="020B0609020204030204" pitchFamily="49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>
              <a:off x="3624" y="2112"/>
              <a:ext cx="210" cy="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400" b="1" dirty="0">
                  <a:latin typeface="Consolas" panose="020B0609020204030204" pitchFamily="49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48" name="Rectangle 49"/>
            <p:cNvSpPr>
              <a:spLocks noChangeArrowheads="1"/>
            </p:cNvSpPr>
            <p:nvPr/>
          </p:nvSpPr>
          <p:spPr bwMode="auto">
            <a:xfrm>
              <a:off x="3834" y="2112"/>
              <a:ext cx="210" cy="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400" b="1" dirty="0">
                  <a:latin typeface="Consolas" panose="020B0609020204030204" pitchFamily="49" charset="0"/>
                  <a:ea typeface="宋体" panose="02010600030101010101" pitchFamily="2" charset="-122"/>
                </a:rPr>
                <a:t>.</a:t>
              </a:r>
            </a:p>
          </p:txBody>
        </p:sp>
        <p:sp>
          <p:nvSpPr>
            <p:cNvPr id="49" name="Rectangle 50"/>
            <p:cNvSpPr>
              <a:spLocks noChangeArrowheads="1"/>
            </p:cNvSpPr>
            <p:nvPr/>
          </p:nvSpPr>
          <p:spPr bwMode="auto">
            <a:xfrm>
              <a:off x="4044" y="2112"/>
              <a:ext cx="210" cy="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400" b="1" dirty="0">
                  <a:latin typeface="Consolas" panose="020B0609020204030204" pitchFamily="49" charset="0"/>
                  <a:ea typeface="宋体" panose="02010600030101010101" pitchFamily="2" charset="-122"/>
                </a:rPr>
                <a:t>.</a:t>
              </a:r>
            </a:p>
          </p:txBody>
        </p:sp>
        <p:sp>
          <p:nvSpPr>
            <p:cNvPr id="50" name="Rectangle 51"/>
            <p:cNvSpPr>
              <a:spLocks noChangeArrowheads="1"/>
            </p:cNvSpPr>
            <p:nvPr/>
          </p:nvSpPr>
          <p:spPr bwMode="auto">
            <a:xfrm>
              <a:off x="4254" y="2112"/>
              <a:ext cx="210" cy="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51" name="Rectangle 52"/>
            <p:cNvSpPr>
              <a:spLocks noChangeArrowheads="1"/>
            </p:cNvSpPr>
            <p:nvPr/>
          </p:nvSpPr>
          <p:spPr bwMode="auto">
            <a:xfrm>
              <a:off x="2784" y="2352"/>
              <a:ext cx="210" cy="19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400" b="1" dirty="0">
                  <a:solidFill>
                    <a:srgbClr val="3438F6"/>
                  </a:solidFill>
                  <a:latin typeface="Consolas" panose="020B0609020204030204" pitchFamily="49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52" name="Rectangle 53"/>
            <p:cNvSpPr>
              <a:spLocks noChangeArrowheads="1"/>
            </p:cNvSpPr>
            <p:nvPr/>
          </p:nvSpPr>
          <p:spPr bwMode="auto">
            <a:xfrm>
              <a:off x="2994" y="2352"/>
              <a:ext cx="210" cy="19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400" b="1" dirty="0">
                  <a:solidFill>
                    <a:srgbClr val="3438F6"/>
                  </a:solidFill>
                  <a:latin typeface="Consolas" panose="020B0609020204030204" pitchFamily="49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53" name="Rectangle 54"/>
            <p:cNvSpPr>
              <a:spLocks noChangeArrowheads="1"/>
            </p:cNvSpPr>
            <p:nvPr/>
          </p:nvSpPr>
          <p:spPr bwMode="auto">
            <a:xfrm>
              <a:off x="3204" y="2352"/>
              <a:ext cx="210" cy="19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400" b="1" dirty="0">
                  <a:solidFill>
                    <a:srgbClr val="3438F6"/>
                  </a:solidFill>
                  <a:latin typeface="Consolas" panose="020B0609020204030204" pitchFamily="49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54" name="Rectangle 55"/>
            <p:cNvSpPr>
              <a:spLocks noChangeArrowheads="1"/>
            </p:cNvSpPr>
            <p:nvPr/>
          </p:nvSpPr>
          <p:spPr bwMode="auto">
            <a:xfrm>
              <a:off x="3414" y="2352"/>
              <a:ext cx="210" cy="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55" name="Rectangle 56"/>
            <p:cNvSpPr>
              <a:spLocks noChangeArrowheads="1"/>
            </p:cNvSpPr>
            <p:nvPr/>
          </p:nvSpPr>
          <p:spPr bwMode="auto">
            <a:xfrm>
              <a:off x="3624" y="2352"/>
              <a:ext cx="210" cy="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400" b="1" dirty="0">
                  <a:latin typeface="Consolas" panose="020B0609020204030204" pitchFamily="49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56" name="Rectangle 57"/>
            <p:cNvSpPr>
              <a:spLocks noChangeArrowheads="1"/>
            </p:cNvSpPr>
            <p:nvPr/>
          </p:nvSpPr>
          <p:spPr bwMode="auto">
            <a:xfrm>
              <a:off x="3834" y="2352"/>
              <a:ext cx="210" cy="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400" b="1" dirty="0">
                  <a:latin typeface="Consolas" panose="020B0609020204030204" pitchFamily="49" charset="0"/>
                  <a:ea typeface="宋体" panose="02010600030101010101" pitchFamily="2" charset="-122"/>
                </a:rPr>
                <a:t>.</a:t>
              </a:r>
            </a:p>
          </p:txBody>
        </p:sp>
        <p:sp>
          <p:nvSpPr>
            <p:cNvPr id="57" name="Rectangle 58"/>
            <p:cNvSpPr>
              <a:spLocks noChangeArrowheads="1"/>
            </p:cNvSpPr>
            <p:nvPr/>
          </p:nvSpPr>
          <p:spPr bwMode="auto">
            <a:xfrm>
              <a:off x="4044" y="2352"/>
              <a:ext cx="210" cy="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400" b="1" dirty="0">
                  <a:latin typeface="Consolas" panose="020B0609020204030204" pitchFamily="49" charset="0"/>
                  <a:ea typeface="宋体" panose="02010600030101010101" pitchFamily="2" charset="-122"/>
                </a:rPr>
                <a:t>.</a:t>
              </a:r>
            </a:p>
          </p:txBody>
        </p:sp>
        <p:sp>
          <p:nvSpPr>
            <p:cNvPr id="58" name="Rectangle 59"/>
            <p:cNvSpPr>
              <a:spLocks noChangeArrowheads="1"/>
            </p:cNvSpPr>
            <p:nvPr/>
          </p:nvSpPr>
          <p:spPr bwMode="auto">
            <a:xfrm>
              <a:off x="4254" y="2352"/>
              <a:ext cx="210" cy="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59" name="Group 60"/>
          <p:cNvGrpSpPr/>
          <p:nvPr/>
        </p:nvGrpSpPr>
        <p:grpSpPr bwMode="auto">
          <a:xfrm>
            <a:off x="4606257" y="4194668"/>
            <a:ext cx="3301365" cy="848922"/>
            <a:chOff x="2784" y="2592"/>
            <a:chExt cx="1680" cy="432"/>
          </a:xfrm>
        </p:grpSpPr>
        <p:sp>
          <p:nvSpPr>
            <p:cNvPr id="60" name="Rectangle 61"/>
            <p:cNvSpPr>
              <a:spLocks noChangeArrowheads="1"/>
            </p:cNvSpPr>
            <p:nvPr/>
          </p:nvSpPr>
          <p:spPr bwMode="auto">
            <a:xfrm>
              <a:off x="2784" y="2592"/>
              <a:ext cx="210" cy="19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400" b="1" dirty="0">
                  <a:solidFill>
                    <a:srgbClr val="3438F6"/>
                  </a:solidFill>
                  <a:latin typeface="Consolas" panose="020B0609020204030204" pitchFamily="49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61" name="Rectangle 62"/>
            <p:cNvSpPr>
              <a:spLocks noChangeArrowheads="1"/>
            </p:cNvSpPr>
            <p:nvPr/>
          </p:nvSpPr>
          <p:spPr bwMode="auto">
            <a:xfrm>
              <a:off x="2994" y="2592"/>
              <a:ext cx="210" cy="19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400" b="1" dirty="0">
                  <a:solidFill>
                    <a:srgbClr val="3438F6"/>
                  </a:solidFill>
                  <a:latin typeface="Consolas" panose="020B0609020204030204" pitchFamily="49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62" name="Rectangle 63"/>
            <p:cNvSpPr>
              <a:spLocks noChangeArrowheads="1"/>
            </p:cNvSpPr>
            <p:nvPr/>
          </p:nvSpPr>
          <p:spPr bwMode="auto">
            <a:xfrm>
              <a:off x="3204" y="2592"/>
              <a:ext cx="210" cy="19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400" b="1" dirty="0">
                  <a:solidFill>
                    <a:srgbClr val="3438F6"/>
                  </a:solidFill>
                  <a:latin typeface="Consolas" panose="020B0609020204030204" pitchFamily="49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63" name="Rectangle 64"/>
            <p:cNvSpPr>
              <a:spLocks noChangeArrowheads="1"/>
            </p:cNvSpPr>
            <p:nvPr/>
          </p:nvSpPr>
          <p:spPr bwMode="auto">
            <a:xfrm>
              <a:off x="3414" y="2592"/>
              <a:ext cx="210" cy="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400" b="1" dirty="0">
                  <a:latin typeface="Consolas" panose="020B0609020204030204" pitchFamily="49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64" name="Rectangle 65"/>
            <p:cNvSpPr>
              <a:spLocks noChangeArrowheads="1"/>
            </p:cNvSpPr>
            <p:nvPr/>
          </p:nvSpPr>
          <p:spPr bwMode="auto">
            <a:xfrm>
              <a:off x="3624" y="2592"/>
              <a:ext cx="210" cy="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400" b="1" dirty="0">
                  <a:latin typeface="Consolas" panose="020B0609020204030204" pitchFamily="49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65" name="Rectangle 66"/>
            <p:cNvSpPr>
              <a:spLocks noChangeArrowheads="1"/>
            </p:cNvSpPr>
            <p:nvPr/>
          </p:nvSpPr>
          <p:spPr bwMode="auto">
            <a:xfrm>
              <a:off x="3834" y="2592"/>
              <a:ext cx="210" cy="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400" b="1" dirty="0">
                  <a:latin typeface="Consolas" panose="020B0609020204030204" pitchFamily="49" charset="0"/>
                  <a:ea typeface="宋体" panose="02010600030101010101" pitchFamily="2" charset="-122"/>
                </a:rPr>
                <a:t>.</a:t>
              </a:r>
            </a:p>
          </p:txBody>
        </p:sp>
        <p:sp>
          <p:nvSpPr>
            <p:cNvPr id="66" name="Rectangle 67"/>
            <p:cNvSpPr>
              <a:spLocks noChangeArrowheads="1"/>
            </p:cNvSpPr>
            <p:nvPr/>
          </p:nvSpPr>
          <p:spPr bwMode="auto">
            <a:xfrm>
              <a:off x="4044" y="2592"/>
              <a:ext cx="210" cy="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宋体" panose="02010600030101010101" pitchFamily="2" charset="-122"/>
                </a:rPr>
                <a:t>.</a:t>
              </a:r>
            </a:p>
          </p:txBody>
        </p:sp>
        <p:sp>
          <p:nvSpPr>
            <p:cNvPr id="67" name="Rectangle 68"/>
            <p:cNvSpPr>
              <a:spLocks noChangeArrowheads="1"/>
            </p:cNvSpPr>
            <p:nvPr/>
          </p:nvSpPr>
          <p:spPr bwMode="auto">
            <a:xfrm>
              <a:off x="4254" y="2592"/>
              <a:ext cx="210" cy="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68" name="Rectangle 69"/>
            <p:cNvSpPr>
              <a:spLocks noChangeArrowheads="1"/>
            </p:cNvSpPr>
            <p:nvPr/>
          </p:nvSpPr>
          <p:spPr bwMode="auto">
            <a:xfrm>
              <a:off x="2784" y="2832"/>
              <a:ext cx="210" cy="19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400" b="1" dirty="0">
                  <a:solidFill>
                    <a:srgbClr val="3438F6"/>
                  </a:solidFill>
                  <a:latin typeface="Consolas" panose="020B0609020204030204" pitchFamily="49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69" name="Rectangle 70"/>
            <p:cNvSpPr>
              <a:spLocks noChangeArrowheads="1"/>
            </p:cNvSpPr>
            <p:nvPr/>
          </p:nvSpPr>
          <p:spPr bwMode="auto">
            <a:xfrm>
              <a:off x="2994" y="2832"/>
              <a:ext cx="210" cy="19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400" b="1" dirty="0">
                  <a:solidFill>
                    <a:srgbClr val="3438F6"/>
                  </a:solidFill>
                  <a:latin typeface="Consolas" panose="020B0609020204030204" pitchFamily="49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70" name="Rectangle 71"/>
            <p:cNvSpPr>
              <a:spLocks noChangeArrowheads="1"/>
            </p:cNvSpPr>
            <p:nvPr/>
          </p:nvSpPr>
          <p:spPr bwMode="auto">
            <a:xfrm>
              <a:off x="3204" y="2832"/>
              <a:ext cx="210" cy="19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400" b="1" dirty="0">
                  <a:solidFill>
                    <a:srgbClr val="3438F6"/>
                  </a:solidFill>
                  <a:latin typeface="Consolas" panose="020B0609020204030204" pitchFamily="49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71" name="Rectangle 72"/>
            <p:cNvSpPr>
              <a:spLocks noChangeArrowheads="1"/>
            </p:cNvSpPr>
            <p:nvPr/>
          </p:nvSpPr>
          <p:spPr bwMode="auto">
            <a:xfrm>
              <a:off x="3414" y="2832"/>
              <a:ext cx="210" cy="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72" name="Rectangle 73"/>
            <p:cNvSpPr>
              <a:spLocks noChangeArrowheads="1"/>
            </p:cNvSpPr>
            <p:nvPr/>
          </p:nvSpPr>
          <p:spPr bwMode="auto">
            <a:xfrm>
              <a:off x="3624" y="2832"/>
              <a:ext cx="210" cy="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400" b="1" dirty="0">
                  <a:latin typeface="Consolas" panose="020B0609020204030204" pitchFamily="49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73" name="Rectangle 74"/>
            <p:cNvSpPr>
              <a:spLocks noChangeArrowheads="1"/>
            </p:cNvSpPr>
            <p:nvPr/>
          </p:nvSpPr>
          <p:spPr bwMode="auto">
            <a:xfrm>
              <a:off x="3834" y="2832"/>
              <a:ext cx="210" cy="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宋体" panose="02010600030101010101" pitchFamily="2" charset="-122"/>
                </a:rPr>
                <a:t>.</a:t>
              </a:r>
            </a:p>
          </p:txBody>
        </p:sp>
        <p:sp>
          <p:nvSpPr>
            <p:cNvPr id="74" name="Rectangle 75"/>
            <p:cNvSpPr>
              <a:spLocks noChangeArrowheads="1"/>
            </p:cNvSpPr>
            <p:nvPr/>
          </p:nvSpPr>
          <p:spPr bwMode="auto">
            <a:xfrm>
              <a:off x="4044" y="2832"/>
              <a:ext cx="210" cy="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400" b="1" dirty="0">
                  <a:latin typeface="Consolas" panose="020B0609020204030204" pitchFamily="49" charset="0"/>
                  <a:ea typeface="宋体" panose="02010600030101010101" pitchFamily="2" charset="-122"/>
                </a:rPr>
                <a:t>.</a:t>
              </a:r>
            </a:p>
          </p:txBody>
        </p:sp>
        <p:sp>
          <p:nvSpPr>
            <p:cNvPr id="75" name="Rectangle 76"/>
            <p:cNvSpPr>
              <a:spLocks noChangeArrowheads="1"/>
            </p:cNvSpPr>
            <p:nvPr/>
          </p:nvSpPr>
          <p:spPr bwMode="auto">
            <a:xfrm>
              <a:off x="4254" y="2832"/>
              <a:ext cx="210" cy="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宋体" panose="02010600030101010101" pitchFamily="2" charset="-122"/>
                </a:rPr>
                <a:t>1</a:t>
              </a:r>
            </a:p>
          </p:txBody>
        </p:sp>
      </p:grpSp>
      <p:sp>
        <p:nvSpPr>
          <p:cNvPr id="93" name="Text Box 11"/>
          <p:cNvSpPr txBox="1">
            <a:spLocks noChangeArrowheads="1"/>
          </p:cNvSpPr>
          <p:nvPr/>
        </p:nvSpPr>
        <p:spPr bwMode="auto">
          <a:xfrm>
            <a:off x="784143" y="3514745"/>
            <a:ext cx="825340" cy="373369"/>
          </a:xfrm>
          <a:prstGeom prst="rect">
            <a:avLst/>
          </a:prstGeom>
          <a:noFill/>
          <a:ln w="16510">
            <a:noFill/>
            <a:miter lim="800000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 sz="2400" dirty="0">
                <a:latin typeface="+mn-ea"/>
              </a:rPr>
              <a:t>256K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94" name="Text Box 11"/>
          <p:cNvSpPr txBox="1">
            <a:spLocks noChangeArrowheads="1"/>
          </p:cNvSpPr>
          <p:nvPr/>
        </p:nvSpPr>
        <p:spPr bwMode="auto">
          <a:xfrm>
            <a:off x="834625" y="4440305"/>
            <a:ext cx="825340" cy="373369"/>
          </a:xfrm>
          <a:prstGeom prst="rect">
            <a:avLst/>
          </a:prstGeom>
          <a:noFill/>
          <a:ln w="16510">
            <a:noFill/>
            <a:miter lim="800000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 sz="2400" dirty="0">
                <a:latin typeface="+mn-ea"/>
              </a:rPr>
              <a:t>…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95" name="Text Box 11"/>
          <p:cNvSpPr txBox="1">
            <a:spLocks noChangeArrowheads="1"/>
          </p:cNvSpPr>
          <p:nvPr/>
        </p:nvSpPr>
        <p:spPr bwMode="auto">
          <a:xfrm>
            <a:off x="779318" y="5390122"/>
            <a:ext cx="825340" cy="373369"/>
          </a:xfrm>
          <a:prstGeom prst="rect">
            <a:avLst/>
          </a:prstGeom>
          <a:noFill/>
          <a:ln w="16510">
            <a:noFill/>
            <a:miter lim="800000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 sz="2400" dirty="0">
                <a:latin typeface="+mn-ea"/>
              </a:rPr>
              <a:t>256K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96" name="Text Box 25"/>
          <p:cNvSpPr txBox="1">
            <a:spLocks noChangeArrowheads="1"/>
          </p:cNvSpPr>
          <p:nvPr/>
        </p:nvSpPr>
        <p:spPr bwMode="auto">
          <a:xfrm>
            <a:off x="5683151" y="1866693"/>
            <a:ext cx="799795" cy="437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algn="ctr"/>
            <a:r>
              <a:rPr lang="en-US" altLang="zh-CN" sz="2400" b="1" dirty="0">
                <a:latin typeface="Consolas" panose="020B0609020204030204" pitchFamily="49" charset="0"/>
                <a:ea typeface="华康简宋"/>
                <a:cs typeface="华康简宋"/>
              </a:rPr>
              <a:t>A</a:t>
            </a:r>
            <a:r>
              <a:rPr lang="en-US" altLang="zh-CN" sz="2400" b="1" baseline="-25000" dirty="0">
                <a:latin typeface="Consolas" panose="020B0609020204030204" pitchFamily="49" charset="0"/>
                <a:ea typeface="华康简宋"/>
                <a:cs typeface="华康简宋"/>
              </a:rPr>
              <a:t>17</a:t>
            </a:r>
            <a:endParaRPr lang="en-US" altLang="zh-CN" sz="2400" b="1" baseline="-25000" dirty="0"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06257" y="4915913"/>
            <a:ext cx="3301365" cy="1201558"/>
            <a:chOff x="4606257" y="4915913"/>
            <a:chExt cx="3301365" cy="1201558"/>
          </a:xfrm>
        </p:grpSpPr>
        <p:grpSp>
          <p:nvGrpSpPr>
            <p:cNvPr id="76" name="Group 77"/>
            <p:cNvGrpSpPr/>
            <p:nvPr/>
          </p:nvGrpSpPr>
          <p:grpSpPr bwMode="auto">
            <a:xfrm>
              <a:off x="4606257" y="5268549"/>
              <a:ext cx="3301365" cy="848922"/>
              <a:chOff x="2784" y="3072"/>
              <a:chExt cx="1680" cy="432"/>
            </a:xfrm>
          </p:grpSpPr>
          <p:sp>
            <p:nvSpPr>
              <p:cNvPr id="77" name="Rectangle 78"/>
              <p:cNvSpPr>
                <a:spLocks noChangeArrowheads="1"/>
              </p:cNvSpPr>
              <p:nvPr/>
            </p:nvSpPr>
            <p:spPr bwMode="auto">
              <a:xfrm>
                <a:off x="2784" y="3072"/>
                <a:ext cx="210" cy="192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 dirty="0">
                    <a:solidFill>
                      <a:srgbClr val="3438F6"/>
                    </a:solidFill>
                    <a:latin typeface="Consolas" panose="020B0609020204030204" pitchFamily="49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78" name="Rectangle 79"/>
              <p:cNvSpPr>
                <a:spLocks noChangeArrowheads="1"/>
              </p:cNvSpPr>
              <p:nvPr/>
            </p:nvSpPr>
            <p:spPr bwMode="auto">
              <a:xfrm>
                <a:off x="2994" y="3072"/>
                <a:ext cx="210" cy="192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 dirty="0">
                    <a:solidFill>
                      <a:srgbClr val="3438F6"/>
                    </a:solidFill>
                    <a:latin typeface="Consolas" panose="020B0609020204030204" pitchFamily="49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79" name="Rectangle 80"/>
              <p:cNvSpPr>
                <a:spLocks noChangeArrowheads="1"/>
              </p:cNvSpPr>
              <p:nvPr/>
            </p:nvSpPr>
            <p:spPr bwMode="auto">
              <a:xfrm>
                <a:off x="3204" y="3072"/>
                <a:ext cx="210" cy="192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 dirty="0">
                    <a:solidFill>
                      <a:srgbClr val="3438F6"/>
                    </a:solidFill>
                    <a:latin typeface="Consolas" panose="020B0609020204030204" pitchFamily="49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80" name="Rectangle 81"/>
              <p:cNvSpPr>
                <a:spLocks noChangeArrowheads="1"/>
              </p:cNvSpPr>
              <p:nvPr/>
            </p:nvSpPr>
            <p:spPr bwMode="auto">
              <a:xfrm>
                <a:off x="3414" y="3072"/>
                <a:ext cx="210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 dirty="0">
                    <a:latin typeface="Consolas" panose="020B0609020204030204" pitchFamily="49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81" name="Rectangle 82"/>
              <p:cNvSpPr>
                <a:spLocks noChangeArrowheads="1"/>
              </p:cNvSpPr>
              <p:nvPr/>
            </p:nvSpPr>
            <p:spPr bwMode="auto">
              <a:xfrm>
                <a:off x="3624" y="3072"/>
                <a:ext cx="210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 dirty="0">
                    <a:latin typeface="Consolas" panose="020B0609020204030204" pitchFamily="49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82" name="Rectangle 83"/>
              <p:cNvSpPr>
                <a:spLocks noChangeArrowheads="1"/>
              </p:cNvSpPr>
              <p:nvPr/>
            </p:nvSpPr>
            <p:spPr bwMode="auto">
              <a:xfrm>
                <a:off x="3834" y="3072"/>
                <a:ext cx="210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>
                    <a:latin typeface="Consolas" panose="020B0609020204030204" pitchFamily="49" charset="0"/>
                    <a:ea typeface="宋体" panose="02010600030101010101" pitchFamily="2" charset="-122"/>
                  </a:rPr>
                  <a:t>.</a:t>
                </a:r>
              </a:p>
            </p:txBody>
          </p:sp>
          <p:sp>
            <p:nvSpPr>
              <p:cNvPr id="83" name="Rectangle 84"/>
              <p:cNvSpPr>
                <a:spLocks noChangeArrowheads="1"/>
              </p:cNvSpPr>
              <p:nvPr/>
            </p:nvSpPr>
            <p:spPr bwMode="auto">
              <a:xfrm>
                <a:off x="4044" y="3072"/>
                <a:ext cx="210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>
                    <a:latin typeface="Consolas" panose="020B0609020204030204" pitchFamily="49" charset="0"/>
                    <a:ea typeface="宋体" panose="02010600030101010101" pitchFamily="2" charset="-122"/>
                  </a:rPr>
                  <a:t>.</a:t>
                </a:r>
              </a:p>
            </p:txBody>
          </p:sp>
          <p:sp>
            <p:nvSpPr>
              <p:cNvPr id="84" name="Rectangle 85"/>
              <p:cNvSpPr>
                <a:spLocks noChangeArrowheads="1"/>
              </p:cNvSpPr>
              <p:nvPr/>
            </p:nvSpPr>
            <p:spPr bwMode="auto">
              <a:xfrm>
                <a:off x="4254" y="3072"/>
                <a:ext cx="210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>
                    <a:latin typeface="Consolas" panose="020B0609020204030204" pitchFamily="49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85" name="Rectangle 86"/>
              <p:cNvSpPr>
                <a:spLocks noChangeArrowheads="1"/>
              </p:cNvSpPr>
              <p:nvPr/>
            </p:nvSpPr>
            <p:spPr bwMode="auto">
              <a:xfrm>
                <a:off x="2784" y="3312"/>
                <a:ext cx="210" cy="192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 dirty="0">
                    <a:solidFill>
                      <a:srgbClr val="3438F6"/>
                    </a:solidFill>
                    <a:latin typeface="Consolas" panose="020B0609020204030204" pitchFamily="49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86" name="Rectangle 87"/>
              <p:cNvSpPr>
                <a:spLocks noChangeArrowheads="1"/>
              </p:cNvSpPr>
              <p:nvPr/>
            </p:nvSpPr>
            <p:spPr bwMode="auto">
              <a:xfrm>
                <a:off x="2994" y="3312"/>
                <a:ext cx="210" cy="192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 dirty="0">
                    <a:solidFill>
                      <a:srgbClr val="3438F6"/>
                    </a:solidFill>
                    <a:latin typeface="Consolas" panose="020B0609020204030204" pitchFamily="49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87" name="Rectangle 88"/>
              <p:cNvSpPr>
                <a:spLocks noChangeArrowheads="1"/>
              </p:cNvSpPr>
              <p:nvPr/>
            </p:nvSpPr>
            <p:spPr bwMode="auto">
              <a:xfrm>
                <a:off x="3204" y="3312"/>
                <a:ext cx="210" cy="192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 dirty="0">
                    <a:solidFill>
                      <a:srgbClr val="3438F6"/>
                    </a:solidFill>
                    <a:latin typeface="Consolas" panose="020B0609020204030204" pitchFamily="49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88" name="Rectangle 89"/>
              <p:cNvSpPr>
                <a:spLocks noChangeArrowheads="1"/>
              </p:cNvSpPr>
              <p:nvPr/>
            </p:nvSpPr>
            <p:spPr bwMode="auto">
              <a:xfrm>
                <a:off x="3414" y="3312"/>
                <a:ext cx="210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>
                    <a:latin typeface="Consolas" panose="020B0609020204030204" pitchFamily="49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89" name="Rectangle 90"/>
              <p:cNvSpPr>
                <a:spLocks noChangeArrowheads="1"/>
              </p:cNvSpPr>
              <p:nvPr/>
            </p:nvSpPr>
            <p:spPr bwMode="auto">
              <a:xfrm>
                <a:off x="3624" y="3312"/>
                <a:ext cx="210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 dirty="0">
                    <a:latin typeface="Consolas" panose="020B0609020204030204" pitchFamily="49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90" name="Rectangle 91"/>
              <p:cNvSpPr>
                <a:spLocks noChangeArrowheads="1"/>
              </p:cNvSpPr>
              <p:nvPr/>
            </p:nvSpPr>
            <p:spPr bwMode="auto">
              <a:xfrm>
                <a:off x="3834" y="3312"/>
                <a:ext cx="210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>
                    <a:latin typeface="Consolas" panose="020B0609020204030204" pitchFamily="49" charset="0"/>
                    <a:ea typeface="宋体" panose="02010600030101010101" pitchFamily="2" charset="-122"/>
                  </a:rPr>
                  <a:t>.</a:t>
                </a:r>
              </a:p>
            </p:txBody>
          </p:sp>
          <p:sp>
            <p:nvSpPr>
              <p:cNvPr id="91" name="Rectangle 92"/>
              <p:cNvSpPr>
                <a:spLocks noChangeArrowheads="1"/>
              </p:cNvSpPr>
              <p:nvPr/>
            </p:nvSpPr>
            <p:spPr bwMode="auto">
              <a:xfrm>
                <a:off x="4044" y="3312"/>
                <a:ext cx="210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>
                    <a:latin typeface="Consolas" panose="020B0609020204030204" pitchFamily="49" charset="0"/>
                    <a:ea typeface="宋体" panose="02010600030101010101" pitchFamily="2" charset="-122"/>
                  </a:rPr>
                  <a:t>.</a:t>
                </a:r>
              </a:p>
            </p:txBody>
          </p:sp>
          <p:sp>
            <p:nvSpPr>
              <p:cNvPr id="92" name="Rectangle 93"/>
              <p:cNvSpPr>
                <a:spLocks noChangeArrowheads="1"/>
              </p:cNvSpPr>
              <p:nvPr/>
            </p:nvSpPr>
            <p:spPr bwMode="auto">
              <a:xfrm>
                <a:off x="4254" y="3312"/>
                <a:ext cx="210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>
                    <a:latin typeface="Consolas" panose="020B0609020204030204" pitchFamily="49" charset="0"/>
                    <a:ea typeface="宋体" panose="02010600030101010101" pitchFamily="2" charset="-122"/>
                  </a:rPr>
                  <a:t>1</a:t>
                </a:r>
              </a:p>
            </p:txBody>
          </p:sp>
        </p:grpSp>
        <p:sp>
          <p:nvSpPr>
            <p:cNvPr id="97" name="文本框 96"/>
            <p:cNvSpPr txBox="1"/>
            <p:nvPr/>
          </p:nvSpPr>
          <p:spPr>
            <a:xfrm>
              <a:off x="4823180" y="4915913"/>
              <a:ext cx="3084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…………………………………</a:t>
              </a:r>
              <a:endParaRPr lang="zh-CN" altLang="en-US" dirty="0"/>
            </a:p>
          </p:txBody>
        </p:sp>
      </p:grpSp>
      <p:sp>
        <p:nvSpPr>
          <p:cNvPr id="98" name="文本框 97"/>
          <p:cNvSpPr txBox="1"/>
          <p:nvPr/>
        </p:nvSpPr>
        <p:spPr>
          <a:xfrm>
            <a:off x="8103370" y="2312104"/>
            <a:ext cx="17583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/>
              <a:t>00 0000H</a:t>
            </a:r>
            <a:endParaRPr lang="zh-CN" altLang="en-US" sz="2200" b="1" dirty="0"/>
          </a:p>
        </p:txBody>
      </p:sp>
      <p:sp>
        <p:nvSpPr>
          <p:cNvPr id="99" name="文本框 98"/>
          <p:cNvSpPr txBox="1"/>
          <p:nvPr/>
        </p:nvSpPr>
        <p:spPr>
          <a:xfrm>
            <a:off x="8103369" y="2736618"/>
            <a:ext cx="1650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/>
              <a:t>03 FFFFH</a:t>
            </a:r>
            <a:endParaRPr lang="zh-CN" altLang="en-US" sz="2200" b="1" dirty="0"/>
          </a:p>
        </p:txBody>
      </p:sp>
      <p:sp>
        <p:nvSpPr>
          <p:cNvPr id="100" name="文本框 99"/>
          <p:cNvSpPr txBox="1"/>
          <p:nvPr/>
        </p:nvSpPr>
        <p:spPr>
          <a:xfrm>
            <a:off x="8106480" y="3304271"/>
            <a:ext cx="14685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/>
              <a:t>04 0000H</a:t>
            </a:r>
            <a:endParaRPr lang="zh-CN" altLang="en-US" sz="2200" b="1" dirty="0"/>
          </a:p>
        </p:txBody>
      </p:sp>
      <p:sp>
        <p:nvSpPr>
          <p:cNvPr id="101" name="文本框 100"/>
          <p:cNvSpPr txBox="1"/>
          <p:nvPr/>
        </p:nvSpPr>
        <p:spPr>
          <a:xfrm>
            <a:off x="8106479" y="3728785"/>
            <a:ext cx="16475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/>
              <a:t>07 FFFFH</a:t>
            </a:r>
            <a:endParaRPr lang="zh-CN" altLang="en-US" sz="2200" b="1" dirty="0"/>
          </a:p>
        </p:txBody>
      </p:sp>
      <p:sp>
        <p:nvSpPr>
          <p:cNvPr id="102" name="文本框 101"/>
          <p:cNvSpPr txBox="1"/>
          <p:nvPr/>
        </p:nvSpPr>
        <p:spPr>
          <a:xfrm>
            <a:off x="8106484" y="4181344"/>
            <a:ext cx="14993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/>
              <a:t>08 0000H</a:t>
            </a:r>
            <a:endParaRPr lang="zh-CN" altLang="en-US" sz="2200" b="1" dirty="0"/>
          </a:p>
        </p:txBody>
      </p:sp>
      <p:sp>
        <p:nvSpPr>
          <p:cNvPr id="103" name="文本框 102"/>
          <p:cNvSpPr txBox="1"/>
          <p:nvPr/>
        </p:nvSpPr>
        <p:spPr>
          <a:xfrm>
            <a:off x="8106483" y="4605858"/>
            <a:ext cx="14249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/>
              <a:t>0B FFFFH</a:t>
            </a:r>
            <a:endParaRPr lang="zh-CN" altLang="en-US" sz="2200" b="1" dirty="0"/>
          </a:p>
        </p:txBody>
      </p:sp>
      <p:sp>
        <p:nvSpPr>
          <p:cNvPr id="104" name="文本框 103"/>
          <p:cNvSpPr txBox="1"/>
          <p:nvPr/>
        </p:nvSpPr>
        <p:spPr>
          <a:xfrm>
            <a:off x="8062933" y="5304127"/>
            <a:ext cx="14993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/>
              <a:t>1C 0000H</a:t>
            </a:r>
            <a:endParaRPr lang="zh-CN" altLang="en-US" sz="2200" b="1" dirty="0"/>
          </a:p>
        </p:txBody>
      </p:sp>
      <p:sp>
        <p:nvSpPr>
          <p:cNvPr id="105" name="文本框 104"/>
          <p:cNvSpPr txBox="1"/>
          <p:nvPr/>
        </p:nvSpPr>
        <p:spPr>
          <a:xfrm>
            <a:off x="8062932" y="5728641"/>
            <a:ext cx="15120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/>
              <a:t>1F FFFFH</a:t>
            </a:r>
            <a:endParaRPr lang="zh-CN" altLang="en-US" sz="2200" b="1" dirty="0"/>
          </a:p>
        </p:txBody>
      </p:sp>
      <p:sp>
        <p:nvSpPr>
          <p:cNvPr id="106" name="Text Box 25"/>
          <p:cNvSpPr txBox="1">
            <a:spLocks noChangeArrowheads="1"/>
          </p:cNvSpPr>
          <p:nvPr/>
        </p:nvSpPr>
        <p:spPr bwMode="auto">
          <a:xfrm>
            <a:off x="6154813" y="1898295"/>
            <a:ext cx="799795" cy="437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algn="ctr"/>
            <a:r>
              <a:rPr lang="en-US" altLang="zh-CN" sz="2400" b="1" dirty="0">
                <a:latin typeface="Consolas" panose="020B0609020204030204" pitchFamily="49" charset="0"/>
                <a:ea typeface="华康简宋"/>
                <a:cs typeface="华康简宋"/>
              </a:rPr>
              <a:t>A</a:t>
            </a:r>
            <a:r>
              <a:rPr lang="en-US" altLang="zh-CN" sz="2400" b="1" baseline="-25000" dirty="0">
                <a:latin typeface="Consolas" panose="020B0609020204030204" pitchFamily="49" charset="0"/>
                <a:ea typeface="华康简宋"/>
                <a:cs typeface="华康简宋"/>
              </a:rPr>
              <a:t>16</a:t>
            </a:r>
            <a:endParaRPr lang="en-US" altLang="zh-CN" sz="2400" b="1" baseline="-25000" dirty="0"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107" name="Text Box 25"/>
          <p:cNvSpPr txBox="1">
            <a:spLocks noChangeArrowheads="1"/>
          </p:cNvSpPr>
          <p:nvPr/>
        </p:nvSpPr>
        <p:spPr bwMode="auto">
          <a:xfrm>
            <a:off x="6760369" y="1904084"/>
            <a:ext cx="799795" cy="4375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algn="ctr"/>
            <a:r>
              <a:rPr lang="en-US" altLang="zh-CN" sz="2400" b="1" dirty="0">
                <a:latin typeface="Consolas" panose="020B0609020204030204" pitchFamily="49" charset="0"/>
                <a:ea typeface="华康简宋"/>
                <a:cs typeface="华康简宋"/>
              </a:rPr>
              <a:t>A</a:t>
            </a:r>
            <a:r>
              <a:rPr lang="en-US" altLang="zh-CN" sz="2400" b="1" baseline="-25000" dirty="0">
                <a:latin typeface="Consolas" panose="020B0609020204030204" pitchFamily="49" charset="0"/>
                <a:ea typeface="华康简宋"/>
                <a:cs typeface="华康简宋"/>
              </a:rPr>
              <a:t>15 </a:t>
            </a:r>
            <a:r>
              <a:rPr lang="en-US" altLang="zh-CN" sz="2400" b="1" dirty="0">
                <a:latin typeface="Consolas" panose="020B0609020204030204" pitchFamily="49" charset="0"/>
                <a:ea typeface="华康简宋"/>
                <a:cs typeface="华康简宋"/>
              </a:rPr>
              <a:t>…</a:t>
            </a:r>
            <a:endParaRPr lang="en-US" altLang="zh-CN" sz="2400" b="1" dirty="0"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617585" y="193924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7.4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主存与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的连接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888248" y="870073"/>
            <a:ext cx="5129206" cy="617641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3.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字位同时扩展</a:t>
            </a:r>
          </a:p>
        </p:txBody>
      </p:sp>
      <p:sp>
        <p:nvSpPr>
          <p:cNvPr id="2" name="矩形 1"/>
          <p:cNvSpPr/>
          <p:nvPr/>
        </p:nvSpPr>
        <p:spPr>
          <a:xfrm>
            <a:off x="1153088" y="1477398"/>
            <a:ext cx="82766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latin typeface="+mn-ea"/>
              </a:rPr>
              <a:t>例</a:t>
            </a:r>
            <a:r>
              <a:rPr lang="en-US" altLang="zh-CN" sz="2400" dirty="0">
                <a:latin typeface="+mn-ea"/>
              </a:rPr>
              <a:t>3 </a:t>
            </a:r>
            <a:r>
              <a:rPr lang="zh-CN" altLang="en-US" sz="2400" dirty="0">
                <a:latin typeface="+mn-ea"/>
              </a:rPr>
              <a:t>用</a:t>
            </a:r>
            <a:r>
              <a:rPr lang="en-US" altLang="zh-CN" sz="2400" dirty="0">
                <a:latin typeface="+mn-ea"/>
              </a:rPr>
              <a:t>256K×8</a:t>
            </a:r>
            <a:r>
              <a:rPr lang="zh-CN" altLang="en-US" sz="2400" dirty="0">
                <a:latin typeface="+mn-ea"/>
              </a:rPr>
              <a:t>位的</a:t>
            </a:r>
            <a:r>
              <a:rPr lang="en-US" altLang="zh-CN" sz="2400" dirty="0">
                <a:latin typeface="+mn-ea"/>
              </a:rPr>
              <a:t>SRAM</a:t>
            </a:r>
            <a:r>
              <a:rPr lang="zh-CN" altLang="en-US" sz="2400" dirty="0">
                <a:latin typeface="+mn-ea"/>
              </a:rPr>
              <a:t>芯片，设计</a:t>
            </a:r>
            <a:r>
              <a:rPr lang="en-US" altLang="zh-CN" sz="2400" dirty="0">
                <a:latin typeface="+mn-ea"/>
              </a:rPr>
              <a:t>2048K×32</a:t>
            </a:r>
            <a:r>
              <a:rPr lang="zh-CN" altLang="en-US" sz="2400" dirty="0">
                <a:latin typeface="+mn-ea"/>
              </a:rPr>
              <a:t>位的存储器？</a:t>
            </a:r>
          </a:p>
        </p:txBody>
      </p:sp>
      <p:sp>
        <p:nvSpPr>
          <p:cNvPr id="5" name="矩形 4"/>
          <p:cNvSpPr/>
          <p:nvPr/>
        </p:nvSpPr>
        <p:spPr>
          <a:xfrm>
            <a:off x="1153088" y="2084723"/>
            <a:ext cx="6439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latin typeface="等线" panose="02010600030101010101" charset="-122"/>
                <a:ea typeface="等线" panose="02010600030101010101" charset="-122"/>
              </a:rPr>
              <a:t>所需要的芯片数量</a:t>
            </a:r>
            <a:r>
              <a:rPr lang="en-US" altLang="zh-CN" sz="2400" dirty="0">
                <a:latin typeface="等线" panose="02010600030101010101" charset="-122"/>
                <a:ea typeface="等线" panose="02010600030101010101" charset="-122"/>
              </a:rPr>
              <a:t>:</a:t>
            </a:r>
            <a:r>
              <a:rPr lang="zh-CN" altLang="en-US" sz="2400" dirty="0"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en-US" altLang="zh-CN" sz="2400" dirty="0">
                <a:latin typeface="等线" panose="02010600030101010101" charset="-122"/>
                <a:ea typeface="等线" panose="02010600030101010101" charset="-122"/>
              </a:rPr>
              <a:t>(2048K</a:t>
            </a:r>
            <a:r>
              <a:rPr lang="en-US" altLang="zh-CN" sz="2400" dirty="0">
                <a:latin typeface="等线" panose="02010600030101010101" charset="-122"/>
                <a:ea typeface="等线" panose="02010600030101010101" charset="-122"/>
                <a:sym typeface="Symbol" panose="05050102010706020507" pitchFamily="18" charset="2"/>
              </a:rPr>
              <a:t>32)</a:t>
            </a:r>
            <a:r>
              <a:rPr lang="en-US" altLang="zh-CN" sz="2400" dirty="0">
                <a:latin typeface="等线" panose="02010600030101010101" charset="-122"/>
                <a:ea typeface="等线" panose="02010600030101010101" charset="-122"/>
              </a:rPr>
              <a:t>/(</a:t>
            </a:r>
            <a:r>
              <a:rPr lang="en-US" altLang="zh-CN" sz="2400" dirty="0">
                <a:latin typeface="等线" panose="02010600030101010101" charset="-122"/>
              </a:rPr>
              <a:t>256K</a:t>
            </a:r>
            <a:r>
              <a:rPr lang="en-US" altLang="zh-CN" sz="2400" dirty="0">
                <a:latin typeface="等线" panose="02010600030101010101" charset="-122"/>
                <a:sym typeface="Symbol" panose="05050102010706020507" pitchFamily="18" charset="2"/>
              </a:rPr>
              <a:t> 8)</a:t>
            </a:r>
            <a:r>
              <a:rPr lang="zh-CN" altLang="en-US" sz="2400" dirty="0">
                <a:latin typeface="等线" panose="02010600030101010101" charset="-122"/>
              </a:rPr>
              <a:t>  </a:t>
            </a:r>
            <a:r>
              <a:rPr lang="en-US" altLang="zh-CN" sz="2400" dirty="0">
                <a:latin typeface="等线" panose="02010600030101010101" charset="-122"/>
              </a:rPr>
              <a:t>=</a:t>
            </a:r>
            <a:r>
              <a:rPr lang="zh-CN" altLang="en-US" sz="2400" dirty="0">
                <a:latin typeface="等线" panose="02010600030101010101" charset="-122"/>
              </a:rPr>
              <a:t> </a:t>
            </a:r>
            <a:r>
              <a:rPr lang="en-US" altLang="zh-CN" sz="2400" dirty="0">
                <a:latin typeface="等线" panose="02010600030101010101" charset="-122"/>
              </a:rPr>
              <a:t>32</a:t>
            </a:r>
            <a:endParaRPr lang="zh-CN" altLang="en-US" sz="2400" dirty="0"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216" name="图片 2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49" y="2871019"/>
            <a:ext cx="6522782" cy="3439826"/>
          </a:xfrm>
          <a:prstGeom prst="rect">
            <a:avLst/>
          </a:prstGeom>
        </p:spPr>
      </p:pic>
      <p:grpSp>
        <p:nvGrpSpPr>
          <p:cNvPr id="230" name="组合 229"/>
          <p:cNvGrpSpPr/>
          <p:nvPr/>
        </p:nvGrpSpPr>
        <p:grpSpPr>
          <a:xfrm>
            <a:off x="8900932" y="3100384"/>
            <a:ext cx="1990988" cy="2269677"/>
            <a:chOff x="8327372" y="2474408"/>
            <a:chExt cx="1990988" cy="2269677"/>
          </a:xfrm>
        </p:grpSpPr>
        <p:sp>
          <p:nvSpPr>
            <p:cNvPr id="116" name="Rectangle 8"/>
            <p:cNvSpPr>
              <a:spLocks noChangeAspect="1" noChangeArrowheads="1"/>
            </p:cNvSpPr>
            <p:nvPr/>
          </p:nvSpPr>
          <p:spPr bwMode="auto">
            <a:xfrm>
              <a:off x="8757358" y="3102859"/>
              <a:ext cx="1102341" cy="131708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algn="ctr">
                <a:defRPr/>
              </a:pPr>
              <a:endPara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114" name="Rectangle 8"/>
            <p:cNvSpPr>
              <a:spLocks noChangeAspect="1" noChangeArrowheads="1"/>
            </p:cNvSpPr>
            <p:nvPr/>
          </p:nvSpPr>
          <p:spPr bwMode="auto">
            <a:xfrm>
              <a:off x="8618565" y="3201082"/>
              <a:ext cx="1102341" cy="131708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algn="ctr">
                <a:defRPr/>
              </a:pPr>
              <a:endPara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112" name="Rectangle 8"/>
            <p:cNvSpPr>
              <a:spLocks noChangeAspect="1" noChangeArrowheads="1"/>
            </p:cNvSpPr>
            <p:nvPr/>
          </p:nvSpPr>
          <p:spPr bwMode="auto">
            <a:xfrm>
              <a:off x="8479772" y="3333597"/>
              <a:ext cx="1102341" cy="131708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algn="ctr">
                <a:defRPr/>
              </a:pPr>
              <a:endPara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111" name="Rectangle 8"/>
            <p:cNvSpPr>
              <a:spLocks noChangeAspect="1" noChangeArrowheads="1"/>
            </p:cNvSpPr>
            <p:nvPr/>
          </p:nvSpPr>
          <p:spPr bwMode="auto">
            <a:xfrm>
              <a:off x="8327372" y="3427003"/>
              <a:ext cx="1102341" cy="131708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algn="ctr">
                <a:defRPr/>
              </a:pPr>
              <a:endParaRPr lang="en-US" altLang="zh-CN" sz="2000" dirty="0">
                <a:solidFill>
                  <a:srgbClr val="0033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algn="ctr">
                <a:defRPr/>
              </a:pPr>
              <a:endParaRPr lang="en-US" altLang="zh-CN" b="1" dirty="0">
                <a:solidFill>
                  <a:srgbClr val="003300"/>
                </a:solidFill>
                <a:latin typeface="+mn-ea"/>
                <a:cs typeface="Segoe UI Black" panose="020B0A02040204020203" pitchFamily="34" charset="0"/>
              </a:endParaRPr>
            </a:p>
            <a:p>
              <a:pPr algn="ctr">
                <a:defRPr/>
              </a:pPr>
              <a:r>
                <a:rPr lang="en-US" altLang="zh-CN" b="1" dirty="0">
                  <a:solidFill>
                    <a:srgbClr val="003300"/>
                  </a:solidFill>
                  <a:latin typeface="+mn-ea"/>
                  <a:cs typeface="Segoe UI Black" panose="020B0A02040204020203" pitchFamily="34" charset="0"/>
                </a:rPr>
                <a:t>256K×8</a:t>
              </a:r>
            </a:p>
          </p:txBody>
        </p:sp>
        <p:cxnSp>
          <p:nvCxnSpPr>
            <p:cNvPr id="118" name="直接连接符 117"/>
            <p:cNvCxnSpPr/>
            <p:nvPr/>
          </p:nvCxnSpPr>
          <p:spPr>
            <a:xfrm flipV="1">
              <a:off x="9308528" y="3102859"/>
              <a:ext cx="412378" cy="32414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V="1">
              <a:off x="9711074" y="2802020"/>
              <a:ext cx="0" cy="288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V="1">
              <a:off x="8630489" y="3105088"/>
              <a:ext cx="412378" cy="32414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3" name="矩形 122"/>
            <p:cNvSpPr/>
            <p:nvPr/>
          </p:nvSpPr>
          <p:spPr>
            <a:xfrm>
              <a:off x="8345487" y="3416268"/>
              <a:ext cx="50366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WE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8752889" y="3416268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A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9035641" y="3416268"/>
              <a:ext cx="43473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CS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cxnSp>
          <p:nvCxnSpPr>
            <p:cNvPr id="217" name="直接连接符 216"/>
            <p:cNvCxnSpPr/>
            <p:nvPr/>
          </p:nvCxnSpPr>
          <p:spPr>
            <a:xfrm flipV="1">
              <a:off x="8955168" y="3101947"/>
              <a:ext cx="412378" cy="32414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/>
          </p:nvCxnSpPr>
          <p:spPr>
            <a:xfrm flipV="1">
              <a:off x="9344593" y="2566506"/>
              <a:ext cx="0" cy="55647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/>
          </p:nvCxnSpPr>
          <p:spPr>
            <a:xfrm flipV="1">
              <a:off x="9026422" y="2831688"/>
              <a:ext cx="0" cy="288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/>
          </p:nvCxnSpPr>
          <p:spPr>
            <a:xfrm flipV="1">
              <a:off x="9158024" y="3494985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25" name="组合 224"/>
            <p:cNvGrpSpPr/>
            <p:nvPr/>
          </p:nvGrpSpPr>
          <p:grpSpPr>
            <a:xfrm>
              <a:off x="9682486" y="2626090"/>
              <a:ext cx="635874" cy="369332"/>
              <a:chOff x="9085032" y="5348748"/>
              <a:chExt cx="635874" cy="369332"/>
            </a:xfrm>
          </p:grpSpPr>
          <p:sp>
            <p:nvSpPr>
              <p:cNvPr id="223" name="文本框 222"/>
              <p:cNvSpPr txBox="1"/>
              <p:nvPr/>
            </p:nvSpPr>
            <p:spPr>
              <a:xfrm>
                <a:off x="9085032" y="5348748"/>
                <a:ext cx="6358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CS</a:t>
                </a:r>
                <a:endParaRPr lang="zh-CN" altLang="en-US" dirty="0"/>
              </a:p>
            </p:txBody>
          </p:sp>
          <p:cxnSp>
            <p:nvCxnSpPr>
              <p:cNvPr id="224" name="直接连接符 223"/>
              <p:cNvCxnSpPr/>
              <p:nvPr/>
            </p:nvCxnSpPr>
            <p:spPr>
              <a:xfrm flipV="1">
                <a:off x="9208696" y="5407741"/>
                <a:ext cx="18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7" name="文本框 226"/>
            <p:cNvSpPr txBox="1"/>
            <p:nvPr/>
          </p:nvSpPr>
          <p:spPr>
            <a:xfrm>
              <a:off x="9330903" y="2474408"/>
              <a:ext cx="364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229" name="文本框 228"/>
            <p:cNvSpPr txBox="1"/>
            <p:nvPr/>
          </p:nvSpPr>
          <p:spPr>
            <a:xfrm>
              <a:off x="8691600" y="2526348"/>
              <a:ext cx="615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WE</a:t>
              </a:r>
              <a:endParaRPr lang="zh-CN" altLang="en-US" dirty="0"/>
            </a:p>
          </p:txBody>
        </p:sp>
      </p:grpSp>
      <p:sp>
        <p:nvSpPr>
          <p:cNvPr id="231" name="右箭头 230"/>
          <p:cNvSpPr/>
          <p:nvPr/>
        </p:nvSpPr>
        <p:spPr>
          <a:xfrm>
            <a:off x="7501548" y="4590932"/>
            <a:ext cx="1123369" cy="176981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标题 1"/>
          <p:cNvSpPr>
            <a:spLocks noGrp="1"/>
          </p:cNvSpPr>
          <p:nvPr>
            <p:ph type="title"/>
          </p:nvPr>
        </p:nvSpPr>
        <p:spPr>
          <a:xfrm>
            <a:off x="888248" y="870073"/>
            <a:ext cx="5129206" cy="617641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3.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字位同时扩展</a:t>
            </a:r>
          </a:p>
        </p:txBody>
      </p:sp>
      <p:sp>
        <p:nvSpPr>
          <p:cNvPr id="97" name="标题 1"/>
          <p:cNvSpPr txBox="1"/>
          <p:nvPr/>
        </p:nvSpPr>
        <p:spPr>
          <a:xfrm>
            <a:off x="617585" y="193924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7.4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主存与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的连接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402" t="26631" r="12380" b="29756"/>
          <a:stretch>
            <a:fillRect/>
          </a:stretch>
        </p:blipFill>
        <p:spPr>
          <a:xfrm>
            <a:off x="1047547" y="1480741"/>
            <a:ext cx="10044775" cy="3599259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6" name="内容占位符 2"/>
          <p:cNvSpPr txBox="1"/>
          <p:nvPr/>
        </p:nvSpPr>
        <p:spPr bwMode="auto">
          <a:xfrm>
            <a:off x="1090869" y="5218569"/>
            <a:ext cx="10113343" cy="12996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200" kern="0" dirty="0">
                <a:solidFill>
                  <a:srgbClr val="3333CC"/>
                </a:solidFill>
                <a:sym typeface="Wingdings" panose="05000000000000000000" pitchFamily="2" charset="2"/>
              </a:rPr>
              <a:t></a:t>
            </a:r>
            <a:r>
              <a:rPr lang="en-US" altLang="zh-CN" kern="0" dirty="0"/>
              <a:t>16*16</a:t>
            </a:r>
            <a:r>
              <a:rPr lang="zh-CN" altLang="en-US" kern="0" dirty="0"/>
              <a:t>点阵需</a:t>
            </a:r>
            <a:r>
              <a:rPr lang="en-US" altLang="zh-CN" kern="0" dirty="0"/>
              <a:t>256</a:t>
            </a:r>
            <a:r>
              <a:rPr lang="zh-CN" altLang="en-US" kern="0" dirty="0"/>
              <a:t>位才能显示一个汉字，原字库文件数据如何分布</a:t>
            </a:r>
            <a:endParaRPr lang="en-US" altLang="zh-CN" kern="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kern="0" dirty="0">
                <a:solidFill>
                  <a:srgbClr val="3333CC"/>
                </a:solidFill>
                <a:sym typeface="Wingdings" panose="05000000000000000000" pitchFamily="2" charset="2"/>
              </a:rPr>
              <a:t></a:t>
            </a:r>
            <a:r>
              <a:rPr lang="zh-CN" altLang="en-US" kern="0" dirty="0"/>
              <a:t>用</a:t>
            </a:r>
            <a:r>
              <a:rPr lang="en-US" altLang="zh-CN" kern="0" dirty="0"/>
              <a:t>4</a:t>
            </a:r>
            <a:r>
              <a:rPr lang="zh-CN" altLang="en-US" kern="0" dirty="0"/>
              <a:t>片</a:t>
            </a:r>
            <a:r>
              <a:rPr lang="en-US" altLang="zh-CN" kern="0" dirty="0">
                <a:solidFill>
                  <a:srgbClr val="3333CC"/>
                </a:solidFill>
              </a:rPr>
              <a:t>4K</a:t>
            </a:r>
            <a:r>
              <a:rPr lang="zh-CN" altLang="en-US" kern="0" dirty="0">
                <a:solidFill>
                  <a:srgbClr val="3333CC"/>
                </a:solidFill>
              </a:rPr>
              <a:t>*</a:t>
            </a:r>
            <a:r>
              <a:rPr lang="en-US" altLang="zh-CN" kern="0" dirty="0">
                <a:solidFill>
                  <a:srgbClr val="3333CC"/>
                </a:solidFill>
              </a:rPr>
              <a:t>32</a:t>
            </a:r>
            <a:r>
              <a:rPr lang="zh-CN" altLang="en-US" kern="0" dirty="0"/>
              <a:t>位的</a:t>
            </a:r>
            <a:r>
              <a:rPr lang="en-US" altLang="zh-CN" kern="0" dirty="0"/>
              <a:t>ROM </a:t>
            </a:r>
            <a:r>
              <a:rPr lang="zh-CN" altLang="en-US" kern="0" dirty="0"/>
              <a:t>扩展并代替其中一片</a:t>
            </a:r>
            <a:r>
              <a:rPr lang="en-US" altLang="zh-CN" kern="0" dirty="0"/>
              <a:t>16K</a:t>
            </a:r>
            <a:r>
              <a:rPr lang="zh-CN" altLang="en-US" kern="0" dirty="0"/>
              <a:t>*</a:t>
            </a:r>
            <a:r>
              <a:rPr lang="en-US" altLang="zh-CN" kern="0" dirty="0"/>
              <a:t>32</a:t>
            </a:r>
            <a:r>
              <a:rPr lang="zh-CN" altLang="en-US" kern="0" dirty="0"/>
              <a:t>位器件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kern="0" dirty="0"/>
          </a:p>
        </p:txBody>
      </p:sp>
      <p:sp>
        <p:nvSpPr>
          <p:cNvPr id="7" name="矩形 6"/>
          <p:cNvSpPr/>
          <p:nvPr/>
        </p:nvSpPr>
        <p:spPr>
          <a:xfrm>
            <a:off x="6750964" y="2507788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0" dirty="0"/>
              <a:t>16K</a:t>
            </a:r>
            <a:r>
              <a:rPr lang="zh-CN" altLang="en-US" b="1" kern="0" dirty="0"/>
              <a:t>*</a:t>
            </a:r>
            <a:r>
              <a:rPr lang="en-US" altLang="zh-CN" b="1" kern="0" dirty="0"/>
              <a:t>32</a:t>
            </a:r>
            <a:endParaRPr lang="zh-CN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1773499" y="2507788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0" dirty="0"/>
              <a:t>16K</a:t>
            </a:r>
            <a:r>
              <a:rPr lang="zh-CN" altLang="en-US" b="1" kern="0" dirty="0"/>
              <a:t>*</a:t>
            </a:r>
            <a:r>
              <a:rPr lang="en-US" altLang="zh-CN" b="1" kern="0" dirty="0"/>
              <a:t>32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1773498" y="4757169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0" dirty="0"/>
              <a:t>16K</a:t>
            </a:r>
            <a:r>
              <a:rPr lang="zh-CN" altLang="en-US" b="1" kern="0" dirty="0"/>
              <a:t>*</a:t>
            </a:r>
            <a:r>
              <a:rPr lang="en-US" altLang="zh-CN" b="1" kern="0" dirty="0"/>
              <a:t>32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4271342" y="4757169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0" dirty="0"/>
              <a:t>16K</a:t>
            </a:r>
            <a:r>
              <a:rPr lang="zh-CN" altLang="en-US" b="1" kern="0" dirty="0"/>
              <a:t>*</a:t>
            </a:r>
            <a:r>
              <a:rPr lang="en-US" altLang="zh-CN" b="1" kern="0" dirty="0"/>
              <a:t>32</a:t>
            </a:r>
            <a:endParaRPr lang="zh-CN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6780685" y="4757169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0" dirty="0"/>
              <a:t>16K</a:t>
            </a:r>
            <a:r>
              <a:rPr lang="zh-CN" altLang="en-US" b="1" kern="0" dirty="0"/>
              <a:t>*</a:t>
            </a:r>
            <a:r>
              <a:rPr lang="en-US" altLang="zh-CN" b="1" kern="0" dirty="0"/>
              <a:t>32</a:t>
            </a:r>
            <a:endParaRPr lang="zh-CN" altLang="en-US" b="1" dirty="0"/>
          </a:p>
        </p:txBody>
      </p:sp>
      <p:sp>
        <p:nvSpPr>
          <p:cNvPr id="12" name="矩形 11"/>
          <p:cNvSpPr/>
          <p:nvPr/>
        </p:nvSpPr>
        <p:spPr>
          <a:xfrm>
            <a:off x="9252846" y="4757169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0" dirty="0"/>
              <a:t>16K</a:t>
            </a:r>
            <a:r>
              <a:rPr lang="zh-CN" altLang="en-US" b="1" kern="0" dirty="0"/>
              <a:t>*</a:t>
            </a:r>
            <a:r>
              <a:rPr lang="en-US" altLang="zh-CN" b="1" kern="0" dirty="0"/>
              <a:t>32</a:t>
            </a:r>
            <a:endParaRPr lang="zh-CN" altLang="en-US" b="1" dirty="0"/>
          </a:p>
        </p:txBody>
      </p:sp>
      <p:sp>
        <p:nvSpPr>
          <p:cNvPr id="13" name="矩形 12"/>
          <p:cNvSpPr/>
          <p:nvPr/>
        </p:nvSpPr>
        <p:spPr>
          <a:xfrm>
            <a:off x="9263017" y="2507788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0" dirty="0"/>
              <a:t>16K</a:t>
            </a:r>
            <a:r>
              <a:rPr lang="zh-CN" altLang="en-US" b="1" kern="0" dirty="0"/>
              <a:t>*</a:t>
            </a:r>
            <a:r>
              <a:rPr lang="en-US" altLang="zh-CN" b="1" kern="0" dirty="0"/>
              <a:t>32</a:t>
            </a:r>
            <a:endParaRPr lang="zh-CN" altLang="en-US" b="1" dirty="0"/>
          </a:p>
        </p:txBody>
      </p:sp>
      <p:sp>
        <p:nvSpPr>
          <p:cNvPr id="14" name="矩形 13"/>
          <p:cNvSpPr/>
          <p:nvPr/>
        </p:nvSpPr>
        <p:spPr>
          <a:xfrm>
            <a:off x="4238911" y="2504779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0" dirty="0"/>
              <a:t>16K</a:t>
            </a:r>
            <a:r>
              <a:rPr lang="zh-CN" altLang="en-US" b="1" kern="0" dirty="0"/>
              <a:t>*</a:t>
            </a:r>
            <a:r>
              <a:rPr lang="en-US" altLang="zh-CN" b="1" kern="0" dirty="0"/>
              <a:t>32</a:t>
            </a:r>
            <a:endParaRPr lang="zh-CN" altLang="en-US" b="1" dirty="0"/>
          </a:p>
        </p:txBody>
      </p:sp>
      <p:sp>
        <p:nvSpPr>
          <p:cNvPr id="15" name="矩形 14"/>
          <p:cNvSpPr/>
          <p:nvPr/>
        </p:nvSpPr>
        <p:spPr>
          <a:xfrm>
            <a:off x="3913967" y="1626283"/>
            <a:ext cx="1597833" cy="895309"/>
          </a:xfrm>
          <a:prstGeom prst="rect">
            <a:avLst/>
          </a:prstGeom>
          <a:solidFill>
            <a:srgbClr val="00CC00"/>
          </a:solidFill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4</a:t>
            </a:r>
            <a:r>
              <a:rPr lang="zh-CN" altLang="en-US" b="1" dirty="0">
                <a:solidFill>
                  <a:schemeClr val="bg1"/>
                </a:solidFill>
              </a:rPr>
              <a:t>片 </a:t>
            </a:r>
            <a:r>
              <a:rPr lang="en-US" altLang="zh-CN" b="1" dirty="0">
                <a:solidFill>
                  <a:schemeClr val="bg1"/>
                </a:solidFill>
              </a:rPr>
              <a:t>4K</a:t>
            </a:r>
            <a:r>
              <a:rPr lang="zh-CN" altLang="en-US" b="1" dirty="0">
                <a:solidFill>
                  <a:schemeClr val="bg1"/>
                </a:solidFill>
              </a:rPr>
              <a:t>*</a:t>
            </a:r>
            <a:r>
              <a:rPr lang="en-US" altLang="zh-CN" b="1" dirty="0">
                <a:solidFill>
                  <a:schemeClr val="bg1"/>
                </a:solidFill>
              </a:rPr>
              <a:t>32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标题 1"/>
          <p:cNvSpPr>
            <a:spLocks noGrp="1"/>
          </p:cNvSpPr>
          <p:nvPr>
            <p:ph type="title"/>
          </p:nvPr>
        </p:nvSpPr>
        <p:spPr>
          <a:xfrm>
            <a:off x="888248" y="870073"/>
            <a:ext cx="5129206" cy="617641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3.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字位同时扩展</a:t>
            </a:r>
          </a:p>
        </p:txBody>
      </p:sp>
      <p:sp>
        <p:nvSpPr>
          <p:cNvPr id="97" name="标题 1"/>
          <p:cNvSpPr txBox="1"/>
          <p:nvPr/>
        </p:nvSpPr>
        <p:spPr>
          <a:xfrm>
            <a:off x="617585" y="193924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7.4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主存与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的连接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pic>
        <p:nvPicPr>
          <p:cNvPr id="98" name="图片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244" y="1828252"/>
            <a:ext cx="7745156" cy="4508813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标题 1"/>
          <p:cNvSpPr>
            <a:spLocks noGrp="1"/>
          </p:cNvSpPr>
          <p:nvPr>
            <p:ph type="title"/>
          </p:nvPr>
        </p:nvSpPr>
        <p:spPr>
          <a:xfrm>
            <a:off x="888248" y="870073"/>
            <a:ext cx="5129206" cy="617641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3.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字位同时扩展</a:t>
            </a:r>
          </a:p>
        </p:txBody>
      </p:sp>
      <p:sp>
        <p:nvSpPr>
          <p:cNvPr id="97" name="标题 1"/>
          <p:cNvSpPr txBox="1"/>
          <p:nvPr/>
        </p:nvSpPr>
        <p:spPr>
          <a:xfrm>
            <a:off x="617585" y="193924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7.4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主存与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的连接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06485" y="1787522"/>
            <a:ext cx="11049000" cy="3437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  <a:defRPr/>
            </a:pPr>
            <a:r>
              <a:rPr lang="zh-CN" altLang="en-US" sz="2300" dirty="0">
                <a:latin typeface="+mn-ea"/>
              </a:rPr>
              <a:t>例</a:t>
            </a:r>
            <a:r>
              <a:rPr lang="en-US" altLang="zh-CN" sz="2300" dirty="0">
                <a:latin typeface="+mn-ea"/>
              </a:rPr>
              <a:t>4 </a:t>
            </a:r>
            <a:r>
              <a:rPr lang="zh-CN" altLang="en-US" sz="2300" dirty="0">
                <a:latin typeface="+mn-ea"/>
              </a:rPr>
              <a:t>某计算机的主存地址空间中 </a:t>
            </a:r>
            <a:r>
              <a:rPr lang="en-US" altLang="zh-CN" sz="2300" dirty="0">
                <a:latin typeface="+mn-ea"/>
              </a:rPr>
              <a:t>0x0000</a:t>
            </a:r>
            <a:r>
              <a:rPr lang="zh-CN" altLang="en-US" sz="2300" dirty="0">
                <a:latin typeface="+mn-ea"/>
              </a:rPr>
              <a:t>到</a:t>
            </a:r>
            <a:r>
              <a:rPr lang="en-US" altLang="zh-CN" sz="2300" dirty="0">
                <a:latin typeface="+mn-ea"/>
              </a:rPr>
              <a:t>3FFF</a:t>
            </a:r>
            <a:r>
              <a:rPr lang="zh-CN" altLang="en-US" sz="2300" dirty="0">
                <a:latin typeface="+mn-ea"/>
              </a:rPr>
              <a:t>为</a:t>
            </a:r>
            <a:r>
              <a:rPr lang="en-US" altLang="zh-CN" sz="2300" dirty="0">
                <a:latin typeface="+mn-ea"/>
              </a:rPr>
              <a:t>ROM</a:t>
            </a:r>
            <a:r>
              <a:rPr lang="zh-CN" altLang="en-US" sz="2300" dirty="0">
                <a:latin typeface="+mn-ea"/>
              </a:rPr>
              <a:t>存储区域、 </a:t>
            </a:r>
            <a:r>
              <a:rPr lang="en-US" altLang="zh-CN" sz="2300" dirty="0">
                <a:latin typeface="+mn-ea"/>
              </a:rPr>
              <a:t>0x4000</a:t>
            </a:r>
            <a:r>
              <a:rPr lang="zh-CN" altLang="en-US" sz="2300" dirty="0">
                <a:latin typeface="+mn-ea"/>
              </a:rPr>
              <a:t>到</a:t>
            </a:r>
            <a:r>
              <a:rPr lang="en-US" altLang="zh-CN" sz="2300" dirty="0">
                <a:latin typeface="+mn-ea"/>
              </a:rPr>
              <a:t>0x5FFF</a:t>
            </a:r>
            <a:r>
              <a:rPr lang="zh-CN" altLang="en-US" sz="2300" dirty="0">
                <a:latin typeface="+mn-ea"/>
              </a:rPr>
              <a:t>为保留地址区域、</a:t>
            </a:r>
            <a:r>
              <a:rPr lang="en-US" altLang="zh-CN" sz="2300" dirty="0">
                <a:latin typeface="+mn-ea"/>
              </a:rPr>
              <a:t>0x6000</a:t>
            </a:r>
            <a:r>
              <a:rPr lang="zh-CN" altLang="en-US" sz="2300" dirty="0">
                <a:latin typeface="+mn-ea"/>
              </a:rPr>
              <a:t>到</a:t>
            </a:r>
            <a:r>
              <a:rPr lang="en-US" altLang="zh-CN" sz="2300" dirty="0">
                <a:latin typeface="+mn-ea"/>
              </a:rPr>
              <a:t>0xFFFF</a:t>
            </a:r>
            <a:r>
              <a:rPr lang="zh-CN" altLang="en-US" sz="2300" dirty="0">
                <a:latin typeface="+mn-ea"/>
              </a:rPr>
              <a:t>为</a:t>
            </a:r>
            <a:r>
              <a:rPr lang="en-US" altLang="zh-CN" sz="2300" dirty="0">
                <a:latin typeface="+mn-ea"/>
              </a:rPr>
              <a:t>RAM</a:t>
            </a:r>
            <a:r>
              <a:rPr lang="zh-CN" altLang="en-US" sz="2300" dirty="0">
                <a:latin typeface="+mn-ea"/>
              </a:rPr>
              <a:t>地址区域。</a:t>
            </a:r>
          </a:p>
          <a:p>
            <a:pPr>
              <a:lnSpc>
                <a:spcPct val="135000"/>
              </a:lnSpc>
              <a:defRPr/>
            </a:pPr>
            <a:r>
              <a:rPr lang="en-US" altLang="zh-CN" sz="2300" dirty="0">
                <a:latin typeface="+mn-ea"/>
              </a:rPr>
              <a:t>       RAM</a:t>
            </a:r>
            <a:r>
              <a:rPr lang="zh-CN" altLang="en-US" sz="2300" dirty="0">
                <a:latin typeface="+mn-ea"/>
              </a:rPr>
              <a:t>的控制信号为</a:t>
            </a:r>
            <a:r>
              <a:rPr lang="en-US" altLang="zh-CN" sz="2300" dirty="0">
                <a:latin typeface="+mn-ea"/>
              </a:rPr>
              <a:t>CS#</a:t>
            </a:r>
            <a:r>
              <a:rPr lang="zh-CN" altLang="en-US" sz="2300" dirty="0">
                <a:latin typeface="+mn-ea"/>
              </a:rPr>
              <a:t>和</a:t>
            </a:r>
            <a:r>
              <a:rPr lang="en-US" altLang="zh-CN" sz="2300" dirty="0">
                <a:latin typeface="+mn-ea"/>
              </a:rPr>
              <a:t>WE#</a:t>
            </a:r>
            <a:r>
              <a:rPr lang="zh-CN" altLang="en-US" sz="2300" dirty="0">
                <a:latin typeface="+mn-ea"/>
              </a:rPr>
              <a:t>，</a:t>
            </a:r>
            <a:r>
              <a:rPr lang="en-US" altLang="zh-CN" sz="2300" dirty="0">
                <a:latin typeface="+mn-ea"/>
              </a:rPr>
              <a:t>CPU</a:t>
            </a:r>
            <a:r>
              <a:rPr lang="zh-CN" altLang="en-US" sz="2300" dirty="0">
                <a:latin typeface="+mn-ea"/>
              </a:rPr>
              <a:t>地址线</a:t>
            </a:r>
            <a:r>
              <a:rPr lang="en-US" altLang="zh-CN" sz="2300" dirty="0">
                <a:latin typeface="+mn-ea"/>
              </a:rPr>
              <a:t>A</a:t>
            </a:r>
            <a:r>
              <a:rPr lang="en-US" altLang="zh-CN" sz="2300" baseline="-25000" dirty="0">
                <a:latin typeface="+mn-ea"/>
              </a:rPr>
              <a:t>15</a:t>
            </a:r>
            <a:r>
              <a:rPr lang="en-US" altLang="zh-CN" sz="2300" dirty="0">
                <a:latin typeface="+mn-ea"/>
                <a:cs typeface="Arial" panose="020B0604020202020204" pitchFamily="34" charset="0"/>
              </a:rPr>
              <a:t>~</a:t>
            </a:r>
            <a:r>
              <a:rPr lang="en-US" altLang="zh-CN" sz="2300" dirty="0">
                <a:latin typeface="+mn-ea"/>
              </a:rPr>
              <a:t>A</a:t>
            </a:r>
            <a:r>
              <a:rPr lang="en-US" altLang="zh-CN" sz="2300" baseline="-25000" dirty="0">
                <a:latin typeface="+mn-ea"/>
              </a:rPr>
              <a:t>0</a:t>
            </a:r>
            <a:r>
              <a:rPr lang="zh-CN" altLang="en-US" sz="2300" dirty="0">
                <a:latin typeface="+mn-ea"/>
              </a:rPr>
              <a:t>，数据线</a:t>
            </a:r>
            <a:r>
              <a:rPr lang="en-US" altLang="zh-CN" sz="2300" dirty="0">
                <a:latin typeface="+mn-ea"/>
              </a:rPr>
              <a:t>D</a:t>
            </a:r>
            <a:r>
              <a:rPr lang="en-US" altLang="zh-CN" sz="2300" baseline="-25000" dirty="0">
                <a:latin typeface="+mn-ea"/>
              </a:rPr>
              <a:t>7</a:t>
            </a:r>
            <a:r>
              <a:rPr lang="en-US" altLang="zh-CN" sz="2300" dirty="0">
                <a:latin typeface="+mn-ea"/>
                <a:cs typeface="Arial" panose="020B0604020202020204" pitchFamily="34" charset="0"/>
              </a:rPr>
              <a:t>~</a:t>
            </a:r>
            <a:r>
              <a:rPr lang="en-US" altLang="zh-CN" sz="2300" dirty="0">
                <a:latin typeface="+mn-ea"/>
              </a:rPr>
              <a:t>D</a:t>
            </a:r>
            <a:r>
              <a:rPr lang="en-US" altLang="zh-CN" sz="2300" baseline="-25000" dirty="0">
                <a:latin typeface="+mn-ea"/>
              </a:rPr>
              <a:t>0</a:t>
            </a:r>
            <a:r>
              <a:rPr lang="zh-CN" altLang="en-US" sz="2300" dirty="0">
                <a:latin typeface="+mn-ea"/>
              </a:rPr>
              <a:t>，控制信号有读写控制</a:t>
            </a:r>
            <a:r>
              <a:rPr lang="en-US" altLang="zh-CN" sz="2300" dirty="0">
                <a:latin typeface="+mn-ea"/>
              </a:rPr>
              <a:t>R/W#</a:t>
            </a:r>
            <a:r>
              <a:rPr lang="zh-CN" altLang="en-US" sz="2300" dirty="0">
                <a:latin typeface="+mn-ea"/>
              </a:rPr>
              <a:t>和访存请求</a:t>
            </a:r>
            <a:r>
              <a:rPr lang="en-US" altLang="zh-CN" sz="2300" dirty="0">
                <a:latin typeface="+mn-ea"/>
              </a:rPr>
              <a:t>MREQ#</a:t>
            </a:r>
            <a:r>
              <a:rPr lang="zh-CN" altLang="en-US" sz="2300" dirty="0">
                <a:latin typeface="+mn-ea"/>
              </a:rPr>
              <a:t>。</a:t>
            </a:r>
          </a:p>
          <a:p>
            <a:pPr marL="400050" lvl="1">
              <a:lnSpc>
                <a:spcPct val="135000"/>
              </a:lnSpc>
              <a:buClr>
                <a:srgbClr val="C00000"/>
              </a:buClr>
              <a:defRPr/>
            </a:pPr>
            <a:r>
              <a:rPr lang="zh-CN" altLang="en-US" sz="2300" dirty="0">
                <a:latin typeface="+mn-ea"/>
              </a:rPr>
              <a:t> </a:t>
            </a:r>
            <a:r>
              <a:rPr lang="en-US" altLang="zh-CN" sz="2300" dirty="0">
                <a:latin typeface="+mn-ea"/>
              </a:rPr>
              <a:t>1)</a:t>
            </a:r>
            <a:r>
              <a:rPr lang="zh-CN" altLang="en-US" sz="2300" dirty="0">
                <a:latin typeface="+mn-ea"/>
              </a:rPr>
              <a:t>如</a:t>
            </a:r>
            <a:r>
              <a:rPr lang="en-US" altLang="zh-CN" sz="2300" dirty="0">
                <a:latin typeface="+mn-ea"/>
              </a:rPr>
              <a:t>ROM</a:t>
            </a:r>
            <a:r>
              <a:rPr lang="zh-CN" altLang="en-US" sz="2300" dirty="0">
                <a:latin typeface="+mn-ea"/>
              </a:rPr>
              <a:t>和</a:t>
            </a:r>
            <a:r>
              <a:rPr lang="en-US" altLang="zh-CN" sz="2300" dirty="0">
                <a:latin typeface="+mn-ea"/>
              </a:rPr>
              <a:t>RAM</a:t>
            </a:r>
            <a:r>
              <a:rPr lang="zh-CN" altLang="en-US" sz="2300" dirty="0">
                <a:latin typeface="+mn-ea"/>
              </a:rPr>
              <a:t>都采用</a:t>
            </a:r>
            <a:r>
              <a:rPr lang="en-US" altLang="zh-CN" sz="2300" dirty="0">
                <a:latin typeface="+mn-ea"/>
              </a:rPr>
              <a:t>8K×1</a:t>
            </a:r>
            <a:r>
              <a:rPr lang="zh-CN" altLang="en-US" sz="2300" dirty="0">
                <a:latin typeface="+mn-ea"/>
              </a:rPr>
              <a:t>芯片，画出与</a:t>
            </a:r>
            <a:r>
              <a:rPr lang="en-US" altLang="zh-CN" sz="2300" dirty="0">
                <a:latin typeface="+mn-ea"/>
              </a:rPr>
              <a:t>CPU</a:t>
            </a:r>
            <a:r>
              <a:rPr lang="zh-CN" altLang="en-US" sz="2300" dirty="0">
                <a:latin typeface="+mn-ea"/>
              </a:rPr>
              <a:t>的连接图</a:t>
            </a:r>
          </a:p>
          <a:p>
            <a:pPr marL="400050" lvl="1">
              <a:lnSpc>
                <a:spcPct val="135000"/>
              </a:lnSpc>
              <a:buClr>
                <a:srgbClr val="C00000"/>
              </a:buClr>
              <a:defRPr/>
            </a:pPr>
            <a:r>
              <a:rPr lang="zh-CN" altLang="en-US" sz="2300" dirty="0">
                <a:latin typeface="+mn-ea"/>
              </a:rPr>
              <a:t> </a:t>
            </a:r>
            <a:r>
              <a:rPr lang="en-US" altLang="zh-CN" sz="2300" dirty="0">
                <a:latin typeface="+mn-ea"/>
              </a:rPr>
              <a:t>2)</a:t>
            </a:r>
            <a:r>
              <a:rPr lang="zh-CN" altLang="en-US" sz="2300" dirty="0">
                <a:latin typeface="+mn-ea"/>
              </a:rPr>
              <a:t>如</a:t>
            </a:r>
            <a:r>
              <a:rPr lang="en-US" altLang="zh-CN" sz="2300" dirty="0">
                <a:latin typeface="+mn-ea"/>
              </a:rPr>
              <a:t>ROM</a:t>
            </a:r>
            <a:r>
              <a:rPr lang="zh-CN" altLang="en-US" sz="2300" dirty="0">
                <a:latin typeface="+mn-ea"/>
              </a:rPr>
              <a:t>采用</a:t>
            </a:r>
            <a:r>
              <a:rPr lang="en-US" altLang="zh-CN" sz="2300" dirty="0">
                <a:latin typeface="+mn-ea"/>
              </a:rPr>
              <a:t>8K×8</a:t>
            </a:r>
            <a:r>
              <a:rPr lang="zh-CN" altLang="en-US" sz="2300" dirty="0">
                <a:latin typeface="+mn-ea"/>
              </a:rPr>
              <a:t>芯片，</a:t>
            </a:r>
            <a:r>
              <a:rPr lang="en-US" altLang="zh-CN" sz="2300" dirty="0">
                <a:latin typeface="+mn-ea"/>
              </a:rPr>
              <a:t>RAM</a:t>
            </a:r>
            <a:r>
              <a:rPr lang="zh-CN" altLang="en-US" sz="2300" dirty="0">
                <a:latin typeface="+mn-ea"/>
              </a:rPr>
              <a:t>芯片采用</a:t>
            </a:r>
            <a:r>
              <a:rPr lang="en-US" altLang="zh-CN" sz="2300" dirty="0">
                <a:latin typeface="+mn-ea"/>
              </a:rPr>
              <a:t>4K×8</a:t>
            </a:r>
            <a:r>
              <a:rPr lang="zh-CN" altLang="en-US" sz="2300" dirty="0">
                <a:latin typeface="+mn-ea"/>
              </a:rPr>
              <a:t>的芯片，画出与</a:t>
            </a:r>
            <a:r>
              <a:rPr lang="en-US" altLang="zh-CN" sz="2300" dirty="0">
                <a:latin typeface="+mn-ea"/>
              </a:rPr>
              <a:t>CPU</a:t>
            </a:r>
            <a:r>
              <a:rPr lang="zh-CN" altLang="en-US" sz="2300" dirty="0">
                <a:latin typeface="+mn-ea"/>
              </a:rPr>
              <a:t>的连接图</a:t>
            </a:r>
          </a:p>
          <a:p>
            <a:pPr marL="400050" lvl="1">
              <a:lnSpc>
                <a:spcPct val="135000"/>
              </a:lnSpc>
              <a:buClr>
                <a:srgbClr val="C00000"/>
              </a:buClr>
              <a:defRPr/>
            </a:pPr>
            <a:r>
              <a:rPr lang="zh-CN" altLang="en-US" sz="2300" dirty="0">
                <a:latin typeface="+mn-ea"/>
              </a:rPr>
              <a:t> </a:t>
            </a:r>
            <a:r>
              <a:rPr lang="en-US" altLang="zh-CN" sz="2300" dirty="0">
                <a:latin typeface="+mn-ea"/>
              </a:rPr>
              <a:t>3)</a:t>
            </a:r>
            <a:r>
              <a:rPr lang="zh-CN" altLang="en-US" sz="2300" dirty="0">
                <a:latin typeface="+mn-ea"/>
              </a:rPr>
              <a:t>如</a:t>
            </a:r>
            <a:r>
              <a:rPr lang="en-US" altLang="zh-CN" sz="2300" dirty="0">
                <a:latin typeface="+mn-ea"/>
              </a:rPr>
              <a:t>ROM</a:t>
            </a:r>
            <a:r>
              <a:rPr lang="zh-CN" altLang="en-US" sz="2300" dirty="0">
                <a:latin typeface="+mn-ea"/>
              </a:rPr>
              <a:t>采用</a:t>
            </a:r>
            <a:r>
              <a:rPr lang="en-US" altLang="zh-CN" sz="2300" dirty="0">
                <a:latin typeface="+mn-ea"/>
              </a:rPr>
              <a:t>16K×8</a:t>
            </a:r>
            <a:r>
              <a:rPr lang="zh-CN" altLang="en-US" sz="2300" dirty="0">
                <a:latin typeface="+mn-ea"/>
              </a:rPr>
              <a:t>的芯片，</a:t>
            </a:r>
            <a:r>
              <a:rPr lang="en-US" altLang="zh-CN" sz="2300" dirty="0">
                <a:latin typeface="+mn-ea"/>
              </a:rPr>
              <a:t>RAM</a:t>
            </a:r>
            <a:r>
              <a:rPr lang="zh-CN" altLang="en-US" sz="2300" dirty="0">
                <a:latin typeface="+mn-ea"/>
              </a:rPr>
              <a:t>芯片采用</a:t>
            </a:r>
            <a:r>
              <a:rPr lang="en-US" altLang="zh-CN" sz="2300" dirty="0">
                <a:latin typeface="+mn-ea"/>
              </a:rPr>
              <a:t>8K×8</a:t>
            </a:r>
            <a:r>
              <a:rPr lang="zh-CN" altLang="en-US" sz="2300" dirty="0">
                <a:latin typeface="+mn-ea"/>
              </a:rPr>
              <a:t>的芯片，试画出与</a:t>
            </a:r>
            <a:r>
              <a:rPr lang="en-US" altLang="zh-CN" sz="2300" dirty="0">
                <a:latin typeface="+mn-ea"/>
              </a:rPr>
              <a:t>CPU</a:t>
            </a:r>
            <a:r>
              <a:rPr lang="zh-CN" altLang="en-US" sz="2300" dirty="0">
                <a:latin typeface="+mn-ea"/>
              </a:rPr>
              <a:t>连接图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标题 1"/>
          <p:cNvSpPr>
            <a:spLocks noGrp="1"/>
          </p:cNvSpPr>
          <p:nvPr>
            <p:ph type="title"/>
          </p:nvPr>
        </p:nvSpPr>
        <p:spPr>
          <a:xfrm>
            <a:off x="601656" y="894573"/>
            <a:ext cx="5129206" cy="617641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3.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字位同时扩展</a:t>
            </a:r>
          </a:p>
        </p:txBody>
      </p:sp>
      <p:sp>
        <p:nvSpPr>
          <p:cNvPr id="97" name="标题 1"/>
          <p:cNvSpPr txBox="1"/>
          <p:nvPr/>
        </p:nvSpPr>
        <p:spPr>
          <a:xfrm>
            <a:off x="617585" y="193924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7.4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主存与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的连接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5" name="Rectangle 110"/>
          <p:cNvSpPr>
            <a:spLocks noChangeArrowheads="1"/>
          </p:cNvSpPr>
          <p:nvPr/>
        </p:nvSpPr>
        <p:spPr bwMode="auto">
          <a:xfrm>
            <a:off x="335018" y="2528756"/>
            <a:ext cx="2606303" cy="533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100" b="1" dirty="0"/>
              <a:t>0x0000 ~0x3FFF</a:t>
            </a:r>
          </a:p>
        </p:txBody>
      </p:sp>
      <p:sp>
        <p:nvSpPr>
          <p:cNvPr id="6" name="Rectangle 165"/>
          <p:cNvSpPr>
            <a:spLocks noChangeArrowheads="1"/>
          </p:cNvSpPr>
          <p:nvPr/>
        </p:nvSpPr>
        <p:spPr bwMode="auto">
          <a:xfrm>
            <a:off x="436618" y="4016077"/>
            <a:ext cx="2316146" cy="4616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69900" indent="-469900">
              <a:buClr>
                <a:schemeClr val="accent2"/>
              </a:buClr>
            </a:pPr>
            <a:r>
              <a:rPr lang="en-US" altLang="zh-CN" sz="2100" b="1" dirty="0"/>
              <a:t>0x4000~0x5FFF  </a:t>
            </a:r>
            <a:r>
              <a:rPr lang="en-US" altLang="zh-CN" sz="2100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7" name="Rectangle 166"/>
          <p:cNvSpPr>
            <a:spLocks noChangeArrowheads="1"/>
          </p:cNvSpPr>
          <p:nvPr/>
        </p:nvSpPr>
        <p:spPr bwMode="auto">
          <a:xfrm>
            <a:off x="462018" y="5417489"/>
            <a:ext cx="2680464" cy="42808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69900" indent="-469900">
              <a:buClr>
                <a:schemeClr val="accent2"/>
              </a:buClr>
            </a:pPr>
            <a:r>
              <a:rPr lang="en-US" altLang="zh-CN" sz="2100" b="1" dirty="0"/>
              <a:t>0x6000 ~0xFFFF</a:t>
            </a:r>
          </a:p>
        </p:txBody>
      </p:sp>
      <p:sp>
        <p:nvSpPr>
          <p:cNvPr id="2" name="矩形 1"/>
          <p:cNvSpPr/>
          <p:nvPr/>
        </p:nvSpPr>
        <p:spPr>
          <a:xfrm>
            <a:off x="9580964" y="2581505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16K ROM 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691" y="2316705"/>
            <a:ext cx="5953316" cy="1100126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8722551" y="2705821"/>
            <a:ext cx="720000" cy="18466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307" y="3711299"/>
            <a:ext cx="5956938" cy="1099823"/>
          </a:xfrm>
          <a:prstGeom prst="rect">
            <a:avLst/>
          </a:prstGeom>
        </p:spPr>
      </p:pic>
      <p:sp>
        <p:nvSpPr>
          <p:cNvPr id="179" name="矩形 178"/>
          <p:cNvSpPr/>
          <p:nvPr/>
        </p:nvSpPr>
        <p:spPr>
          <a:xfrm>
            <a:off x="9724920" y="4030232"/>
            <a:ext cx="15632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8K</a:t>
            </a:r>
            <a:r>
              <a:rPr lang="zh-CN" altLang="en-US" sz="2400" dirty="0"/>
              <a:t>保留区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180" name="右箭头 179"/>
          <p:cNvSpPr/>
          <p:nvPr/>
        </p:nvSpPr>
        <p:spPr>
          <a:xfrm>
            <a:off x="8824151" y="4154548"/>
            <a:ext cx="720000" cy="18466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0335" y="5271325"/>
            <a:ext cx="6018833" cy="1112233"/>
          </a:xfrm>
          <a:prstGeom prst="rect">
            <a:avLst/>
          </a:prstGeom>
        </p:spPr>
      </p:pic>
      <p:sp>
        <p:nvSpPr>
          <p:cNvPr id="181" name="矩形 180"/>
          <p:cNvSpPr/>
          <p:nvPr/>
        </p:nvSpPr>
        <p:spPr>
          <a:xfrm>
            <a:off x="9698543" y="5576991"/>
            <a:ext cx="14879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40K</a:t>
            </a:r>
            <a:r>
              <a:rPr lang="zh-CN" altLang="en-US" sz="2400" dirty="0"/>
              <a:t> </a:t>
            </a:r>
            <a:r>
              <a:rPr lang="en-US" altLang="zh-CN" sz="2400" dirty="0"/>
              <a:t>RAM </a:t>
            </a:r>
            <a:endParaRPr lang="zh-CN" altLang="en-US" sz="2400" dirty="0"/>
          </a:p>
        </p:txBody>
      </p:sp>
      <p:sp>
        <p:nvSpPr>
          <p:cNvPr id="182" name="右箭头 181"/>
          <p:cNvSpPr/>
          <p:nvPr/>
        </p:nvSpPr>
        <p:spPr>
          <a:xfrm>
            <a:off x="8797774" y="5701307"/>
            <a:ext cx="720000" cy="18466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内容占位符 2"/>
          <p:cNvSpPr txBox="1"/>
          <p:nvPr/>
        </p:nvSpPr>
        <p:spPr bwMode="auto">
          <a:xfrm>
            <a:off x="1498469" y="1509304"/>
            <a:ext cx="5421103" cy="664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kern="0" dirty="0"/>
              <a:t>计算存储分布空间对应的存储容量：</a:t>
            </a:r>
            <a:endParaRPr lang="en-US" altLang="zh-CN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" grpId="0"/>
      <p:bldP spid="4" grpId="0" animBg="1"/>
      <p:bldP spid="179" grpId="0"/>
      <p:bldP spid="180" grpId="0" animBg="1"/>
      <p:bldP spid="181" grpId="0"/>
      <p:bldP spid="18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37980" y="1052946"/>
            <a:ext cx="21948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1.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存储器分类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778196" y="2371815"/>
            <a:ext cx="10081294" cy="252180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3438F6"/>
                </a:solidFill>
              </a:rPr>
              <a:t>(1)</a:t>
            </a:r>
            <a:r>
              <a:rPr lang="zh-CN" altLang="en-US" sz="2400" dirty="0">
                <a:solidFill>
                  <a:srgbClr val="0000FF"/>
                </a:solidFill>
              </a:rPr>
              <a:t>易失性存储器</a:t>
            </a:r>
            <a:r>
              <a:rPr lang="en-US" altLang="zh-CN" sz="2400" i="1" dirty="0">
                <a:solidFill>
                  <a:srgbClr val="0000FF"/>
                </a:solidFill>
              </a:rPr>
              <a:t> </a:t>
            </a:r>
            <a:r>
              <a:rPr lang="en-US" altLang="zh-CN" sz="2400" dirty="0"/>
              <a:t>(</a:t>
            </a:r>
            <a:r>
              <a:rPr lang="en-US" altLang="zh-CN" sz="2400" i="1" dirty="0">
                <a:solidFill>
                  <a:srgbClr val="0000FF"/>
                </a:solidFill>
              </a:rPr>
              <a:t>Volatile Memories)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断电后信息消失 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: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SRAM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、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DRAM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；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3438F6"/>
                </a:solidFill>
              </a:rPr>
              <a:t>(2)</a:t>
            </a:r>
            <a:r>
              <a:rPr lang="zh-CN" altLang="en-US" sz="2400" dirty="0">
                <a:solidFill>
                  <a:srgbClr val="3438F6"/>
                </a:solidFill>
              </a:rPr>
              <a:t>非易失性存储器</a:t>
            </a:r>
            <a:r>
              <a:rPr lang="en-US" altLang="zh-CN" sz="2400" dirty="0"/>
              <a:t>(</a:t>
            </a:r>
            <a:r>
              <a:rPr lang="en-US" altLang="zh-CN" sz="2400" i="1" dirty="0">
                <a:solidFill>
                  <a:srgbClr val="0000FF"/>
                </a:solidFill>
              </a:rPr>
              <a:t>Non-Volatile Memories)</a:t>
            </a:r>
            <a:endParaRPr lang="zh-CN" altLang="en-US" sz="2400" dirty="0"/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断电后信息不消失 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: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ROM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、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NVRAM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、磁介质存储、光介质存储等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。</a:t>
            </a:r>
            <a:endParaRPr lang="zh-CN" altLang="en-US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10144" y="1814616"/>
            <a:ext cx="329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按信息的可保存性分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9290" y="229235"/>
            <a:ext cx="30689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7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.1  存储器概述</a:t>
            </a:r>
            <a:endParaRPr lang="zh-CN" altLang="en-US" sz="2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标题 1"/>
          <p:cNvSpPr>
            <a:spLocks noGrp="1"/>
          </p:cNvSpPr>
          <p:nvPr>
            <p:ph type="title"/>
          </p:nvPr>
        </p:nvSpPr>
        <p:spPr>
          <a:xfrm>
            <a:off x="888248" y="870073"/>
            <a:ext cx="5129206" cy="617641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3.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字位同时扩展</a:t>
            </a:r>
          </a:p>
        </p:txBody>
      </p:sp>
      <p:sp>
        <p:nvSpPr>
          <p:cNvPr id="97" name="标题 1"/>
          <p:cNvSpPr txBox="1"/>
          <p:nvPr/>
        </p:nvSpPr>
        <p:spPr>
          <a:xfrm>
            <a:off x="617585" y="193924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7.4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主存与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的连接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62419" y="1524387"/>
            <a:ext cx="76338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n-ea"/>
              </a:rPr>
              <a:t>1)</a:t>
            </a:r>
            <a:r>
              <a:rPr lang="zh-CN" altLang="en-US" sz="2400" dirty="0">
                <a:latin typeface="+mn-ea"/>
              </a:rPr>
              <a:t>如</a:t>
            </a:r>
            <a:r>
              <a:rPr lang="en-US" altLang="zh-CN" sz="2400" dirty="0">
                <a:latin typeface="+mn-ea"/>
              </a:rPr>
              <a:t>ROM</a:t>
            </a:r>
            <a:r>
              <a:rPr lang="zh-CN" altLang="en-US" sz="2400" dirty="0">
                <a:latin typeface="+mn-ea"/>
              </a:rPr>
              <a:t>和</a:t>
            </a:r>
            <a:r>
              <a:rPr lang="en-US" altLang="zh-CN" sz="2400" dirty="0">
                <a:latin typeface="+mn-ea"/>
              </a:rPr>
              <a:t>RAM</a:t>
            </a:r>
            <a:r>
              <a:rPr lang="zh-CN" altLang="en-US" sz="2400" dirty="0">
                <a:latin typeface="+mn-ea"/>
              </a:rPr>
              <a:t>都采用</a:t>
            </a:r>
            <a:r>
              <a:rPr lang="en-US" altLang="zh-CN" sz="2400" dirty="0">
                <a:latin typeface="+mn-ea"/>
              </a:rPr>
              <a:t>8K×1</a:t>
            </a:r>
            <a:r>
              <a:rPr lang="zh-CN" altLang="en-US" sz="2400" dirty="0">
                <a:latin typeface="+mn-ea"/>
              </a:rPr>
              <a:t>芯片，画出与</a:t>
            </a:r>
            <a:r>
              <a:rPr lang="en-US" altLang="zh-CN" sz="2400" dirty="0">
                <a:latin typeface="+mn-ea"/>
              </a:rPr>
              <a:t>CPU</a:t>
            </a:r>
            <a:r>
              <a:rPr lang="zh-CN" altLang="en-US" sz="2400" dirty="0">
                <a:latin typeface="+mn-ea"/>
              </a:rPr>
              <a:t>的连接图</a:t>
            </a:r>
          </a:p>
        </p:txBody>
      </p:sp>
      <p:sp>
        <p:nvSpPr>
          <p:cNvPr id="5" name="矩形 4"/>
          <p:cNvSpPr/>
          <p:nvPr/>
        </p:nvSpPr>
        <p:spPr>
          <a:xfrm>
            <a:off x="1062419" y="3546724"/>
            <a:ext cx="5846472" cy="1908215"/>
          </a:xfrm>
          <a:prstGeom prst="rect">
            <a:avLst/>
          </a:prstGeom>
          <a:ln>
            <a:solidFill>
              <a:srgbClr val="3333CC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所需</a:t>
            </a:r>
            <a:r>
              <a:rPr lang="en-US" altLang="zh-CN" sz="2400" dirty="0">
                <a:latin typeface="+mn-ea"/>
              </a:rPr>
              <a:t>ROM</a:t>
            </a:r>
            <a:r>
              <a:rPr lang="zh-CN" altLang="en-US" sz="2400" dirty="0">
                <a:latin typeface="+mn-ea"/>
              </a:rPr>
              <a:t>芯片数量：</a:t>
            </a:r>
            <a:r>
              <a:rPr lang="en-US" altLang="zh-CN" sz="2400" dirty="0">
                <a:latin typeface="+mn-ea"/>
              </a:rPr>
              <a:t>(16K</a:t>
            </a:r>
            <a:r>
              <a:rPr lang="en-US" altLang="zh-CN" sz="2400" dirty="0">
                <a:latin typeface="+mn-ea"/>
                <a:sym typeface="Symbol" panose="05050102010706020507" pitchFamily="18" charset="2"/>
              </a:rPr>
              <a:t> 8)/(</a:t>
            </a:r>
            <a:r>
              <a:rPr lang="en-US" altLang="zh-CN" sz="2400" dirty="0">
                <a:latin typeface="+mn-ea"/>
              </a:rPr>
              <a:t>8K×1) =16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 dirty="0">
                <a:latin typeface="+mn-ea"/>
              </a:rPr>
              <a:t>所需</a:t>
            </a:r>
            <a:r>
              <a:rPr lang="en-US" altLang="zh-CN" sz="2400" dirty="0">
                <a:latin typeface="+mn-ea"/>
              </a:rPr>
              <a:t>RAM</a:t>
            </a:r>
            <a:r>
              <a:rPr lang="zh-CN" altLang="en-US" sz="2400" dirty="0">
                <a:latin typeface="+mn-ea"/>
              </a:rPr>
              <a:t>芯片数量：</a:t>
            </a:r>
            <a:r>
              <a:rPr lang="en-US" altLang="zh-CN" sz="2400" dirty="0">
                <a:latin typeface="+mn-ea"/>
              </a:rPr>
              <a:t> (40K</a:t>
            </a:r>
            <a:r>
              <a:rPr lang="en-US" altLang="zh-CN" sz="2400" dirty="0">
                <a:latin typeface="+mn-ea"/>
                <a:sym typeface="Symbol" panose="05050102010706020507" pitchFamily="18" charset="2"/>
              </a:rPr>
              <a:t>8)/(</a:t>
            </a:r>
            <a:r>
              <a:rPr lang="en-US" altLang="zh-CN" sz="2400" dirty="0">
                <a:latin typeface="+mn-ea"/>
              </a:rPr>
              <a:t>8K×1) = 40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扩展方式：字位同时扩展</a:t>
            </a:r>
          </a:p>
        </p:txBody>
      </p:sp>
      <p:sp>
        <p:nvSpPr>
          <p:cNvPr id="6" name="AutoShape 17"/>
          <p:cNvSpPr>
            <a:spLocks noChangeArrowheads="1"/>
          </p:cNvSpPr>
          <p:nvPr/>
        </p:nvSpPr>
        <p:spPr bwMode="auto">
          <a:xfrm>
            <a:off x="7077051" y="3819039"/>
            <a:ext cx="732880" cy="228578"/>
          </a:xfrm>
          <a:prstGeom prst="notchedRightArrow">
            <a:avLst>
              <a:gd name="adj1" fmla="val 50000"/>
              <a:gd name="adj2" fmla="val 116472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78091" y="3492297"/>
            <a:ext cx="3528109" cy="707886"/>
          </a:xfrm>
          <a:prstGeom prst="rect">
            <a:avLst/>
          </a:prstGeom>
          <a:noFill/>
          <a:ln>
            <a:solidFill>
              <a:srgbClr val="240CD2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+mn-ea"/>
              </a:rPr>
              <a:t>先用</a:t>
            </a:r>
            <a:r>
              <a:rPr lang="en-US" altLang="zh-CN" sz="2000" dirty="0">
                <a:latin typeface="+mn-ea"/>
              </a:rPr>
              <a:t>8</a:t>
            </a:r>
            <a:r>
              <a:rPr lang="zh-CN" altLang="en-US" sz="2000" dirty="0">
                <a:latin typeface="+mn-ea"/>
              </a:rPr>
              <a:t>片位扩展，构建</a:t>
            </a:r>
            <a:r>
              <a:rPr lang="en-US" altLang="zh-CN" sz="2000" dirty="0">
                <a:latin typeface="+mn-ea"/>
              </a:rPr>
              <a:t>8K</a:t>
            </a:r>
            <a:r>
              <a:rPr lang="en-US" altLang="zh-CN" sz="2000" dirty="0">
                <a:latin typeface="+mn-ea"/>
                <a:sym typeface="Symbol" panose="05050102010706020507" pitchFamily="18" charset="2"/>
              </a:rPr>
              <a:t>8 </a:t>
            </a:r>
            <a:r>
              <a:rPr lang="zh-CN" altLang="en-US" sz="2000" dirty="0">
                <a:latin typeface="+mn-ea"/>
                <a:sym typeface="Symbol" panose="05050102010706020507" pitchFamily="18" charset="2"/>
              </a:rPr>
              <a:t>的</a:t>
            </a:r>
            <a:r>
              <a:rPr lang="en-US" altLang="zh-CN" sz="2000" dirty="0">
                <a:latin typeface="+mn-ea"/>
                <a:sym typeface="Symbol" panose="05050102010706020507" pitchFamily="18" charset="2"/>
              </a:rPr>
              <a:t>ROM</a:t>
            </a:r>
            <a:r>
              <a:rPr lang="zh-CN" altLang="en-US" sz="2000" dirty="0">
                <a:latin typeface="+mn-ea"/>
                <a:sym typeface="Symbol" panose="05050102010706020507" pitchFamily="18" charset="2"/>
              </a:rPr>
              <a:t>，再构建</a:t>
            </a:r>
            <a:r>
              <a:rPr lang="en-US" altLang="zh-CN" sz="2000" dirty="0">
                <a:latin typeface="+mn-ea"/>
              </a:rPr>
              <a:t>16K</a:t>
            </a:r>
            <a:r>
              <a:rPr lang="en-US" altLang="zh-CN" sz="2000" dirty="0">
                <a:latin typeface="+mn-ea"/>
                <a:sym typeface="Symbol" panose="05050102010706020507" pitchFamily="18" charset="2"/>
              </a:rPr>
              <a:t>8</a:t>
            </a:r>
            <a:r>
              <a:rPr lang="zh-CN" altLang="en-US" sz="2000" dirty="0">
                <a:latin typeface="+mn-ea"/>
                <a:sym typeface="Symbol" panose="05050102010706020507" pitchFamily="18" charset="2"/>
              </a:rPr>
              <a:t>的</a:t>
            </a:r>
            <a:r>
              <a:rPr lang="en-US" altLang="zh-CN" sz="2000" dirty="0">
                <a:latin typeface="+mn-ea"/>
                <a:sym typeface="Symbol" panose="05050102010706020507" pitchFamily="18" charset="2"/>
              </a:rPr>
              <a:t>ROM</a:t>
            </a:r>
            <a:endParaRPr lang="zh-CN" altLang="en-US" sz="2000" dirty="0">
              <a:latin typeface="+mn-ea"/>
            </a:endParaRPr>
          </a:p>
        </p:txBody>
      </p:sp>
      <p:sp>
        <p:nvSpPr>
          <p:cNvPr id="8" name="AutoShape 17"/>
          <p:cNvSpPr>
            <a:spLocks noChangeArrowheads="1"/>
          </p:cNvSpPr>
          <p:nvPr/>
        </p:nvSpPr>
        <p:spPr bwMode="auto">
          <a:xfrm>
            <a:off x="7077051" y="4624896"/>
            <a:ext cx="732880" cy="228578"/>
          </a:xfrm>
          <a:prstGeom prst="notchedRightArrow">
            <a:avLst>
              <a:gd name="adj1" fmla="val 50000"/>
              <a:gd name="adj2" fmla="val 116472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78091" y="4428786"/>
            <a:ext cx="3528109" cy="707886"/>
          </a:xfrm>
          <a:prstGeom prst="rect">
            <a:avLst/>
          </a:prstGeom>
          <a:noFill/>
          <a:ln>
            <a:solidFill>
              <a:srgbClr val="240CD2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+mn-ea"/>
              </a:rPr>
              <a:t>先用</a:t>
            </a:r>
            <a:r>
              <a:rPr lang="en-US" altLang="zh-CN" sz="2000" dirty="0">
                <a:latin typeface="+mn-ea"/>
              </a:rPr>
              <a:t>8</a:t>
            </a:r>
            <a:r>
              <a:rPr lang="zh-CN" altLang="en-US" sz="2000" dirty="0">
                <a:latin typeface="+mn-ea"/>
              </a:rPr>
              <a:t>片位扩展，构建</a:t>
            </a:r>
            <a:r>
              <a:rPr lang="en-US" altLang="zh-CN" sz="2000" dirty="0">
                <a:latin typeface="+mn-ea"/>
              </a:rPr>
              <a:t>8K</a:t>
            </a:r>
            <a:r>
              <a:rPr lang="en-US" altLang="zh-CN" sz="2000" dirty="0">
                <a:latin typeface="+mn-ea"/>
                <a:sym typeface="Symbol" panose="05050102010706020507" pitchFamily="18" charset="2"/>
              </a:rPr>
              <a:t>8 </a:t>
            </a:r>
            <a:r>
              <a:rPr lang="zh-CN" altLang="en-US" sz="2000" dirty="0">
                <a:latin typeface="+mn-ea"/>
                <a:sym typeface="Symbol" panose="05050102010706020507" pitchFamily="18" charset="2"/>
              </a:rPr>
              <a:t>的</a:t>
            </a:r>
            <a:r>
              <a:rPr lang="en-US" altLang="zh-CN" sz="2000" dirty="0">
                <a:latin typeface="+mn-ea"/>
                <a:sym typeface="Symbol" panose="05050102010706020507" pitchFamily="18" charset="2"/>
              </a:rPr>
              <a:t>RAM</a:t>
            </a:r>
            <a:r>
              <a:rPr lang="zh-CN" altLang="en-US" sz="2000" dirty="0">
                <a:latin typeface="+mn-ea"/>
                <a:sym typeface="Symbol" panose="05050102010706020507" pitchFamily="18" charset="2"/>
              </a:rPr>
              <a:t>，再构建</a:t>
            </a:r>
            <a:r>
              <a:rPr lang="en-US" altLang="zh-CN" sz="2000" dirty="0">
                <a:latin typeface="+mn-ea"/>
              </a:rPr>
              <a:t>40K</a:t>
            </a:r>
            <a:r>
              <a:rPr lang="en-US" altLang="zh-CN" sz="2000" dirty="0">
                <a:latin typeface="+mn-ea"/>
                <a:sym typeface="Symbol" panose="05050102010706020507" pitchFamily="18" charset="2"/>
              </a:rPr>
              <a:t>8</a:t>
            </a:r>
            <a:r>
              <a:rPr lang="zh-CN" altLang="en-US" sz="2000" dirty="0">
                <a:latin typeface="+mn-ea"/>
                <a:sym typeface="Symbol" panose="05050102010706020507" pitchFamily="18" charset="2"/>
              </a:rPr>
              <a:t>的</a:t>
            </a:r>
            <a:r>
              <a:rPr lang="en-US" altLang="zh-CN" sz="2000" dirty="0">
                <a:latin typeface="+mn-ea"/>
                <a:sym typeface="Symbol" panose="05050102010706020507" pitchFamily="18" charset="2"/>
              </a:rPr>
              <a:t>ROM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0" name="AutoShape 17"/>
          <p:cNvSpPr>
            <a:spLocks noChangeArrowheads="1"/>
          </p:cNvSpPr>
          <p:nvPr/>
        </p:nvSpPr>
        <p:spPr bwMode="auto">
          <a:xfrm rot="5400000">
            <a:off x="3332111" y="5608337"/>
            <a:ext cx="468000" cy="226520"/>
          </a:xfrm>
          <a:prstGeom prst="notchedRightArrow">
            <a:avLst>
              <a:gd name="adj1" fmla="val 50000"/>
              <a:gd name="adj2" fmla="val 116472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98926" y="6052455"/>
            <a:ext cx="4734370" cy="400110"/>
          </a:xfrm>
          <a:prstGeom prst="rect">
            <a:avLst/>
          </a:prstGeom>
          <a:noFill/>
          <a:ln>
            <a:solidFill>
              <a:srgbClr val="240CD2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+mn-ea"/>
              </a:rPr>
              <a:t>8K</a:t>
            </a:r>
            <a:r>
              <a:rPr lang="zh-CN" altLang="en-US" sz="2000" dirty="0">
                <a:latin typeface="+mn-ea"/>
                <a:sym typeface="Symbol" panose="05050102010706020507" pitchFamily="18" charset="2"/>
              </a:rPr>
              <a:t>的保留区需要预留一根片选信号输出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79360" y="2212872"/>
            <a:ext cx="3883239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latin typeface="+mn-ea"/>
              </a:rPr>
              <a:t>CPU 16</a:t>
            </a:r>
            <a:r>
              <a:rPr lang="zh-CN" altLang="en-US" sz="2200" dirty="0">
                <a:latin typeface="+mn-ea"/>
              </a:rPr>
              <a:t>根地址线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679361" y="2815648"/>
            <a:ext cx="1773490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latin typeface="+mn-ea"/>
              </a:rPr>
              <a:t>8K</a:t>
            </a:r>
            <a:r>
              <a:rPr lang="zh-CN" altLang="en-US" sz="2200" dirty="0">
                <a:latin typeface="+mn-ea"/>
              </a:rPr>
              <a:t>存储芯片</a:t>
            </a:r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3566961" y="2911110"/>
            <a:ext cx="648000" cy="228600"/>
          </a:xfrm>
          <a:prstGeom prst="notchedRightArrow">
            <a:avLst>
              <a:gd name="adj1" fmla="val 50000"/>
              <a:gd name="adj2" fmla="val 116472"/>
            </a:avLst>
          </a:prstGeom>
          <a:noFill/>
          <a:ln w="9525">
            <a:solidFill>
              <a:srgbClr val="3438F6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179341" y="2811141"/>
            <a:ext cx="1645903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latin typeface="+mn-ea"/>
              </a:rPr>
              <a:t>13</a:t>
            </a:r>
            <a:r>
              <a:rPr lang="zh-CN" altLang="en-US" sz="2100" dirty="0">
                <a:latin typeface="+mn-ea"/>
              </a:rPr>
              <a:t>根地址线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5729468" y="2220925"/>
            <a:ext cx="858234" cy="918678"/>
            <a:chOff x="6632295" y="2569580"/>
            <a:chExt cx="858234" cy="918678"/>
          </a:xfrm>
        </p:grpSpPr>
        <p:sp>
          <p:nvSpPr>
            <p:cNvPr id="21" name="右大括号 20"/>
            <p:cNvSpPr/>
            <p:nvPr/>
          </p:nvSpPr>
          <p:spPr>
            <a:xfrm>
              <a:off x="6632295" y="2569580"/>
              <a:ext cx="163664" cy="91867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  <p:sp>
          <p:nvSpPr>
            <p:cNvPr id="22" name="AutoShape 17"/>
            <p:cNvSpPr>
              <a:spLocks noChangeArrowheads="1"/>
            </p:cNvSpPr>
            <p:nvPr/>
          </p:nvSpPr>
          <p:spPr bwMode="auto">
            <a:xfrm>
              <a:off x="6878529" y="2917777"/>
              <a:ext cx="612000" cy="228600"/>
            </a:xfrm>
            <a:prstGeom prst="notchedRightArrow">
              <a:avLst>
                <a:gd name="adj1" fmla="val 50000"/>
                <a:gd name="adj2" fmla="val 116472"/>
              </a:avLst>
            </a:prstGeom>
            <a:noFill/>
            <a:ln w="9525">
              <a:solidFill>
                <a:srgbClr val="3438F6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+mn-ea"/>
                <a:ea typeface="+mn-ea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6609474" y="2466047"/>
            <a:ext cx="2108538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+mn-ea"/>
              </a:rPr>
              <a:t>片选译码输入</a:t>
            </a:r>
            <a:r>
              <a:rPr lang="en-US" altLang="zh-CN" sz="2200" dirty="0">
                <a:latin typeface="+mn-ea"/>
              </a:rPr>
              <a:t>3</a:t>
            </a:r>
            <a:endParaRPr lang="zh-CN" altLang="en-US" sz="2200" dirty="0">
              <a:latin typeface="+mn-ea"/>
            </a:endParaRPr>
          </a:p>
        </p:txBody>
      </p:sp>
      <p:sp>
        <p:nvSpPr>
          <p:cNvPr id="24" name="AutoShape 17"/>
          <p:cNvSpPr>
            <a:spLocks noChangeArrowheads="1"/>
          </p:cNvSpPr>
          <p:nvPr/>
        </p:nvSpPr>
        <p:spPr bwMode="auto">
          <a:xfrm>
            <a:off x="8678161" y="2565964"/>
            <a:ext cx="612000" cy="228600"/>
          </a:xfrm>
          <a:prstGeom prst="notchedRightArrow">
            <a:avLst>
              <a:gd name="adj1" fmla="val 50000"/>
              <a:gd name="adj2" fmla="val 116472"/>
            </a:avLst>
          </a:prstGeom>
          <a:noFill/>
          <a:ln w="9525">
            <a:solidFill>
              <a:srgbClr val="3438F6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434354" y="2363001"/>
            <a:ext cx="149653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+mn-ea"/>
              </a:rPr>
              <a:t>每个片选选择</a:t>
            </a:r>
            <a:r>
              <a:rPr lang="en-US" altLang="zh-CN" sz="2000" dirty="0">
                <a:latin typeface="+mn-ea"/>
              </a:rPr>
              <a:t>8K</a:t>
            </a:r>
            <a:r>
              <a:rPr lang="zh-CN" altLang="en-US" sz="2000" dirty="0">
                <a:latin typeface="+mn-ea"/>
              </a:rPr>
              <a:t>空间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5" grpId="0" animBg="1"/>
      <p:bldP spid="17" grpId="0" animBg="1"/>
      <p:bldP spid="18" grpId="0" animBg="1"/>
      <p:bldP spid="19" grpId="0"/>
      <p:bldP spid="23" grpId="0"/>
      <p:bldP spid="24" grpId="0" animBg="1"/>
      <p:bldP spid="2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标题 1"/>
          <p:cNvSpPr>
            <a:spLocks noGrp="1"/>
          </p:cNvSpPr>
          <p:nvPr>
            <p:ph type="title"/>
          </p:nvPr>
        </p:nvSpPr>
        <p:spPr>
          <a:xfrm>
            <a:off x="888248" y="870073"/>
            <a:ext cx="5129206" cy="617641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3.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字位同时扩展</a:t>
            </a:r>
          </a:p>
        </p:txBody>
      </p:sp>
      <p:sp>
        <p:nvSpPr>
          <p:cNvPr id="97" name="标题 1"/>
          <p:cNvSpPr txBox="1"/>
          <p:nvPr/>
        </p:nvSpPr>
        <p:spPr>
          <a:xfrm>
            <a:off x="617585" y="193924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7.4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主存与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的连接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542402" y="3412972"/>
            <a:ext cx="1214516" cy="1540213"/>
            <a:chOff x="5542402" y="2999314"/>
            <a:chExt cx="1214516" cy="1540213"/>
          </a:xfrm>
        </p:grpSpPr>
        <p:grpSp>
          <p:nvGrpSpPr>
            <p:cNvPr id="5" name="组合 4"/>
            <p:cNvGrpSpPr/>
            <p:nvPr/>
          </p:nvGrpSpPr>
          <p:grpSpPr>
            <a:xfrm>
              <a:off x="5569666" y="2999314"/>
              <a:ext cx="1187252" cy="1539250"/>
              <a:chOff x="7749219" y="3276348"/>
              <a:chExt cx="1187252" cy="1539250"/>
            </a:xfrm>
          </p:grpSpPr>
          <p:sp>
            <p:nvSpPr>
              <p:cNvPr id="12" name="Rectangle 8"/>
              <p:cNvSpPr>
                <a:spLocks noChangeAspect="1" noChangeArrowheads="1"/>
              </p:cNvSpPr>
              <p:nvPr/>
            </p:nvSpPr>
            <p:spPr bwMode="auto">
              <a:xfrm>
                <a:off x="7834130" y="3276348"/>
                <a:ext cx="1102341" cy="131708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12700" tIns="12700" rIns="12700" bIns="12700"/>
              <a:lstStyle/>
              <a:p>
                <a:pPr algn="ctr">
                  <a:defRPr/>
                </a:pPr>
                <a:endPara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13" name="Rectangle 8"/>
              <p:cNvSpPr>
                <a:spLocks noChangeAspect="1" noChangeArrowheads="1"/>
              </p:cNvSpPr>
              <p:nvPr/>
            </p:nvSpPr>
            <p:spPr bwMode="auto">
              <a:xfrm>
                <a:off x="7749219" y="3359908"/>
                <a:ext cx="1102341" cy="131708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12700" tIns="12700" rIns="12700" bIns="12700"/>
              <a:lstStyle/>
              <a:p>
                <a:pPr algn="ctr">
                  <a:defRPr/>
                </a:pPr>
                <a:endPara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8141476" y="4353933"/>
                <a:ext cx="332143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D</a:t>
                </a:r>
                <a:endParaRPr lang="en-US" altLang="zh-CN" sz="2400" b="1" dirty="0">
                  <a:solidFill>
                    <a:srgbClr val="003300"/>
                  </a:solidFill>
                  <a:latin typeface="Tahoma" panose="020B0604030504040204" pitchFamily="34" charset="0"/>
                  <a:ea typeface="仿宋_GB2312" pitchFamily="1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8129525" y="3328852"/>
                <a:ext cx="332143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A</a:t>
                </a:r>
                <a:endParaRPr lang="en-US" altLang="zh-CN" sz="24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8412277" y="3328852"/>
                <a:ext cx="434734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CS</a:t>
                </a:r>
                <a:endParaRPr lang="en-US" altLang="zh-CN" sz="24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5542402" y="3052781"/>
              <a:ext cx="1162151" cy="1486746"/>
              <a:chOff x="7722123" y="3328852"/>
              <a:chExt cx="1162151" cy="1486746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7722123" y="3328852"/>
                <a:ext cx="503664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endParaRPr lang="en-US" altLang="zh-CN" sz="24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141476" y="4353933"/>
                <a:ext cx="332143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D</a:t>
                </a:r>
                <a:endParaRPr lang="en-US" altLang="zh-CN" sz="2400" b="1" dirty="0">
                  <a:solidFill>
                    <a:srgbClr val="003300"/>
                  </a:solidFill>
                  <a:latin typeface="Tahoma" panose="020B0604030504040204" pitchFamily="34" charset="0"/>
                  <a:ea typeface="仿宋_GB2312" pitchFamily="1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8129525" y="3328852"/>
                <a:ext cx="332143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A</a:t>
                </a:r>
                <a:endParaRPr lang="en-US" altLang="zh-CN" sz="24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8412277" y="3328852"/>
                <a:ext cx="434734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CS</a:t>
                </a:r>
                <a:endParaRPr lang="en-US" altLang="zh-CN" sz="24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7730820" y="3732623"/>
                <a:ext cx="115345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600" dirty="0">
                    <a:solidFill>
                      <a:srgbClr val="0033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8K×1</a:t>
                </a:r>
              </a:p>
              <a:p>
                <a:pPr algn="ctr">
                  <a:defRPr/>
                </a:pPr>
                <a:r>
                  <a:rPr lang="en-US" altLang="zh-CN" sz="1600" dirty="0">
                    <a:solidFill>
                      <a:srgbClr val="0033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8</a:t>
                </a:r>
                <a:r>
                  <a:rPr lang="zh-CN" altLang="en-US" sz="1600" dirty="0">
                    <a:solidFill>
                      <a:srgbClr val="0033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片</a:t>
                </a:r>
                <a:r>
                  <a:rPr lang="en-US" altLang="zh-CN" sz="1600" dirty="0">
                    <a:solidFill>
                      <a:srgbClr val="0033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ROM</a:t>
                </a: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8955087" y="3421134"/>
            <a:ext cx="1224721" cy="1541576"/>
            <a:chOff x="7864998" y="3274022"/>
            <a:chExt cx="1224721" cy="1541576"/>
          </a:xfrm>
        </p:grpSpPr>
        <p:sp>
          <p:nvSpPr>
            <p:cNvPr id="18" name="Rectangle 8"/>
            <p:cNvSpPr>
              <a:spLocks noChangeAspect="1" noChangeArrowheads="1"/>
            </p:cNvSpPr>
            <p:nvPr/>
          </p:nvSpPr>
          <p:spPr bwMode="auto">
            <a:xfrm>
              <a:off x="7987378" y="3274022"/>
              <a:ext cx="1102341" cy="13170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algn="ctr">
                <a:defRPr/>
              </a:pPr>
              <a:endPara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19" name="Rectangle 8"/>
            <p:cNvSpPr>
              <a:spLocks noChangeAspect="1" noChangeArrowheads="1"/>
            </p:cNvSpPr>
            <p:nvPr/>
          </p:nvSpPr>
          <p:spPr bwMode="auto">
            <a:xfrm>
              <a:off x="7892094" y="3359908"/>
              <a:ext cx="1102341" cy="13170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algn="ctr">
                <a:defRPr/>
              </a:pPr>
              <a:endPara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864998" y="3328852"/>
              <a:ext cx="50366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WE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284351" y="4353933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endParaRPr lang="en-US" altLang="zh-CN" sz="2400" b="1" dirty="0">
                <a:solidFill>
                  <a:srgbClr val="003300"/>
                </a:solidFill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8272400" y="3328852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A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8555152" y="3328852"/>
              <a:ext cx="43473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CS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872413" y="3739362"/>
              <a:ext cx="115345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8K×1</a:t>
              </a:r>
            </a:p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8</a:t>
              </a:r>
              <a:r>
                <a:rPr lang="zh-CN" altLang="en-US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片</a:t>
              </a: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RAM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957640" y="3411517"/>
            <a:ext cx="1215196" cy="1540705"/>
            <a:chOff x="7864998" y="3274893"/>
            <a:chExt cx="1215196" cy="1540705"/>
          </a:xfrm>
        </p:grpSpPr>
        <p:sp>
          <p:nvSpPr>
            <p:cNvPr id="26" name="Rectangle 8"/>
            <p:cNvSpPr>
              <a:spLocks noChangeAspect="1" noChangeArrowheads="1"/>
            </p:cNvSpPr>
            <p:nvPr/>
          </p:nvSpPr>
          <p:spPr bwMode="auto">
            <a:xfrm>
              <a:off x="7977853" y="3274893"/>
              <a:ext cx="1102341" cy="13170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algn="ctr">
                <a:defRPr/>
              </a:pPr>
              <a:endPara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7" name="Rectangle 8"/>
            <p:cNvSpPr>
              <a:spLocks noChangeAspect="1" noChangeArrowheads="1"/>
            </p:cNvSpPr>
            <p:nvPr/>
          </p:nvSpPr>
          <p:spPr bwMode="auto">
            <a:xfrm>
              <a:off x="7892094" y="3359908"/>
              <a:ext cx="1102341" cy="13170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algn="ctr">
                <a:defRPr/>
              </a:pPr>
              <a:endPara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864998" y="3328852"/>
              <a:ext cx="50366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WE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284351" y="4353933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endParaRPr lang="en-US" altLang="zh-CN" sz="2400" b="1" dirty="0">
                <a:solidFill>
                  <a:srgbClr val="003300"/>
                </a:solidFill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8272400" y="3328852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A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55152" y="3328852"/>
              <a:ext cx="43473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CS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7872413" y="3748887"/>
              <a:ext cx="115345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8K×1</a:t>
              </a:r>
            </a:p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8</a:t>
              </a:r>
              <a:r>
                <a:rPr lang="zh-CN" altLang="en-US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片</a:t>
              </a: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RAM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125390" y="3411190"/>
            <a:ext cx="1208284" cy="1541032"/>
            <a:chOff x="7577138" y="3274566"/>
            <a:chExt cx="1208284" cy="1541032"/>
          </a:xfrm>
        </p:grpSpPr>
        <p:sp>
          <p:nvSpPr>
            <p:cNvPr id="34" name="Rectangle 8"/>
            <p:cNvSpPr>
              <a:spLocks noChangeAspect="1" noChangeArrowheads="1"/>
            </p:cNvSpPr>
            <p:nvPr/>
          </p:nvSpPr>
          <p:spPr bwMode="auto">
            <a:xfrm>
              <a:off x="7683081" y="3274566"/>
              <a:ext cx="1102341" cy="131708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algn="ctr">
                <a:defRPr/>
              </a:pPr>
              <a:endPara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35" name="Rectangle 8"/>
            <p:cNvSpPr>
              <a:spLocks noChangeAspect="1" noChangeArrowheads="1"/>
            </p:cNvSpPr>
            <p:nvPr/>
          </p:nvSpPr>
          <p:spPr bwMode="auto">
            <a:xfrm>
              <a:off x="7596819" y="3359908"/>
              <a:ext cx="1102341" cy="131708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algn="ctr">
                <a:defRPr/>
              </a:pPr>
              <a:endPara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989076" y="4353933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endParaRPr lang="en-US" altLang="zh-CN" sz="2400" b="1" dirty="0">
                <a:solidFill>
                  <a:srgbClr val="003300"/>
                </a:solidFill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7977125" y="3328852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A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259877" y="3328852"/>
              <a:ext cx="43473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CS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577138" y="3739362"/>
              <a:ext cx="115345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8K×1</a:t>
              </a:r>
            </a:p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8</a:t>
              </a:r>
              <a:r>
                <a:rPr lang="zh-CN" altLang="en-US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片</a:t>
              </a: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ROM</a:t>
              </a:r>
            </a:p>
          </p:txBody>
        </p:sp>
      </p:grpSp>
      <p:grpSp>
        <p:nvGrpSpPr>
          <p:cNvPr id="40" name="Group 2"/>
          <p:cNvGrpSpPr/>
          <p:nvPr/>
        </p:nvGrpSpPr>
        <p:grpSpPr bwMode="auto">
          <a:xfrm>
            <a:off x="3551238" y="3133042"/>
            <a:ext cx="5656256" cy="364287"/>
            <a:chOff x="1277" y="2074"/>
            <a:chExt cx="3563" cy="284"/>
          </a:xfrm>
        </p:grpSpPr>
        <p:sp>
          <p:nvSpPr>
            <p:cNvPr id="41" name="Line 5"/>
            <p:cNvSpPr>
              <a:spLocks noChangeAspect="1" noChangeShapeType="1"/>
            </p:cNvSpPr>
            <p:nvPr/>
          </p:nvSpPr>
          <p:spPr bwMode="auto">
            <a:xfrm flipV="1">
              <a:off x="4840" y="2074"/>
              <a:ext cx="0" cy="28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6"/>
            <p:cNvSpPr>
              <a:spLocks noChangeAspect="1" noChangeShapeType="1"/>
            </p:cNvSpPr>
            <p:nvPr/>
          </p:nvSpPr>
          <p:spPr bwMode="auto">
            <a:xfrm flipV="1">
              <a:off x="3575" y="2074"/>
              <a:ext cx="0" cy="28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8"/>
            <p:cNvSpPr>
              <a:spLocks noChangeAspect="1" noChangeShapeType="1"/>
            </p:cNvSpPr>
            <p:nvPr/>
          </p:nvSpPr>
          <p:spPr bwMode="auto">
            <a:xfrm>
              <a:off x="1277" y="2074"/>
              <a:ext cx="3563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4" name="Rectangle 14"/>
          <p:cNvSpPr>
            <a:spLocks noChangeAspect="1" noChangeArrowheads="1"/>
          </p:cNvSpPr>
          <p:nvPr/>
        </p:nvSpPr>
        <p:spPr bwMode="auto">
          <a:xfrm>
            <a:off x="8519208" y="2739178"/>
            <a:ext cx="908050" cy="450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r"/>
            <a:r>
              <a:rPr lang="en-US" altLang="zh-CN" dirty="0">
                <a:latin typeface="Times New Roman" panose="02020603050405020304" pitchFamily="18" charset="0"/>
                <a:ea typeface="仿宋_GB2312" pitchFamily="1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仿宋_GB2312" pitchFamily="1" charset="-122"/>
              </a:rPr>
              <a:t>12-0</a:t>
            </a:r>
            <a:endParaRPr lang="en-US" altLang="zh-CN" b="1" dirty="0">
              <a:latin typeface="Tahoma" panose="020B0604030504040204" pitchFamily="34" charset="0"/>
              <a:ea typeface="仿宋_GB2312" pitchFamily="1" charset="-122"/>
            </a:endParaRPr>
          </a:p>
        </p:txBody>
      </p:sp>
      <p:sp>
        <p:nvSpPr>
          <p:cNvPr id="45" name="Line 34"/>
          <p:cNvSpPr>
            <a:spLocks noChangeAspect="1" noChangeShapeType="1"/>
          </p:cNvSpPr>
          <p:nvPr/>
        </p:nvSpPr>
        <p:spPr bwMode="auto">
          <a:xfrm>
            <a:off x="3578118" y="2767503"/>
            <a:ext cx="5901532" cy="0"/>
          </a:xfrm>
          <a:prstGeom prst="line">
            <a:avLst/>
          </a:prstGeom>
          <a:noFill/>
          <a:ln w="762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Line 35"/>
          <p:cNvSpPr>
            <a:spLocks noChangeAspect="1" noChangeShapeType="1"/>
          </p:cNvSpPr>
          <p:nvPr/>
        </p:nvSpPr>
        <p:spPr bwMode="auto">
          <a:xfrm>
            <a:off x="3593679" y="5643141"/>
            <a:ext cx="6486296" cy="0"/>
          </a:xfrm>
          <a:prstGeom prst="line">
            <a:avLst/>
          </a:prstGeom>
          <a:noFill/>
          <a:ln w="76200">
            <a:solidFill>
              <a:srgbClr val="008000"/>
            </a:solidFill>
            <a:round/>
            <a:headEnd type="triangle" w="sm" len="sm"/>
            <a:tailEnd type="triangl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Line 36"/>
          <p:cNvSpPr>
            <a:spLocks noChangeAspect="1" noChangeShapeType="1"/>
          </p:cNvSpPr>
          <p:nvPr/>
        </p:nvSpPr>
        <p:spPr bwMode="auto">
          <a:xfrm>
            <a:off x="3588855" y="2072126"/>
            <a:ext cx="831810" cy="0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8" name="Group 37"/>
          <p:cNvGrpSpPr/>
          <p:nvPr/>
        </p:nvGrpSpPr>
        <p:grpSpPr bwMode="auto">
          <a:xfrm>
            <a:off x="4681851" y="2767391"/>
            <a:ext cx="4856168" cy="740121"/>
            <a:chOff x="1890" y="1843"/>
            <a:chExt cx="3059" cy="458"/>
          </a:xfrm>
        </p:grpSpPr>
        <p:sp>
          <p:nvSpPr>
            <p:cNvPr id="49" name="Line 38"/>
            <p:cNvSpPr>
              <a:spLocks noChangeAspect="1" noChangeShapeType="1"/>
            </p:cNvSpPr>
            <p:nvPr/>
          </p:nvSpPr>
          <p:spPr bwMode="auto">
            <a:xfrm>
              <a:off x="4949" y="1843"/>
              <a:ext cx="0" cy="458"/>
            </a:xfrm>
            <a:prstGeom prst="line">
              <a:avLst/>
            </a:prstGeom>
            <a:noFill/>
            <a:ln w="76200" cap="sq">
              <a:solidFill>
                <a:schemeClr val="tx1"/>
              </a:solidFill>
              <a:miter lim="800000"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Line 40"/>
            <p:cNvSpPr>
              <a:spLocks noChangeAspect="1" noChangeShapeType="1"/>
            </p:cNvSpPr>
            <p:nvPr/>
          </p:nvSpPr>
          <p:spPr bwMode="auto">
            <a:xfrm>
              <a:off x="1890" y="1861"/>
              <a:ext cx="0" cy="426"/>
            </a:xfrm>
            <a:prstGeom prst="line">
              <a:avLst/>
            </a:prstGeom>
            <a:noFill/>
            <a:ln w="76200" cap="sq">
              <a:solidFill>
                <a:schemeClr val="tx1"/>
              </a:solidFill>
              <a:miter lim="800000"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Line 41"/>
            <p:cNvSpPr>
              <a:spLocks noChangeAspect="1" noChangeShapeType="1"/>
            </p:cNvSpPr>
            <p:nvPr/>
          </p:nvSpPr>
          <p:spPr bwMode="auto">
            <a:xfrm>
              <a:off x="3672" y="1861"/>
              <a:ext cx="0" cy="426"/>
            </a:xfrm>
            <a:prstGeom prst="line">
              <a:avLst/>
            </a:prstGeom>
            <a:noFill/>
            <a:ln w="76200" cap="sq">
              <a:solidFill>
                <a:schemeClr val="tx1"/>
              </a:solidFill>
              <a:miter lim="800000"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Line 39"/>
            <p:cNvSpPr>
              <a:spLocks noChangeAspect="1" noChangeShapeType="1"/>
            </p:cNvSpPr>
            <p:nvPr/>
          </p:nvSpPr>
          <p:spPr bwMode="auto">
            <a:xfrm>
              <a:off x="2786" y="1861"/>
              <a:ext cx="0" cy="426"/>
            </a:xfrm>
            <a:prstGeom prst="line">
              <a:avLst/>
            </a:prstGeom>
            <a:noFill/>
            <a:ln w="76200" cap="sq">
              <a:solidFill>
                <a:schemeClr val="tx1"/>
              </a:solidFill>
              <a:miter lim="800000"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3" name="Group 43"/>
          <p:cNvGrpSpPr/>
          <p:nvPr/>
        </p:nvGrpSpPr>
        <p:grpSpPr bwMode="auto">
          <a:xfrm>
            <a:off x="5021212" y="2456629"/>
            <a:ext cx="4852988" cy="943559"/>
            <a:chOff x="2058" y="1586"/>
            <a:chExt cx="3057" cy="709"/>
          </a:xfrm>
        </p:grpSpPr>
        <p:sp>
          <p:nvSpPr>
            <p:cNvPr id="54" name="Line 44"/>
            <p:cNvSpPr>
              <a:spLocks noChangeAspect="1" noChangeShapeType="1"/>
            </p:cNvSpPr>
            <p:nvPr/>
          </p:nvSpPr>
          <p:spPr bwMode="auto">
            <a:xfrm flipV="1">
              <a:off x="2955" y="1586"/>
              <a:ext cx="0" cy="703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Line 45"/>
            <p:cNvSpPr>
              <a:spLocks noChangeAspect="1" noChangeShapeType="1"/>
            </p:cNvSpPr>
            <p:nvPr/>
          </p:nvSpPr>
          <p:spPr bwMode="auto">
            <a:xfrm flipV="1">
              <a:off x="3853" y="1586"/>
              <a:ext cx="0" cy="703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Line 46"/>
            <p:cNvSpPr>
              <a:spLocks noChangeAspect="1" noChangeShapeType="1"/>
            </p:cNvSpPr>
            <p:nvPr/>
          </p:nvSpPr>
          <p:spPr bwMode="auto">
            <a:xfrm flipV="1">
              <a:off x="2058" y="1586"/>
              <a:ext cx="0" cy="703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Line 47"/>
            <p:cNvSpPr>
              <a:spLocks noChangeAspect="1" noChangeShapeType="1"/>
            </p:cNvSpPr>
            <p:nvPr/>
          </p:nvSpPr>
          <p:spPr bwMode="auto">
            <a:xfrm flipV="1">
              <a:off x="5115" y="1592"/>
              <a:ext cx="0" cy="703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680963" y="4833270"/>
            <a:ext cx="5644136" cy="777386"/>
            <a:chOff x="4680963" y="4324426"/>
            <a:chExt cx="5644136" cy="796472"/>
          </a:xfrm>
        </p:grpSpPr>
        <p:sp>
          <p:nvSpPr>
            <p:cNvPr id="59" name="Line 13"/>
            <p:cNvSpPr>
              <a:spLocks noChangeAspect="1" noChangeShapeType="1"/>
            </p:cNvSpPr>
            <p:nvPr/>
          </p:nvSpPr>
          <p:spPr bwMode="auto">
            <a:xfrm>
              <a:off x="7526179" y="4324426"/>
              <a:ext cx="0" cy="788988"/>
            </a:xfrm>
            <a:prstGeom prst="line">
              <a:avLst/>
            </a:prstGeom>
            <a:noFill/>
            <a:ln w="50800">
              <a:solidFill>
                <a:srgbClr val="008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Rectangle 15"/>
            <p:cNvSpPr>
              <a:spLocks noChangeAspect="1" noChangeArrowheads="1"/>
            </p:cNvSpPr>
            <p:nvPr/>
          </p:nvSpPr>
          <p:spPr bwMode="auto">
            <a:xfrm>
              <a:off x="9511890" y="4518013"/>
              <a:ext cx="813209" cy="4492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7</a:t>
              </a:r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~D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0</a:t>
              </a:r>
              <a:endParaRPr lang="en-US" altLang="zh-CN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61" name="Rectangle 16"/>
            <p:cNvSpPr>
              <a:spLocks noChangeAspect="1" noChangeArrowheads="1"/>
            </p:cNvSpPr>
            <p:nvPr/>
          </p:nvSpPr>
          <p:spPr bwMode="auto">
            <a:xfrm>
              <a:off x="7548435" y="4527772"/>
              <a:ext cx="772301" cy="4492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7</a:t>
              </a:r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~D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0</a:t>
              </a:r>
              <a:endParaRPr lang="en-US" altLang="zh-CN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62" name="Rectangle 17"/>
            <p:cNvSpPr>
              <a:spLocks noChangeAspect="1" noChangeArrowheads="1"/>
            </p:cNvSpPr>
            <p:nvPr/>
          </p:nvSpPr>
          <p:spPr bwMode="auto">
            <a:xfrm>
              <a:off x="6046260" y="4526194"/>
              <a:ext cx="881359" cy="4492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7</a:t>
              </a:r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~D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0</a:t>
              </a:r>
              <a:endParaRPr lang="en-US" altLang="zh-CN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63" name="Rectangle 18"/>
            <p:cNvSpPr>
              <a:spLocks noChangeAspect="1" noChangeArrowheads="1"/>
            </p:cNvSpPr>
            <p:nvPr/>
          </p:nvSpPr>
          <p:spPr bwMode="auto">
            <a:xfrm>
              <a:off x="4680963" y="4526194"/>
              <a:ext cx="812503" cy="4492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7</a:t>
              </a:r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~D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0</a:t>
              </a:r>
              <a:endParaRPr lang="en-US" altLang="zh-CN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64" name="Line 51"/>
            <p:cNvSpPr>
              <a:spLocks noChangeAspect="1" noChangeShapeType="1"/>
            </p:cNvSpPr>
            <p:nvPr/>
          </p:nvSpPr>
          <p:spPr bwMode="auto">
            <a:xfrm>
              <a:off x="9539229" y="4331910"/>
              <a:ext cx="0" cy="788988"/>
            </a:xfrm>
            <a:prstGeom prst="line">
              <a:avLst/>
            </a:prstGeom>
            <a:noFill/>
            <a:ln w="50800">
              <a:solidFill>
                <a:srgbClr val="008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Line 52"/>
            <p:cNvSpPr>
              <a:spLocks noChangeAspect="1" noChangeShapeType="1"/>
            </p:cNvSpPr>
            <p:nvPr/>
          </p:nvSpPr>
          <p:spPr bwMode="auto">
            <a:xfrm>
              <a:off x="6126712" y="4324426"/>
              <a:ext cx="0" cy="788988"/>
            </a:xfrm>
            <a:prstGeom prst="line">
              <a:avLst/>
            </a:prstGeom>
            <a:noFill/>
            <a:ln w="50800">
              <a:solidFill>
                <a:srgbClr val="008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Line 53"/>
            <p:cNvSpPr>
              <a:spLocks noChangeAspect="1" noChangeShapeType="1"/>
            </p:cNvSpPr>
            <p:nvPr/>
          </p:nvSpPr>
          <p:spPr bwMode="auto">
            <a:xfrm>
              <a:off x="4691448" y="4324426"/>
              <a:ext cx="0" cy="788988"/>
            </a:xfrm>
            <a:prstGeom prst="line">
              <a:avLst/>
            </a:prstGeom>
            <a:noFill/>
            <a:ln w="50800">
              <a:solidFill>
                <a:srgbClr val="008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Line 52"/>
            <p:cNvSpPr>
              <a:spLocks noChangeAspect="1" noChangeShapeType="1"/>
            </p:cNvSpPr>
            <p:nvPr/>
          </p:nvSpPr>
          <p:spPr bwMode="auto">
            <a:xfrm>
              <a:off x="6138374" y="4331910"/>
              <a:ext cx="0" cy="788988"/>
            </a:xfrm>
            <a:prstGeom prst="line">
              <a:avLst/>
            </a:prstGeom>
            <a:noFill/>
            <a:ln w="50800">
              <a:solidFill>
                <a:srgbClr val="008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8" name="Group 56"/>
          <p:cNvGrpSpPr/>
          <p:nvPr/>
        </p:nvGrpSpPr>
        <p:grpSpPr bwMode="auto">
          <a:xfrm>
            <a:off x="8374565" y="4103860"/>
            <a:ext cx="368165" cy="54399"/>
            <a:chOff x="4096" y="2541"/>
            <a:chExt cx="379" cy="56"/>
          </a:xfrm>
        </p:grpSpPr>
        <p:sp>
          <p:nvSpPr>
            <p:cNvPr id="69" name="Oval 27"/>
            <p:cNvSpPr>
              <a:spLocks noChangeAspect="1" noChangeArrowheads="1"/>
            </p:cNvSpPr>
            <p:nvPr/>
          </p:nvSpPr>
          <p:spPr bwMode="auto">
            <a:xfrm>
              <a:off x="4422" y="2541"/>
              <a:ext cx="53" cy="56"/>
            </a:xfrm>
            <a:prstGeom prst="ellipse">
              <a:avLst/>
            </a:prstGeom>
            <a:solidFill>
              <a:srgbClr val="FFCC00">
                <a:alpha val="89803"/>
              </a:srgbClr>
            </a:solidFill>
            <a:ln w="3175">
              <a:solidFill>
                <a:schemeClr val="folHlink"/>
              </a:solidFill>
              <a:round/>
            </a:ln>
          </p:spPr>
          <p:txBody>
            <a:bodyPr/>
            <a:lstStyle/>
            <a:p>
              <a:pPr algn="ctr"/>
              <a:endParaRPr lang="zh-CN" altLang="en-US" sz="1200"/>
            </a:p>
          </p:txBody>
        </p:sp>
        <p:sp>
          <p:nvSpPr>
            <p:cNvPr id="70" name="Oval 28"/>
            <p:cNvSpPr>
              <a:spLocks noChangeAspect="1" noChangeArrowheads="1"/>
            </p:cNvSpPr>
            <p:nvPr/>
          </p:nvSpPr>
          <p:spPr bwMode="auto">
            <a:xfrm>
              <a:off x="4096" y="2541"/>
              <a:ext cx="52" cy="56"/>
            </a:xfrm>
            <a:prstGeom prst="ellipse">
              <a:avLst/>
            </a:prstGeom>
            <a:solidFill>
              <a:srgbClr val="FFCC00">
                <a:alpha val="89803"/>
              </a:srgbClr>
            </a:solidFill>
            <a:ln w="3175">
              <a:solidFill>
                <a:schemeClr val="folHlink"/>
              </a:solidFill>
              <a:round/>
            </a:ln>
          </p:spPr>
          <p:txBody>
            <a:bodyPr/>
            <a:lstStyle/>
            <a:p>
              <a:pPr algn="ctr"/>
              <a:endParaRPr lang="zh-CN" altLang="en-US" sz="1200"/>
            </a:p>
          </p:txBody>
        </p:sp>
        <p:sp>
          <p:nvSpPr>
            <p:cNvPr id="71" name="Oval 29"/>
            <p:cNvSpPr>
              <a:spLocks noChangeAspect="1" noChangeArrowheads="1"/>
            </p:cNvSpPr>
            <p:nvPr/>
          </p:nvSpPr>
          <p:spPr bwMode="auto">
            <a:xfrm>
              <a:off x="4259" y="2541"/>
              <a:ext cx="53" cy="56"/>
            </a:xfrm>
            <a:prstGeom prst="ellipse">
              <a:avLst/>
            </a:prstGeom>
            <a:solidFill>
              <a:srgbClr val="FFCC00">
                <a:alpha val="89803"/>
              </a:srgbClr>
            </a:solidFill>
            <a:ln w="3175">
              <a:solidFill>
                <a:schemeClr val="folHlink"/>
              </a:solidFill>
              <a:round/>
            </a:ln>
          </p:spPr>
          <p:txBody>
            <a:bodyPr/>
            <a:lstStyle/>
            <a:p>
              <a:pPr algn="ctr"/>
              <a:endParaRPr lang="zh-CN" altLang="en-US" sz="1200"/>
            </a:p>
          </p:txBody>
        </p:sp>
      </p:grpSp>
      <p:grpSp>
        <p:nvGrpSpPr>
          <p:cNvPr id="72" name="Group 14"/>
          <p:cNvGrpSpPr/>
          <p:nvPr/>
        </p:nvGrpSpPr>
        <p:grpSpPr bwMode="auto">
          <a:xfrm>
            <a:off x="2341562" y="1911066"/>
            <a:ext cx="1247293" cy="4058617"/>
            <a:chOff x="580" y="1369"/>
            <a:chExt cx="697" cy="226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3" name="Rectangle 15"/>
            <p:cNvSpPr>
              <a:spLocks noChangeAspect="1" noChangeArrowheads="1"/>
            </p:cNvSpPr>
            <p:nvPr/>
          </p:nvSpPr>
          <p:spPr bwMode="auto">
            <a:xfrm>
              <a:off x="624" y="1369"/>
              <a:ext cx="653" cy="2224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r">
                <a:defRPr/>
              </a:pPr>
              <a:endParaRPr lang="zh-CN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74" name="Rectangle 16"/>
            <p:cNvSpPr>
              <a:spLocks noChangeAspect="1" noChangeArrowheads="1"/>
            </p:cNvSpPr>
            <p:nvPr/>
          </p:nvSpPr>
          <p:spPr bwMode="auto">
            <a:xfrm>
              <a:off x="649" y="1697"/>
              <a:ext cx="572" cy="28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sz="2000" b="1" dirty="0">
                  <a:latin typeface="Times New Roman" panose="02020603050405020304" pitchFamily="18" charset="0"/>
                  <a:ea typeface="仿宋_GB2312" pitchFamily="1" charset="-122"/>
                </a:rPr>
                <a:t>A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1" charset="-122"/>
                </a:rPr>
                <a:t>15-0</a:t>
              </a:r>
              <a:endParaRPr lang="en-US" altLang="zh-CN" sz="2000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75" name="Rectangle 17"/>
            <p:cNvSpPr>
              <a:spLocks noChangeAspect="1" noChangeArrowheads="1"/>
            </p:cNvSpPr>
            <p:nvPr/>
          </p:nvSpPr>
          <p:spPr bwMode="auto">
            <a:xfrm>
              <a:off x="654" y="1369"/>
              <a:ext cx="571" cy="284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sz="2000" dirty="0">
                  <a:latin typeface="Times New Roman" panose="02020603050405020304" pitchFamily="18" charset="0"/>
                  <a:ea typeface="仿宋_GB2312" pitchFamily="1" charset="-122"/>
                </a:rPr>
                <a:t>MREQ#</a:t>
              </a:r>
              <a:endParaRPr lang="en-US" altLang="zh-CN" sz="2000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76" name="Rectangle 18"/>
            <p:cNvSpPr>
              <a:spLocks noChangeAspect="1" noChangeArrowheads="1"/>
            </p:cNvSpPr>
            <p:nvPr/>
          </p:nvSpPr>
          <p:spPr bwMode="auto">
            <a:xfrm>
              <a:off x="674" y="1962"/>
              <a:ext cx="572" cy="284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sz="2000" dirty="0">
                  <a:latin typeface="Times New Roman" panose="02020603050405020304" pitchFamily="18" charset="0"/>
                  <a:ea typeface="仿宋_GB2312" pitchFamily="1" charset="-122"/>
                </a:rPr>
                <a:t>R/W#</a:t>
              </a:r>
              <a:endParaRPr lang="en-US" altLang="zh-CN" sz="2000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77" name="Rectangle 19"/>
            <p:cNvSpPr>
              <a:spLocks noChangeAspect="1" noChangeArrowheads="1"/>
            </p:cNvSpPr>
            <p:nvPr/>
          </p:nvSpPr>
          <p:spPr bwMode="auto">
            <a:xfrm>
              <a:off x="580" y="2355"/>
              <a:ext cx="571" cy="284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sz="2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CPU</a:t>
              </a:r>
            </a:p>
          </p:txBody>
        </p:sp>
        <p:sp>
          <p:nvSpPr>
            <p:cNvPr id="78" name="Rectangle 20"/>
            <p:cNvSpPr>
              <a:spLocks noChangeAspect="1" noChangeArrowheads="1"/>
            </p:cNvSpPr>
            <p:nvPr/>
          </p:nvSpPr>
          <p:spPr bwMode="auto">
            <a:xfrm>
              <a:off x="663" y="3352"/>
              <a:ext cx="571" cy="28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sz="2000" b="1" dirty="0"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1" charset="-122"/>
                </a:rPr>
                <a:t>7</a:t>
              </a:r>
              <a:r>
                <a:rPr lang="en-US" altLang="zh-CN" sz="2000" b="1" dirty="0">
                  <a:latin typeface="Times New Roman" panose="02020603050405020304" pitchFamily="18" charset="0"/>
                  <a:ea typeface="仿宋_GB2312" pitchFamily="1" charset="-122"/>
                </a:rPr>
                <a:t>~D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1" charset="-122"/>
                </a:rPr>
                <a:t>0</a:t>
              </a:r>
              <a:endParaRPr lang="en-US" altLang="zh-CN" sz="2000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</p:grpSp>
      <p:sp>
        <p:nvSpPr>
          <p:cNvPr id="79" name="Line 40"/>
          <p:cNvSpPr>
            <a:spLocks noChangeAspect="1" noChangeShapeType="1"/>
          </p:cNvSpPr>
          <p:nvPr/>
        </p:nvSpPr>
        <p:spPr bwMode="auto">
          <a:xfrm rot="16200000">
            <a:off x="4249073" y="2091074"/>
            <a:ext cx="0" cy="343184"/>
          </a:xfrm>
          <a:prstGeom prst="line">
            <a:avLst/>
          </a:prstGeom>
          <a:noFill/>
          <a:ln w="76200" cap="sq">
            <a:solidFill>
              <a:schemeClr val="tx1"/>
            </a:solidFill>
            <a:miter lim="800000"/>
            <a:headEnd type="none" w="sm" len="sm"/>
            <a:tailEnd type="triangl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" name="Line 34"/>
          <p:cNvSpPr>
            <a:spLocks noChangeAspect="1" noChangeShapeType="1"/>
          </p:cNvSpPr>
          <p:nvPr/>
        </p:nvSpPr>
        <p:spPr bwMode="auto">
          <a:xfrm rot="5400000">
            <a:off x="3829152" y="2519062"/>
            <a:ext cx="496658" cy="0"/>
          </a:xfrm>
          <a:prstGeom prst="line">
            <a:avLst/>
          </a:prstGeom>
          <a:noFill/>
          <a:ln w="762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1" name="Rectangle 13"/>
          <p:cNvSpPr>
            <a:spLocks noChangeAspect="1" noChangeArrowheads="1"/>
          </p:cNvSpPr>
          <p:nvPr/>
        </p:nvSpPr>
        <p:spPr bwMode="auto">
          <a:xfrm>
            <a:off x="3785150" y="2382181"/>
            <a:ext cx="892175" cy="442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r"/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楷体_GB2312" pitchFamily="49" charset="-122"/>
              </a:rPr>
              <a:t>15-13</a:t>
            </a:r>
            <a:endParaRPr lang="en-US" altLang="zh-CN" b="1" dirty="0">
              <a:latin typeface="Tahoma" panose="020B0604030504040204" pitchFamily="34" charset="0"/>
              <a:ea typeface="楷体_GB2312" pitchFamily="49" charset="-122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4393992" y="1919684"/>
            <a:ext cx="5685983" cy="472441"/>
            <a:chOff x="4393992" y="1506026"/>
            <a:chExt cx="5685983" cy="472441"/>
          </a:xfrm>
          <a:noFill/>
        </p:grpSpPr>
        <p:sp>
          <p:nvSpPr>
            <p:cNvPr id="83" name="梯形 82"/>
            <p:cNvSpPr/>
            <p:nvPr/>
          </p:nvSpPr>
          <p:spPr>
            <a:xfrm>
              <a:off x="4413250" y="1514033"/>
              <a:ext cx="5666725" cy="464434"/>
            </a:xfrm>
            <a:prstGeom prst="trapezoid">
              <a:avLst>
                <a:gd name="adj" fmla="val 0"/>
              </a:avLst>
            </a:prstGeom>
            <a:grpFill/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 anchor="ctr" anchorCtr="1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8128619" y="1582577"/>
              <a:ext cx="122822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3:8</a:t>
              </a:r>
              <a:r>
                <a:rPr lang="zh-CN" altLang="en-US" b="1" dirty="0"/>
                <a:t>译码器</a:t>
              </a:r>
            </a:p>
          </p:txBody>
        </p:sp>
        <p:sp>
          <p:nvSpPr>
            <p:cNvPr id="85" name="Rectangle 13"/>
            <p:cNvSpPr>
              <a:spLocks noChangeAspect="1" noChangeArrowheads="1"/>
            </p:cNvSpPr>
            <p:nvPr/>
          </p:nvSpPr>
          <p:spPr bwMode="auto">
            <a:xfrm>
              <a:off x="4756433" y="1676781"/>
              <a:ext cx="421850" cy="2837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楷体_GB2312" pitchFamily="49" charset="-122"/>
                </a:rPr>
                <a:t>Y</a:t>
              </a:r>
              <a:r>
                <a:rPr lang="en-US" altLang="zh-CN" baseline="-25000" dirty="0"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  <a:endParaRPr lang="en-US" altLang="zh-CN" b="1" dirty="0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86" name="Rectangle 13"/>
            <p:cNvSpPr>
              <a:spLocks noChangeAspect="1" noChangeArrowheads="1"/>
            </p:cNvSpPr>
            <p:nvPr/>
          </p:nvSpPr>
          <p:spPr bwMode="auto">
            <a:xfrm>
              <a:off x="6183587" y="1671169"/>
              <a:ext cx="421850" cy="2837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楷体_GB2312" pitchFamily="49" charset="-122"/>
                </a:rPr>
                <a:t>Y</a:t>
              </a:r>
              <a:r>
                <a:rPr lang="en-US" altLang="zh-CN" baseline="-25000" dirty="0"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  <a:endParaRPr lang="en-US" altLang="zh-CN" b="1" dirty="0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87" name="Rectangle 13"/>
            <p:cNvSpPr>
              <a:spLocks noChangeAspect="1" noChangeArrowheads="1"/>
            </p:cNvSpPr>
            <p:nvPr/>
          </p:nvSpPr>
          <p:spPr bwMode="auto">
            <a:xfrm>
              <a:off x="9588091" y="1667255"/>
              <a:ext cx="421850" cy="2837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楷体_GB2312" pitchFamily="49" charset="-122"/>
                </a:rPr>
                <a:t>Y</a:t>
              </a:r>
              <a:r>
                <a:rPr lang="en-US" altLang="zh-CN" baseline="-25000" dirty="0">
                  <a:latin typeface="Times New Roman" panose="02020603050405020304" pitchFamily="18" charset="0"/>
                  <a:ea typeface="楷体_GB2312" pitchFamily="49" charset="-122"/>
                </a:rPr>
                <a:t>7</a:t>
              </a:r>
              <a:endParaRPr lang="en-US" altLang="zh-CN" b="1" dirty="0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88" name="Rectangle 13"/>
            <p:cNvSpPr>
              <a:spLocks noChangeAspect="1" noChangeArrowheads="1"/>
            </p:cNvSpPr>
            <p:nvPr/>
          </p:nvSpPr>
          <p:spPr bwMode="auto">
            <a:xfrm>
              <a:off x="4393992" y="1506026"/>
              <a:ext cx="421850" cy="2837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楷体_GB2312" pitchFamily="49" charset="-122"/>
                </a:rPr>
                <a:t>OE</a:t>
              </a:r>
              <a:endParaRPr lang="en-US" altLang="zh-CN" b="1" dirty="0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89" name="Rectangle 13"/>
            <p:cNvSpPr>
              <a:spLocks noChangeAspect="1" noChangeArrowheads="1"/>
            </p:cNvSpPr>
            <p:nvPr/>
          </p:nvSpPr>
          <p:spPr bwMode="auto">
            <a:xfrm>
              <a:off x="7647794" y="1660600"/>
              <a:ext cx="421850" cy="2837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楷体_GB2312" pitchFamily="49" charset="-122"/>
                </a:rPr>
                <a:t>Y</a:t>
              </a:r>
              <a:r>
                <a:rPr lang="en-US" altLang="zh-CN" baseline="-25000" dirty="0">
                  <a:latin typeface="Times New Roman" panose="02020603050405020304" pitchFamily="18" charset="0"/>
                  <a:ea typeface="楷体_GB2312" pitchFamily="49" charset="-122"/>
                </a:rPr>
                <a:t>3</a:t>
              </a:r>
              <a:endParaRPr lang="en-US" altLang="zh-CN" b="1" dirty="0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</p:grpSp>
      <p:sp>
        <p:nvSpPr>
          <p:cNvPr id="90" name="Rectangle 13"/>
          <p:cNvSpPr>
            <a:spLocks noChangeAspect="1" noChangeArrowheads="1"/>
          </p:cNvSpPr>
          <p:nvPr/>
        </p:nvSpPr>
        <p:spPr bwMode="auto">
          <a:xfrm>
            <a:off x="6786575" y="2074258"/>
            <a:ext cx="421850" cy="283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Y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endParaRPr lang="en-US" altLang="zh-CN" b="1" dirty="0">
              <a:solidFill>
                <a:srgbClr val="FF0000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4942143" y="3544938"/>
            <a:ext cx="1611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6358568" y="3549423"/>
            <a:ext cx="1611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7783957" y="3540466"/>
            <a:ext cx="1611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9801023" y="3549431"/>
            <a:ext cx="1611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Oval 27"/>
          <p:cNvSpPr>
            <a:spLocks noChangeAspect="1" noChangeArrowheads="1"/>
          </p:cNvSpPr>
          <p:nvPr/>
        </p:nvSpPr>
        <p:spPr bwMode="auto">
          <a:xfrm>
            <a:off x="7847888" y="2403541"/>
            <a:ext cx="51485" cy="54399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endParaRPr lang="zh-CN" altLang="en-US" sz="1200"/>
          </a:p>
        </p:txBody>
      </p:sp>
      <p:sp>
        <p:nvSpPr>
          <p:cNvPr id="100" name="Oval 27"/>
          <p:cNvSpPr>
            <a:spLocks noChangeAspect="1" noChangeArrowheads="1"/>
          </p:cNvSpPr>
          <p:nvPr/>
        </p:nvSpPr>
        <p:spPr bwMode="auto">
          <a:xfrm>
            <a:off x="6424180" y="2397750"/>
            <a:ext cx="51485" cy="54399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endParaRPr lang="zh-CN" altLang="en-US" sz="1200"/>
          </a:p>
        </p:txBody>
      </p:sp>
      <p:sp>
        <p:nvSpPr>
          <p:cNvPr id="101" name="Oval 27"/>
          <p:cNvSpPr>
            <a:spLocks noChangeAspect="1" noChangeArrowheads="1"/>
          </p:cNvSpPr>
          <p:nvPr/>
        </p:nvSpPr>
        <p:spPr bwMode="auto">
          <a:xfrm>
            <a:off x="4993883" y="2405000"/>
            <a:ext cx="51485" cy="54399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endParaRPr lang="zh-CN" altLang="en-US" sz="1200"/>
          </a:p>
        </p:txBody>
      </p:sp>
      <p:sp>
        <p:nvSpPr>
          <p:cNvPr id="102" name="Oval 27"/>
          <p:cNvSpPr>
            <a:spLocks noChangeAspect="1" noChangeArrowheads="1"/>
          </p:cNvSpPr>
          <p:nvPr/>
        </p:nvSpPr>
        <p:spPr bwMode="auto">
          <a:xfrm>
            <a:off x="6961348" y="2405000"/>
            <a:ext cx="51485" cy="54399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endParaRPr lang="zh-CN" altLang="en-US" sz="1200"/>
          </a:p>
        </p:txBody>
      </p:sp>
      <p:sp>
        <p:nvSpPr>
          <p:cNvPr id="104" name="Line 44"/>
          <p:cNvSpPr>
            <a:spLocks noChangeAspect="1" noChangeShapeType="1"/>
          </p:cNvSpPr>
          <p:nvPr/>
        </p:nvSpPr>
        <p:spPr bwMode="auto">
          <a:xfrm flipV="1">
            <a:off x="6992452" y="2459399"/>
            <a:ext cx="0" cy="216000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5" name="Oval 27"/>
          <p:cNvSpPr>
            <a:spLocks noChangeAspect="1" noChangeArrowheads="1"/>
          </p:cNvSpPr>
          <p:nvPr/>
        </p:nvSpPr>
        <p:spPr bwMode="auto">
          <a:xfrm>
            <a:off x="9848457" y="2401646"/>
            <a:ext cx="51485" cy="54399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endParaRPr lang="zh-CN" altLang="en-US" sz="1200"/>
          </a:p>
        </p:txBody>
      </p:sp>
      <p:cxnSp>
        <p:nvCxnSpPr>
          <p:cNvPr id="92" name="直接连接符 91"/>
          <p:cNvCxnSpPr/>
          <p:nvPr/>
        </p:nvCxnSpPr>
        <p:spPr>
          <a:xfrm flipH="1">
            <a:off x="4958110" y="3409581"/>
            <a:ext cx="72000" cy="72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 flipH="1">
            <a:off x="6366520" y="3424525"/>
            <a:ext cx="72000" cy="72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flipH="1">
            <a:off x="7795061" y="3418710"/>
            <a:ext cx="72000" cy="72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H="1">
            <a:off x="9813984" y="3418692"/>
            <a:ext cx="72000" cy="72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H="1">
            <a:off x="9204676" y="3428077"/>
            <a:ext cx="72000" cy="72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H="1">
            <a:off x="7207735" y="3412888"/>
            <a:ext cx="72000" cy="72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标题 1"/>
          <p:cNvSpPr>
            <a:spLocks noGrp="1"/>
          </p:cNvSpPr>
          <p:nvPr>
            <p:ph type="title"/>
          </p:nvPr>
        </p:nvSpPr>
        <p:spPr>
          <a:xfrm>
            <a:off x="888248" y="870073"/>
            <a:ext cx="5129206" cy="617641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3.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字位同时扩展</a:t>
            </a:r>
          </a:p>
        </p:txBody>
      </p:sp>
      <p:sp>
        <p:nvSpPr>
          <p:cNvPr id="97" name="标题 1"/>
          <p:cNvSpPr txBox="1"/>
          <p:nvPr/>
        </p:nvSpPr>
        <p:spPr>
          <a:xfrm>
            <a:off x="617585" y="193924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7.4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主存与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的连接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62419" y="1524387"/>
            <a:ext cx="10179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n-ea"/>
              </a:rPr>
              <a:t>2)</a:t>
            </a:r>
            <a:r>
              <a:rPr lang="zh-CN" altLang="en-US" sz="2400" dirty="0">
                <a:latin typeface="+mn-ea"/>
              </a:rPr>
              <a:t>如</a:t>
            </a:r>
            <a:r>
              <a:rPr lang="en-US" altLang="zh-CN" sz="2400" dirty="0">
                <a:latin typeface="+mn-ea"/>
              </a:rPr>
              <a:t>ROM</a:t>
            </a:r>
            <a:r>
              <a:rPr lang="zh-CN" altLang="en-US" sz="2400" dirty="0">
                <a:latin typeface="+mn-ea"/>
              </a:rPr>
              <a:t>采用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8K×8</a:t>
            </a:r>
            <a:r>
              <a:rPr lang="zh-CN" altLang="en-US" sz="2400" dirty="0">
                <a:latin typeface="+mn-ea"/>
              </a:rPr>
              <a:t>芯片，</a:t>
            </a:r>
            <a:r>
              <a:rPr lang="en-US" altLang="zh-CN" sz="2400" dirty="0">
                <a:latin typeface="+mn-ea"/>
              </a:rPr>
              <a:t>RAM</a:t>
            </a:r>
            <a:r>
              <a:rPr lang="zh-CN" altLang="en-US" sz="2400" dirty="0">
                <a:latin typeface="+mn-ea"/>
              </a:rPr>
              <a:t>芯片采用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4K×8</a:t>
            </a:r>
            <a:r>
              <a:rPr lang="zh-CN" altLang="en-US" sz="2400" dirty="0">
                <a:latin typeface="+mn-ea"/>
              </a:rPr>
              <a:t>的芯片，画出与</a:t>
            </a:r>
            <a:r>
              <a:rPr lang="en-US" altLang="zh-CN" sz="2400" dirty="0">
                <a:latin typeface="+mn-ea"/>
              </a:rPr>
              <a:t>CPU</a:t>
            </a:r>
            <a:r>
              <a:rPr lang="zh-CN" altLang="en-US" sz="2400" dirty="0">
                <a:latin typeface="+mn-ea"/>
              </a:rPr>
              <a:t>的连接图</a:t>
            </a:r>
          </a:p>
        </p:txBody>
      </p:sp>
      <p:sp>
        <p:nvSpPr>
          <p:cNvPr id="5" name="矩形 4"/>
          <p:cNvSpPr/>
          <p:nvPr/>
        </p:nvSpPr>
        <p:spPr>
          <a:xfrm>
            <a:off x="1062419" y="2327530"/>
            <a:ext cx="5846472" cy="1908215"/>
          </a:xfrm>
          <a:prstGeom prst="rect">
            <a:avLst/>
          </a:prstGeom>
          <a:ln>
            <a:solidFill>
              <a:srgbClr val="3333CC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所需</a:t>
            </a:r>
            <a:r>
              <a:rPr lang="en-US" altLang="zh-CN" sz="2400" dirty="0">
                <a:latin typeface="+mn-ea"/>
              </a:rPr>
              <a:t>ROM</a:t>
            </a:r>
            <a:r>
              <a:rPr lang="zh-CN" altLang="en-US" sz="2400" dirty="0">
                <a:latin typeface="+mn-ea"/>
              </a:rPr>
              <a:t>芯片数量：</a:t>
            </a:r>
            <a:r>
              <a:rPr lang="en-US" altLang="zh-CN" sz="2400" dirty="0">
                <a:latin typeface="+mn-ea"/>
              </a:rPr>
              <a:t>(16K</a:t>
            </a:r>
            <a:r>
              <a:rPr lang="en-US" altLang="zh-CN" sz="2400" dirty="0">
                <a:latin typeface="+mn-ea"/>
                <a:sym typeface="Symbol" panose="05050102010706020507" pitchFamily="18" charset="2"/>
              </a:rPr>
              <a:t> 8)/(</a:t>
            </a:r>
            <a:r>
              <a:rPr lang="en-US" altLang="zh-CN" sz="2400" dirty="0">
                <a:latin typeface="+mn-ea"/>
              </a:rPr>
              <a:t>8K×8) =2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 dirty="0">
                <a:latin typeface="+mn-ea"/>
              </a:rPr>
              <a:t>所需</a:t>
            </a:r>
            <a:r>
              <a:rPr lang="en-US" altLang="zh-CN" sz="2400" dirty="0">
                <a:latin typeface="+mn-ea"/>
              </a:rPr>
              <a:t>RAM</a:t>
            </a:r>
            <a:r>
              <a:rPr lang="zh-CN" altLang="en-US" sz="2400" dirty="0">
                <a:latin typeface="+mn-ea"/>
              </a:rPr>
              <a:t>芯片数量：</a:t>
            </a:r>
            <a:r>
              <a:rPr lang="en-US" altLang="zh-CN" sz="2400" dirty="0">
                <a:latin typeface="+mn-ea"/>
              </a:rPr>
              <a:t> (40K</a:t>
            </a:r>
            <a:r>
              <a:rPr lang="en-US" altLang="zh-CN" sz="2400" dirty="0">
                <a:latin typeface="+mn-ea"/>
                <a:sym typeface="Symbol" panose="05050102010706020507" pitchFamily="18" charset="2"/>
              </a:rPr>
              <a:t>8)/(</a:t>
            </a:r>
            <a:r>
              <a:rPr lang="en-US" altLang="zh-CN" sz="2400" dirty="0">
                <a:latin typeface="+mn-ea"/>
              </a:rPr>
              <a:t>4K×8) = 10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扩展方式：位扩展</a:t>
            </a:r>
          </a:p>
        </p:txBody>
      </p:sp>
      <p:sp>
        <p:nvSpPr>
          <p:cNvPr id="6" name="AutoShape 17"/>
          <p:cNvSpPr>
            <a:spLocks noChangeArrowheads="1"/>
          </p:cNvSpPr>
          <p:nvPr/>
        </p:nvSpPr>
        <p:spPr bwMode="auto">
          <a:xfrm>
            <a:off x="7077051" y="2599845"/>
            <a:ext cx="732880" cy="228578"/>
          </a:xfrm>
          <a:prstGeom prst="notchedRightArrow">
            <a:avLst>
              <a:gd name="adj1" fmla="val 50000"/>
              <a:gd name="adj2" fmla="val 116472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78092" y="2273103"/>
            <a:ext cx="2959540" cy="707886"/>
          </a:xfrm>
          <a:prstGeom prst="rect">
            <a:avLst/>
          </a:prstGeom>
          <a:noFill/>
          <a:ln>
            <a:solidFill>
              <a:srgbClr val="240CD2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+mn-ea"/>
              </a:rPr>
              <a:t>用</a:t>
            </a:r>
            <a:r>
              <a:rPr lang="en-US" altLang="zh-CN" sz="2000" dirty="0">
                <a:latin typeface="+mn-ea"/>
              </a:rPr>
              <a:t>2</a:t>
            </a:r>
            <a:r>
              <a:rPr lang="zh-CN" altLang="en-US" sz="2000" dirty="0">
                <a:latin typeface="+mn-ea"/>
              </a:rPr>
              <a:t>片</a:t>
            </a:r>
            <a:r>
              <a:rPr lang="en-US" altLang="zh-CN" sz="2000" dirty="0">
                <a:latin typeface="+mn-ea"/>
              </a:rPr>
              <a:t>8K</a:t>
            </a:r>
            <a:r>
              <a:rPr lang="en-US" altLang="zh-CN" sz="2000" dirty="0">
                <a:latin typeface="+mn-ea"/>
                <a:sym typeface="Symbol" panose="05050102010706020507" pitchFamily="18" charset="2"/>
              </a:rPr>
              <a:t>8 </a:t>
            </a:r>
            <a:r>
              <a:rPr lang="zh-CN" altLang="en-US" sz="2000" dirty="0">
                <a:latin typeface="+mn-ea"/>
                <a:sym typeface="Symbol" panose="05050102010706020507" pitchFamily="18" charset="2"/>
              </a:rPr>
              <a:t>的</a:t>
            </a:r>
            <a:r>
              <a:rPr lang="en-US" altLang="zh-CN" sz="2000" dirty="0">
                <a:latin typeface="+mn-ea"/>
                <a:sym typeface="Symbol" panose="05050102010706020507" pitchFamily="18" charset="2"/>
              </a:rPr>
              <a:t>ROM</a:t>
            </a:r>
            <a:r>
              <a:rPr lang="zh-CN" altLang="en-US" sz="2000" dirty="0">
                <a:latin typeface="+mn-ea"/>
                <a:sym typeface="Symbol" panose="05050102010706020507" pitchFamily="18" charset="2"/>
              </a:rPr>
              <a:t>，扩展为</a:t>
            </a:r>
            <a:r>
              <a:rPr lang="en-US" altLang="zh-CN" sz="2000" dirty="0">
                <a:latin typeface="+mn-ea"/>
              </a:rPr>
              <a:t>16K</a:t>
            </a:r>
            <a:r>
              <a:rPr lang="en-US" altLang="zh-CN" sz="2000" dirty="0">
                <a:latin typeface="+mn-ea"/>
                <a:sym typeface="Symbol" panose="05050102010706020507" pitchFamily="18" charset="2"/>
              </a:rPr>
              <a:t>8</a:t>
            </a:r>
            <a:r>
              <a:rPr lang="zh-CN" altLang="en-US" sz="2000" dirty="0">
                <a:latin typeface="+mn-ea"/>
                <a:sym typeface="Symbol" panose="05050102010706020507" pitchFamily="18" charset="2"/>
              </a:rPr>
              <a:t>的</a:t>
            </a:r>
            <a:r>
              <a:rPr lang="en-US" altLang="zh-CN" sz="2000" dirty="0">
                <a:latin typeface="+mn-ea"/>
                <a:sym typeface="Symbol" panose="05050102010706020507" pitchFamily="18" charset="2"/>
              </a:rPr>
              <a:t>ROM</a:t>
            </a:r>
            <a:endParaRPr lang="zh-CN" altLang="en-US" sz="2000" dirty="0">
              <a:latin typeface="+mn-ea"/>
            </a:endParaRPr>
          </a:p>
        </p:txBody>
      </p:sp>
      <p:sp>
        <p:nvSpPr>
          <p:cNvPr id="8" name="AutoShape 17"/>
          <p:cNvSpPr>
            <a:spLocks noChangeArrowheads="1"/>
          </p:cNvSpPr>
          <p:nvPr/>
        </p:nvSpPr>
        <p:spPr bwMode="auto">
          <a:xfrm>
            <a:off x="7077051" y="3405702"/>
            <a:ext cx="732880" cy="228578"/>
          </a:xfrm>
          <a:prstGeom prst="notchedRightArrow">
            <a:avLst>
              <a:gd name="adj1" fmla="val 50000"/>
              <a:gd name="adj2" fmla="val 116472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78091" y="3209592"/>
            <a:ext cx="2959541" cy="707886"/>
          </a:xfrm>
          <a:prstGeom prst="rect">
            <a:avLst/>
          </a:prstGeom>
          <a:noFill/>
          <a:ln>
            <a:solidFill>
              <a:srgbClr val="240CD2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+mn-ea"/>
              </a:rPr>
              <a:t>用</a:t>
            </a:r>
            <a:r>
              <a:rPr lang="en-US" altLang="zh-CN" sz="2000" dirty="0">
                <a:latin typeface="+mn-ea"/>
              </a:rPr>
              <a:t>10</a:t>
            </a:r>
            <a:r>
              <a:rPr lang="zh-CN" altLang="en-US" sz="2000" dirty="0">
                <a:latin typeface="+mn-ea"/>
              </a:rPr>
              <a:t>片</a:t>
            </a:r>
            <a:r>
              <a:rPr lang="en-US" altLang="zh-CN" sz="2000" dirty="0">
                <a:latin typeface="+mn-ea"/>
              </a:rPr>
              <a:t>4K</a:t>
            </a:r>
            <a:r>
              <a:rPr lang="en-US" altLang="zh-CN" sz="2000" dirty="0">
                <a:latin typeface="+mn-ea"/>
                <a:sym typeface="Symbol" panose="05050102010706020507" pitchFamily="18" charset="2"/>
              </a:rPr>
              <a:t>8 </a:t>
            </a:r>
            <a:r>
              <a:rPr lang="zh-CN" altLang="en-US" sz="2000" dirty="0">
                <a:latin typeface="+mn-ea"/>
                <a:sym typeface="Symbol" panose="05050102010706020507" pitchFamily="18" charset="2"/>
              </a:rPr>
              <a:t>的</a:t>
            </a:r>
            <a:r>
              <a:rPr lang="en-US" altLang="zh-CN" sz="2000" dirty="0">
                <a:latin typeface="+mn-ea"/>
                <a:sym typeface="Symbol" panose="05050102010706020507" pitchFamily="18" charset="2"/>
              </a:rPr>
              <a:t>RAM</a:t>
            </a:r>
            <a:r>
              <a:rPr lang="zh-CN" altLang="en-US" sz="2000" dirty="0">
                <a:latin typeface="+mn-ea"/>
                <a:sym typeface="Symbol" panose="05050102010706020507" pitchFamily="18" charset="2"/>
              </a:rPr>
              <a:t>，扩展为</a:t>
            </a:r>
            <a:r>
              <a:rPr lang="en-US" altLang="zh-CN" sz="2000" dirty="0">
                <a:latin typeface="+mn-ea"/>
              </a:rPr>
              <a:t>40K</a:t>
            </a:r>
            <a:r>
              <a:rPr lang="en-US" altLang="zh-CN" sz="2000" dirty="0">
                <a:latin typeface="+mn-ea"/>
                <a:sym typeface="Symbol" panose="05050102010706020507" pitchFamily="18" charset="2"/>
              </a:rPr>
              <a:t>8</a:t>
            </a:r>
            <a:r>
              <a:rPr lang="zh-CN" altLang="en-US" sz="2000" dirty="0">
                <a:latin typeface="+mn-ea"/>
                <a:sym typeface="Symbol" panose="05050102010706020507" pitchFamily="18" charset="2"/>
              </a:rPr>
              <a:t>的</a:t>
            </a:r>
            <a:r>
              <a:rPr lang="en-US" altLang="zh-CN" sz="2000" dirty="0">
                <a:latin typeface="+mn-ea"/>
                <a:sym typeface="Symbol" panose="05050102010706020507" pitchFamily="18" charset="2"/>
              </a:rPr>
              <a:t>RAM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0" name="AutoShape 17"/>
          <p:cNvSpPr>
            <a:spLocks noChangeArrowheads="1"/>
          </p:cNvSpPr>
          <p:nvPr/>
        </p:nvSpPr>
        <p:spPr bwMode="auto">
          <a:xfrm rot="5400000">
            <a:off x="3332111" y="4424312"/>
            <a:ext cx="468000" cy="226520"/>
          </a:xfrm>
          <a:prstGeom prst="notchedRightArrow">
            <a:avLst>
              <a:gd name="adj1" fmla="val 50000"/>
              <a:gd name="adj2" fmla="val 116472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28994" y="4858575"/>
            <a:ext cx="3160078" cy="40011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+mn-ea"/>
              </a:rPr>
              <a:t>片选译码电路设计 ？</a:t>
            </a:r>
          </a:p>
        </p:txBody>
      </p:sp>
      <p:sp>
        <p:nvSpPr>
          <p:cNvPr id="22" name="AutoShape 17"/>
          <p:cNvSpPr>
            <a:spLocks noChangeArrowheads="1"/>
          </p:cNvSpPr>
          <p:nvPr/>
        </p:nvSpPr>
        <p:spPr bwMode="auto">
          <a:xfrm>
            <a:off x="5429119" y="4938796"/>
            <a:ext cx="775181" cy="228578"/>
          </a:xfrm>
          <a:prstGeom prst="notchedRightArrow">
            <a:avLst>
              <a:gd name="adj1" fmla="val 50000"/>
              <a:gd name="adj2" fmla="val 116472"/>
            </a:avLst>
          </a:prstGeom>
          <a:noFill/>
          <a:ln w="9525">
            <a:solidFill>
              <a:srgbClr val="3438F6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330160" y="4706359"/>
            <a:ext cx="4911649" cy="707886"/>
          </a:xfrm>
          <a:prstGeom prst="rect">
            <a:avLst/>
          </a:prstGeom>
          <a:noFill/>
          <a:ln>
            <a:solidFill>
              <a:srgbClr val="240CD2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+mn-ea"/>
              </a:rPr>
              <a:t>以</a:t>
            </a:r>
            <a:r>
              <a:rPr lang="en-US" altLang="zh-CN" sz="2000" dirty="0">
                <a:latin typeface="+mn-ea"/>
              </a:rPr>
              <a:t>4K RAM</a:t>
            </a:r>
            <a:r>
              <a:rPr lang="zh-CN" altLang="en-US" sz="2000" dirty="0">
                <a:latin typeface="+mn-ea"/>
              </a:rPr>
              <a:t>为目标，片选译码输入端</a:t>
            </a:r>
            <a:r>
              <a:rPr lang="en-US" altLang="zh-CN" sz="2000" dirty="0">
                <a:latin typeface="+mn-ea"/>
              </a:rPr>
              <a:t>4</a:t>
            </a:r>
            <a:r>
              <a:rPr lang="zh-CN" altLang="en-US" sz="2000" dirty="0">
                <a:latin typeface="+mn-ea"/>
              </a:rPr>
              <a:t>，产生</a:t>
            </a:r>
            <a:r>
              <a:rPr lang="en-US" altLang="zh-CN" sz="2000" dirty="0">
                <a:latin typeface="+mn-ea"/>
              </a:rPr>
              <a:t>16</a:t>
            </a:r>
            <a:r>
              <a:rPr lang="zh-CN" altLang="en-US" sz="2000" dirty="0">
                <a:latin typeface="+mn-ea"/>
              </a:rPr>
              <a:t>个片选信号</a:t>
            </a:r>
          </a:p>
        </p:txBody>
      </p:sp>
      <p:sp>
        <p:nvSpPr>
          <p:cNvPr id="24" name="AutoShape 17"/>
          <p:cNvSpPr>
            <a:spLocks noChangeArrowheads="1"/>
          </p:cNvSpPr>
          <p:nvPr/>
        </p:nvSpPr>
        <p:spPr bwMode="auto">
          <a:xfrm rot="5400000">
            <a:off x="3445371" y="5515142"/>
            <a:ext cx="468000" cy="226520"/>
          </a:xfrm>
          <a:prstGeom prst="notchedRightArrow">
            <a:avLst>
              <a:gd name="adj1" fmla="val 50000"/>
              <a:gd name="adj2" fmla="val 116472"/>
            </a:avLst>
          </a:prstGeom>
          <a:noFill/>
          <a:ln w="9525">
            <a:solidFill>
              <a:srgbClr val="3438F6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59074" y="6003071"/>
            <a:ext cx="6617977" cy="400110"/>
          </a:xfrm>
          <a:prstGeom prst="rect">
            <a:avLst/>
          </a:prstGeom>
          <a:noFill/>
          <a:ln>
            <a:solidFill>
              <a:srgbClr val="240CD2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+mn-ea"/>
              </a:rPr>
              <a:t>以</a:t>
            </a:r>
            <a:r>
              <a:rPr lang="en-US" altLang="zh-CN" sz="2000" dirty="0">
                <a:latin typeface="+mn-ea"/>
              </a:rPr>
              <a:t>8K ROM</a:t>
            </a:r>
            <a:r>
              <a:rPr lang="zh-CN" altLang="en-US" sz="2000" dirty="0">
                <a:latin typeface="+mn-ea"/>
              </a:rPr>
              <a:t>为目标，片选译码输入端</a:t>
            </a:r>
            <a:r>
              <a:rPr lang="en-US" altLang="zh-CN" sz="2000" dirty="0">
                <a:latin typeface="+mn-ea"/>
              </a:rPr>
              <a:t>3</a:t>
            </a:r>
            <a:r>
              <a:rPr lang="zh-CN" altLang="en-US" sz="2000" dirty="0">
                <a:latin typeface="+mn-ea"/>
              </a:rPr>
              <a:t>，产生</a:t>
            </a:r>
            <a:r>
              <a:rPr lang="en-US" altLang="zh-CN" sz="2000" dirty="0">
                <a:latin typeface="+mn-ea"/>
              </a:rPr>
              <a:t>8</a:t>
            </a:r>
            <a:r>
              <a:rPr lang="zh-CN" altLang="en-US" sz="2000" dirty="0">
                <a:latin typeface="+mn-ea"/>
              </a:rPr>
              <a:t>个片选信号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标题 1"/>
          <p:cNvSpPr>
            <a:spLocks noGrp="1"/>
          </p:cNvSpPr>
          <p:nvPr>
            <p:ph type="title"/>
          </p:nvPr>
        </p:nvSpPr>
        <p:spPr>
          <a:xfrm>
            <a:off x="888248" y="870073"/>
            <a:ext cx="5129206" cy="617641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3.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字位同时扩展</a:t>
            </a:r>
          </a:p>
        </p:txBody>
      </p:sp>
      <p:sp>
        <p:nvSpPr>
          <p:cNvPr id="97" name="标题 1"/>
          <p:cNvSpPr txBox="1"/>
          <p:nvPr/>
        </p:nvSpPr>
        <p:spPr>
          <a:xfrm>
            <a:off x="617585" y="193924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7.4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主存与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的连接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74159" y="3827069"/>
            <a:ext cx="1162151" cy="1487709"/>
            <a:chOff x="5542402" y="3051818"/>
            <a:chExt cx="1162151" cy="1487709"/>
          </a:xfrm>
        </p:grpSpPr>
        <p:grpSp>
          <p:nvGrpSpPr>
            <p:cNvPr id="5" name="组合 4"/>
            <p:cNvGrpSpPr/>
            <p:nvPr/>
          </p:nvGrpSpPr>
          <p:grpSpPr>
            <a:xfrm>
              <a:off x="5569666" y="3051818"/>
              <a:ext cx="1102341" cy="1486746"/>
              <a:chOff x="7749219" y="3328852"/>
              <a:chExt cx="1102341" cy="1486746"/>
            </a:xfrm>
          </p:grpSpPr>
          <p:sp>
            <p:nvSpPr>
              <p:cNvPr id="11" name="Rectangle 8"/>
              <p:cNvSpPr>
                <a:spLocks noChangeAspect="1" noChangeArrowheads="1"/>
              </p:cNvSpPr>
              <p:nvPr/>
            </p:nvSpPr>
            <p:spPr bwMode="auto">
              <a:xfrm>
                <a:off x="7749219" y="3359908"/>
                <a:ext cx="1102341" cy="131708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12700" tIns="12700" rIns="12700" bIns="12700"/>
              <a:lstStyle/>
              <a:p>
                <a:pPr algn="ctr">
                  <a:defRPr/>
                </a:pPr>
                <a:endPara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8141476" y="4353933"/>
                <a:ext cx="332143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D</a:t>
                </a:r>
                <a:endParaRPr lang="en-US" altLang="zh-CN" sz="2400" b="1" dirty="0">
                  <a:solidFill>
                    <a:srgbClr val="003300"/>
                  </a:solidFill>
                  <a:latin typeface="Tahoma" panose="020B0604030504040204" pitchFamily="34" charset="0"/>
                  <a:ea typeface="仿宋_GB2312" pitchFamily="1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8148187" y="3328852"/>
                <a:ext cx="332143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A</a:t>
                </a:r>
                <a:endParaRPr lang="en-US" altLang="zh-CN" sz="24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8412277" y="3328852"/>
                <a:ext cx="434734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CS</a:t>
                </a:r>
                <a:endParaRPr lang="en-US" altLang="zh-CN" sz="24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5542402" y="3052781"/>
              <a:ext cx="1162151" cy="1486746"/>
              <a:chOff x="7722123" y="3328852"/>
              <a:chExt cx="1162151" cy="1486746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7722123" y="3328852"/>
                <a:ext cx="503664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endParaRPr lang="en-US" altLang="zh-CN" sz="24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141476" y="4353933"/>
                <a:ext cx="332143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D</a:t>
                </a:r>
                <a:endParaRPr lang="en-US" altLang="zh-CN" sz="2400" b="1" dirty="0">
                  <a:solidFill>
                    <a:srgbClr val="003300"/>
                  </a:solidFill>
                  <a:latin typeface="Tahoma" panose="020B0604030504040204" pitchFamily="34" charset="0"/>
                  <a:ea typeface="仿宋_GB2312" pitchFamily="1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8412277" y="3328852"/>
                <a:ext cx="434734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CS</a:t>
                </a:r>
                <a:endParaRPr lang="en-US" altLang="zh-CN" sz="24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7730820" y="3732623"/>
                <a:ext cx="115345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600" dirty="0">
                    <a:solidFill>
                      <a:srgbClr val="0033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8K×8</a:t>
                </a:r>
              </a:p>
              <a:p>
                <a:pPr algn="ctr">
                  <a:defRPr/>
                </a:pPr>
                <a:r>
                  <a:rPr lang="en-US" altLang="zh-CN" sz="1600" dirty="0">
                    <a:solidFill>
                      <a:srgbClr val="0033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ROM</a:t>
                </a: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5603333" y="3827069"/>
            <a:ext cx="1160869" cy="1486746"/>
            <a:chOff x="7864998" y="3328852"/>
            <a:chExt cx="1160869" cy="1486746"/>
          </a:xfrm>
        </p:grpSpPr>
        <p:sp>
          <p:nvSpPr>
            <p:cNvPr id="16" name="Rectangle 8"/>
            <p:cNvSpPr>
              <a:spLocks noChangeAspect="1" noChangeArrowheads="1"/>
            </p:cNvSpPr>
            <p:nvPr/>
          </p:nvSpPr>
          <p:spPr bwMode="auto">
            <a:xfrm>
              <a:off x="7892094" y="3359908"/>
              <a:ext cx="1102341" cy="13170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algn="ctr">
                <a:defRPr/>
              </a:pPr>
              <a:endPara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864998" y="3328852"/>
              <a:ext cx="50366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WE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284351" y="4353933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endParaRPr lang="en-US" altLang="zh-CN" sz="2400" b="1" dirty="0">
                <a:solidFill>
                  <a:srgbClr val="003300"/>
                </a:solidFill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281926" y="3328852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A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555152" y="3328852"/>
              <a:ext cx="43473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CS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872413" y="3748887"/>
              <a:ext cx="115345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4K×8</a:t>
              </a:r>
            </a:p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RAM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964727" y="3827069"/>
            <a:ext cx="1153454" cy="1486746"/>
            <a:chOff x="7577138" y="3328852"/>
            <a:chExt cx="1153454" cy="1486746"/>
          </a:xfrm>
        </p:grpSpPr>
        <p:sp>
          <p:nvSpPr>
            <p:cNvPr id="23" name="Rectangle 8"/>
            <p:cNvSpPr>
              <a:spLocks noChangeAspect="1" noChangeArrowheads="1"/>
            </p:cNvSpPr>
            <p:nvPr/>
          </p:nvSpPr>
          <p:spPr bwMode="auto">
            <a:xfrm>
              <a:off x="7596819" y="3359908"/>
              <a:ext cx="1102341" cy="131708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algn="ctr">
                <a:defRPr/>
              </a:pPr>
              <a:endPara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989076" y="4353933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endParaRPr lang="en-US" altLang="zh-CN" sz="2400" b="1" dirty="0">
                <a:solidFill>
                  <a:srgbClr val="003300"/>
                </a:solidFill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986650" y="3328852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 A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259877" y="3328852"/>
              <a:ext cx="43473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CS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7577138" y="3739362"/>
              <a:ext cx="115345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8K×8</a:t>
              </a:r>
            </a:p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ROM</a:t>
              </a:r>
            </a:p>
          </p:txBody>
        </p:sp>
      </p:grpSp>
      <p:grpSp>
        <p:nvGrpSpPr>
          <p:cNvPr id="28" name="Group 2"/>
          <p:cNvGrpSpPr/>
          <p:nvPr/>
        </p:nvGrpSpPr>
        <p:grpSpPr bwMode="auto">
          <a:xfrm>
            <a:off x="2508913" y="2992503"/>
            <a:ext cx="7735879" cy="879615"/>
            <a:chOff x="1277" y="2074"/>
            <a:chExt cx="4873" cy="290"/>
          </a:xfrm>
        </p:grpSpPr>
        <p:sp>
          <p:nvSpPr>
            <p:cNvPr id="29" name="Line 5"/>
            <p:cNvSpPr>
              <a:spLocks noChangeAspect="1" noChangeShapeType="1"/>
            </p:cNvSpPr>
            <p:nvPr/>
          </p:nvSpPr>
          <p:spPr bwMode="auto">
            <a:xfrm flipV="1">
              <a:off x="4140" y="2074"/>
              <a:ext cx="0" cy="28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6"/>
            <p:cNvSpPr>
              <a:spLocks noChangeAspect="1" noChangeShapeType="1"/>
            </p:cNvSpPr>
            <p:nvPr/>
          </p:nvSpPr>
          <p:spPr bwMode="auto">
            <a:xfrm flipV="1">
              <a:off x="3407" y="2074"/>
              <a:ext cx="0" cy="28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8"/>
            <p:cNvSpPr>
              <a:spLocks noChangeAspect="1" noChangeShapeType="1"/>
            </p:cNvSpPr>
            <p:nvPr/>
          </p:nvSpPr>
          <p:spPr bwMode="auto">
            <a:xfrm>
              <a:off x="1277" y="2074"/>
              <a:ext cx="4867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5"/>
            <p:cNvSpPr>
              <a:spLocks noChangeAspect="1" noChangeShapeType="1"/>
            </p:cNvSpPr>
            <p:nvPr/>
          </p:nvSpPr>
          <p:spPr bwMode="auto">
            <a:xfrm flipV="1">
              <a:off x="5418" y="2074"/>
              <a:ext cx="0" cy="28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5"/>
            <p:cNvSpPr>
              <a:spLocks noChangeAspect="1" noChangeShapeType="1"/>
            </p:cNvSpPr>
            <p:nvPr/>
          </p:nvSpPr>
          <p:spPr bwMode="auto">
            <a:xfrm flipV="1">
              <a:off x="6150" y="2076"/>
              <a:ext cx="0" cy="288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4" name="Rectangle 14"/>
          <p:cNvSpPr>
            <a:spLocks noChangeAspect="1" noChangeArrowheads="1"/>
          </p:cNvSpPr>
          <p:nvPr/>
        </p:nvSpPr>
        <p:spPr bwMode="auto">
          <a:xfrm>
            <a:off x="6641305" y="2272705"/>
            <a:ext cx="908050" cy="450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r"/>
            <a:r>
              <a:rPr lang="en-US" altLang="zh-CN" dirty="0">
                <a:solidFill>
                  <a:srgbClr val="D60093"/>
                </a:solidFill>
                <a:latin typeface="Times New Roman" panose="02020603050405020304" pitchFamily="18" charset="0"/>
                <a:ea typeface="仿宋_GB2312" pitchFamily="1" charset="-122"/>
              </a:rPr>
              <a:t>A</a:t>
            </a:r>
            <a:r>
              <a:rPr lang="en-US" altLang="zh-CN" baseline="-25000" dirty="0">
                <a:solidFill>
                  <a:srgbClr val="D60093"/>
                </a:solidFill>
                <a:latin typeface="Times New Roman" panose="02020603050405020304" pitchFamily="18" charset="0"/>
                <a:ea typeface="仿宋_GB2312" pitchFamily="1" charset="-122"/>
              </a:rPr>
              <a:t>12-0</a:t>
            </a:r>
            <a:endParaRPr lang="en-US" altLang="zh-CN" b="1" dirty="0">
              <a:solidFill>
                <a:srgbClr val="D60093"/>
              </a:solidFill>
              <a:latin typeface="Tahoma" panose="020B0604030504040204" pitchFamily="34" charset="0"/>
              <a:ea typeface="仿宋_GB2312" pitchFamily="1" charset="-122"/>
            </a:endParaRPr>
          </a:p>
        </p:txBody>
      </p:sp>
      <p:sp>
        <p:nvSpPr>
          <p:cNvPr id="35" name="Line 35"/>
          <p:cNvSpPr>
            <a:spLocks noChangeAspect="1" noChangeShapeType="1"/>
          </p:cNvSpPr>
          <p:nvPr/>
        </p:nvSpPr>
        <p:spPr bwMode="auto">
          <a:xfrm>
            <a:off x="2546530" y="6013462"/>
            <a:ext cx="8708731" cy="0"/>
          </a:xfrm>
          <a:prstGeom prst="line">
            <a:avLst/>
          </a:prstGeom>
          <a:noFill/>
          <a:ln w="76200">
            <a:solidFill>
              <a:srgbClr val="008000"/>
            </a:solidFill>
            <a:round/>
            <a:headEnd type="triangle" w="sm" len="sm"/>
            <a:tailEnd type="triangle" w="sm" len="sm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36" name="Line 36"/>
          <p:cNvSpPr>
            <a:spLocks noChangeAspect="1" noChangeShapeType="1"/>
          </p:cNvSpPr>
          <p:nvPr/>
        </p:nvSpPr>
        <p:spPr bwMode="auto">
          <a:xfrm>
            <a:off x="2546530" y="1928097"/>
            <a:ext cx="831810" cy="0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7" name="Group 37"/>
          <p:cNvGrpSpPr/>
          <p:nvPr/>
        </p:nvGrpSpPr>
        <p:grpSpPr bwMode="auto">
          <a:xfrm>
            <a:off x="3553801" y="2622910"/>
            <a:ext cx="6975482" cy="1253272"/>
            <a:chOff x="1908" y="1842"/>
            <a:chExt cx="4394" cy="451"/>
          </a:xfrm>
        </p:grpSpPr>
        <p:sp>
          <p:nvSpPr>
            <p:cNvPr id="38" name="Line 41"/>
            <p:cNvSpPr>
              <a:spLocks noChangeAspect="1" noChangeShapeType="1"/>
            </p:cNvSpPr>
            <p:nvPr/>
          </p:nvSpPr>
          <p:spPr bwMode="auto">
            <a:xfrm>
              <a:off x="3562" y="1861"/>
              <a:ext cx="0" cy="426"/>
            </a:xfrm>
            <a:prstGeom prst="line">
              <a:avLst/>
            </a:prstGeom>
            <a:noFill/>
            <a:ln w="50800" cap="sq">
              <a:solidFill>
                <a:schemeClr val="tx1"/>
              </a:solidFill>
              <a:miter lim="800000"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38"/>
            <p:cNvSpPr>
              <a:spLocks noChangeAspect="1" noChangeShapeType="1"/>
            </p:cNvSpPr>
            <p:nvPr/>
          </p:nvSpPr>
          <p:spPr bwMode="auto">
            <a:xfrm>
              <a:off x="4285" y="1843"/>
              <a:ext cx="0" cy="442"/>
            </a:xfrm>
            <a:prstGeom prst="line">
              <a:avLst/>
            </a:prstGeom>
            <a:noFill/>
            <a:ln w="50800" cap="sq">
              <a:solidFill>
                <a:schemeClr val="tx1"/>
              </a:solidFill>
              <a:miter lim="800000"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40"/>
            <p:cNvSpPr>
              <a:spLocks noChangeAspect="1" noChangeShapeType="1"/>
            </p:cNvSpPr>
            <p:nvPr/>
          </p:nvSpPr>
          <p:spPr bwMode="auto">
            <a:xfrm>
              <a:off x="1908" y="1861"/>
              <a:ext cx="0" cy="426"/>
            </a:xfrm>
            <a:prstGeom prst="line">
              <a:avLst/>
            </a:prstGeom>
            <a:noFill/>
            <a:ln w="76200" cap="sq">
              <a:solidFill>
                <a:schemeClr val="tx1"/>
              </a:solidFill>
              <a:miter lim="800000"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39"/>
            <p:cNvSpPr>
              <a:spLocks noChangeAspect="1" noChangeShapeType="1"/>
            </p:cNvSpPr>
            <p:nvPr/>
          </p:nvSpPr>
          <p:spPr bwMode="auto">
            <a:xfrm>
              <a:off x="2732" y="1861"/>
              <a:ext cx="0" cy="426"/>
            </a:xfrm>
            <a:prstGeom prst="line">
              <a:avLst/>
            </a:prstGeom>
            <a:noFill/>
            <a:ln w="76200" cap="sq">
              <a:solidFill>
                <a:schemeClr val="tx1"/>
              </a:solidFill>
              <a:miter lim="800000"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38"/>
            <p:cNvSpPr>
              <a:spLocks noChangeAspect="1" noChangeShapeType="1"/>
            </p:cNvSpPr>
            <p:nvPr/>
          </p:nvSpPr>
          <p:spPr bwMode="auto">
            <a:xfrm>
              <a:off x="5573" y="1842"/>
              <a:ext cx="0" cy="451"/>
            </a:xfrm>
            <a:prstGeom prst="line">
              <a:avLst/>
            </a:prstGeom>
            <a:noFill/>
            <a:ln w="50800" cap="sq">
              <a:solidFill>
                <a:schemeClr val="tx1"/>
              </a:solidFill>
              <a:miter lim="800000"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38"/>
            <p:cNvSpPr>
              <a:spLocks noChangeAspect="1" noChangeShapeType="1"/>
            </p:cNvSpPr>
            <p:nvPr/>
          </p:nvSpPr>
          <p:spPr bwMode="auto">
            <a:xfrm>
              <a:off x="6302" y="1842"/>
              <a:ext cx="0" cy="444"/>
            </a:xfrm>
            <a:prstGeom prst="line">
              <a:avLst/>
            </a:prstGeom>
            <a:noFill/>
            <a:ln w="76200" cap="sq">
              <a:solidFill>
                <a:schemeClr val="tx1"/>
              </a:solidFill>
              <a:miter lim="800000"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874112" y="2314092"/>
            <a:ext cx="1347499" cy="1548000"/>
            <a:chOff x="3869494" y="2044463"/>
            <a:chExt cx="1347499" cy="1548000"/>
          </a:xfrm>
        </p:grpSpPr>
        <p:sp>
          <p:nvSpPr>
            <p:cNvPr id="45" name="Line 44"/>
            <p:cNvSpPr>
              <a:spLocks noChangeAspect="1" noChangeShapeType="1"/>
            </p:cNvSpPr>
            <p:nvPr/>
          </p:nvSpPr>
          <p:spPr bwMode="auto">
            <a:xfrm flipV="1">
              <a:off x="5216993" y="2054762"/>
              <a:ext cx="0" cy="151200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46"/>
            <p:cNvSpPr>
              <a:spLocks noChangeAspect="1" noChangeShapeType="1"/>
            </p:cNvSpPr>
            <p:nvPr/>
          </p:nvSpPr>
          <p:spPr bwMode="auto">
            <a:xfrm flipV="1">
              <a:off x="3869494" y="2044463"/>
              <a:ext cx="0" cy="154800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448138" y="5192640"/>
            <a:ext cx="7098608" cy="779606"/>
            <a:chOff x="4604763" y="4322151"/>
            <a:chExt cx="7098608" cy="798747"/>
          </a:xfrm>
        </p:grpSpPr>
        <p:sp>
          <p:nvSpPr>
            <p:cNvPr id="48" name="Line 13"/>
            <p:cNvSpPr>
              <a:spLocks noChangeAspect="1" noChangeShapeType="1"/>
            </p:cNvSpPr>
            <p:nvPr/>
          </p:nvSpPr>
          <p:spPr bwMode="auto">
            <a:xfrm>
              <a:off x="7326629" y="4331910"/>
              <a:ext cx="0" cy="788988"/>
            </a:xfrm>
            <a:prstGeom prst="line">
              <a:avLst/>
            </a:prstGeom>
            <a:noFill/>
            <a:ln w="50800">
              <a:solidFill>
                <a:srgbClr val="008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Rectangle 15"/>
            <p:cNvSpPr>
              <a:spLocks noChangeAspect="1" noChangeArrowheads="1"/>
            </p:cNvSpPr>
            <p:nvPr/>
          </p:nvSpPr>
          <p:spPr bwMode="auto">
            <a:xfrm>
              <a:off x="10649603" y="4533143"/>
              <a:ext cx="813209" cy="4492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7</a:t>
              </a:r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~D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0</a:t>
              </a:r>
              <a:endParaRPr lang="en-US" altLang="zh-CN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50" name="Rectangle 16"/>
            <p:cNvSpPr>
              <a:spLocks noChangeAspect="1" noChangeArrowheads="1"/>
            </p:cNvSpPr>
            <p:nvPr/>
          </p:nvSpPr>
          <p:spPr bwMode="auto">
            <a:xfrm>
              <a:off x="7501929" y="4516945"/>
              <a:ext cx="772301" cy="4492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7</a:t>
              </a:r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~D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0</a:t>
              </a:r>
              <a:endParaRPr lang="en-US" altLang="zh-CN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51" name="Rectangle 17"/>
            <p:cNvSpPr>
              <a:spLocks noChangeAspect="1" noChangeArrowheads="1"/>
            </p:cNvSpPr>
            <p:nvPr/>
          </p:nvSpPr>
          <p:spPr bwMode="auto">
            <a:xfrm>
              <a:off x="5865285" y="4526194"/>
              <a:ext cx="881359" cy="4492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7</a:t>
              </a:r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~D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0</a:t>
              </a:r>
              <a:endParaRPr lang="en-US" altLang="zh-CN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52" name="Rectangle 18"/>
            <p:cNvSpPr>
              <a:spLocks noChangeAspect="1" noChangeArrowheads="1"/>
            </p:cNvSpPr>
            <p:nvPr/>
          </p:nvSpPr>
          <p:spPr bwMode="auto">
            <a:xfrm>
              <a:off x="4604763" y="4526194"/>
              <a:ext cx="812503" cy="4492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7</a:t>
              </a:r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~D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0</a:t>
              </a:r>
              <a:endParaRPr lang="en-US" altLang="zh-CN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53" name="Line 51"/>
            <p:cNvSpPr>
              <a:spLocks noChangeAspect="1" noChangeShapeType="1"/>
            </p:cNvSpPr>
            <p:nvPr/>
          </p:nvSpPr>
          <p:spPr bwMode="auto">
            <a:xfrm>
              <a:off x="10509165" y="4328134"/>
              <a:ext cx="0" cy="788988"/>
            </a:xfrm>
            <a:prstGeom prst="line">
              <a:avLst/>
            </a:prstGeom>
            <a:noFill/>
            <a:ln w="50800">
              <a:solidFill>
                <a:srgbClr val="008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Line 53"/>
            <p:cNvSpPr>
              <a:spLocks noChangeAspect="1" noChangeShapeType="1"/>
            </p:cNvSpPr>
            <p:nvPr/>
          </p:nvSpPr>
          <p:spPr bwMode="auto">
            <a:xfrm>
              <a:off x="4691448" y="4324426"/>
              <a:ext cx="0" cy="788988"/>
            </a:xfrm>
            <a:prstGeom prst="line">
              <a:avLst/>
            </a:prstGeom>
            <a:noFill/>
            <a:ln w="50800">
              <a:solidFill>
                <a:srgbClr val="008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Line 52"/>
            <p:cNvSpPr>
              <a:spLocks noChangeAspect="1" noChangeShapeType="1"/>
            </p:cNvSpPr>
            <p:nvPr/>
          </p:nvSpPr>
          <p:spPr bwMode="auto">
            <a:xfrm>
              <a:off x="6005024" y="4331910"/>
              <a:ext cx="0" cy="788988"/>
            </a:xfrm>
            <a:prstGeom prst="line">
              <a:avLst/>
            </a:prstGeom>
            <a:noFill/>
            <a:ln w="50800">
              <a:solidFill>
                <a:srgbClr val="008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Line 13"/>
            <p:cNvSpPr>
              <a:spLocks noChangeAspect="1" noChangeShapeType="1"/>
            </p:cNvSpPr>
            <p:nvPr/>
          </p:nvSpPr>
          <p:spPr bwMode="auto">
            <a:xfrm>
              <a:off x="8500339" y="4324426"/>
              <a:ext cx="0" cy="788988"/>
            </a:xfrm>
            <a:prstGeom prst="line">
              <a:avLst/>
            </a:prstGeom>
            <a:noFill/>
            <a:ln w="50800">
              <a:solidFill>
                <a:srgbClr val="008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Line 51"/>
            <p:cNvSpPr>
              <a:spLocks noChangeAspect="1" noChangeShapeType="1"/>
            </p:cNvSpPr>
            <p:nvPr/>
          </p:nvSpPr>
          <p:spPr bwMode="auto">
            <a:xfrm>
              <a:off x="11703371" y="4322151"/>
              <a:ext cx="0" cy="788988"/>
            </a:xfrm>
            <a:prstGeom prst="line">
              <a:avLst/>
            </a:prstGeom>
            <a:noFill/>
            <a:ln w="50800">
              <a:solidFill>
                <a:srgbClr val="008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8" name="Group 56"/>
          <p:cNvGrpSpPr/>
          <p:nvPr/>
        </p:nvGrpSpPr>
        <p:grpSpPr bwMode="auto">
          <a:xfrm>
            <a:off x="8176449" y="4471654"/>
            <a:ext cx="368165" cy="54399"/>
            <a:chOff x="4096" y="2541"/>
            <a:chExt cx="379" cy="56"/>
          </a:xfrm>
          <a:solidFill>
            <a:schemeClr val="tx1"/>
          </a:solidFill>
        </p:grpSpPr>
        <p:sp>
          <p:nvSpPr>
            <p:cNvPr id="59" name="Oval 27"/>
            <p:cNvSpPr>
              <a:spLocks noChangeAspect="1" noChangeArrowheads="1"/>
            </p:cNvSpPr>
            <p:nvPr/>
          </p:nvSpPr>
          <p:spPr bwMode="auto">
            <a:xfrm>
              <a:off x="4422" y="2541"/>
              <a:ext cx="53" cy="56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/>
              <a:endParaRPr lang="zh-CN" altLang="en-US" sz="1200"/>
            </a:p>
          </p:txBody>
        </p:sp>
        <p:sp>
          <p:nvSpPr>
            <p:cNvPr id="60" name="Oval 28"/>
            <p:cNvSpPr>
              <a:spLocks noChangeAspect="1" noChangeArrowheads="1"/>
            </p:cNvSpPr>
            <p:nvPr/>
          </p:nvSpPr>
          <p:spPr bwMode="auto">
            <a:xfrm>
              <a:off x="4096" y="2541"/>
              <a:ext cx="52" cy="56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/>
              <a:endParaRPr lang="zh-CN" altLang="en-US" sz="1200"/>
            </a:p>
          </p:txBody>
        </p:sp>
        <p:sp>
          <p:nvSpPr>
            <p:cNvPr id="61" name="Oval 29"/>
            <p:cNvSpPr>
              <a:spLocks noChangeAspect="1" noChangeArrowheads="1"/>
            </p:cNvSpPr>
            <p:nvPr/>
          </p:nvSpPr>
          <p:spPr bwMode="auto">
            <a:xfrm>
              <a:off x="4259" y="2541"/>
              <a:ext cx="53" cy="56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/>
              <a:endParaRPr lang="zh-CN" altLang="en-US" sz="1200"/>
            </a:p>
          </p:txBody>
        </p:sp>
      </p:grpSp>
      <p:sp>
        <p:nvSpPr>
          <p:cNvPr id="62" name="Line 40"/>
          <p:cNvSpPr>
            <a:spLocks noChangeAspect="1" noChangeShapeType="1"/>
          </p:cNvSpPr>
          <p:nvPr/>
        </p:nvSpPr>
        <p:spPr bwMode="auto">
          <a:xfrm rot="16200000">
            <a:off x="3206748" y="1947045"/>
            <a:ext cx="0" cy="343184"/>
          </a:xfrm>
          <a:prstGeom prst="line">
            <a:avLst/>
          </a:prstGeom>
          <a:noFill/>
          <a:ln w="76200" cap="sq">
            <a:solidFill>
              <a:schemeClr val="tx1"/>
            </a:solidFill>
            <a:miter lim="800000"/>
            <a:headEnd type="none" w="sm" len="sm"/>
            <a:tailEnd type="triangl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3" name="Line 34"/>
          <p:cNvSpPr>
            <a:spLocks noChangeAspect="1" noChangeShapeType="1"/>
          </p:cNvSpPr>
          <p:nvPr/>
        </p:nvSpPr>
        <p:spPr bwMode="auto">
          <a:xfrm rot="5400000">
            <a:off x="2786827" y="2375033"/>
            <a:ext cx="496658" cy="0"/>
          </a:xfrm>
          <a:prstGeom prst="line">
            <a:avLst/>
          </a:prstGeom>
          <a:noFill/>
          <a:ln w="762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4" name="Rectangle 13"/>
          <p:cNvSpPr>
            <a:spLocks noChangeAspect="1" noChangeArrowheads="1"/>
          </p:cNvSpPr>
          <p:nvPr/>
        </p:nvSpPr>
        <p:spPr bwMode="auto">
          <a:xfrm>
            <a:off x="2742825" y="2238152"/>
            <a:ext cx="892175" cy="442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r"/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楷体_GB2312" pitchFamily="49" charset="-122"/>
              </a:rPr>
              <a:t>15-13</a:t>
            </a:r>
            <a:endParaRPr lang="en-US" altLang="zh-CN" b="1" dirty="0">
              <a:latin typeface="Tahoma" panose="020B0604030504040204" pitchFamily="34" charset="0"/>
              <a:ea typeface="楷体_GB2312" pitchFamily="49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3305017" y="1775655"/>
            <a:ext cx="7785513" cy="472441"/>
            <a:chOff x="4359782" y="1506026"/>
            <a:chExt cx="5709017" cy="472441"/>
          </a:xfrm>
          <a:noFill/>
        </p:grpSpPr>
        <p:sp>
          <p:nvSpPr>
            <p:cNvPr id="66" name="梯形 65"/>
            <p:cNvSpPr/>
            <p:nvPr/>
          </p:nvSpPr>
          <p:spPr>
            <a:xfrm>
              <a:off x="4413250" y="1514033"/>
              <a:ext cx="5655549" cy="464434"/>
            </a:xfrm>
            <a:prstGeom prst="trapezoid">
              <a:avLst>
                <a:gd name="adj" fmla="val 0"/>
              </a:avLst>
            </a:prstGeom>
            <a:grpFill/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 anchor="ctr" anchorCtr="1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797145" y="1571893"/>
              <a:ext cx="122822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3:8</a:t>
              </a:r>
              <a:r>
                <a:rPr lang="zh-CN" altLang="en-US" b="1" dirty="0"/>
                <a:t>译码器</a:t>
              </a:r>
            </a:p>
          </p:txBody>
        </p:sp>
        <p:sp>
          <p:nvSpPr>
            <p:cNvPr id="68" name="Rectangle 13"/>
            <p:cNvSpPr>
              <a:spLocks noChangeAspect="1" noChangeArrowheads="1"/>
            </p:cNvSpPr>
            <p:nvPr/>
          </p:nvSpPr>
          <p:spPr bwMode="auto">
            <a:xfrm>
              <a:off x="4582529" y="1641612"/>
              <a:ext cx="421850" cy="2837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楷体_GB2312" pitchFamily="49" charset="-122"/>
                </a:rPr>
                <a:t>Y</a:t>
              </a:r>
              <a:r>
                <a:rPr lang="en-US" altLang="zh-CN" baseline="-25000" dirty="0"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  <a:endParaRPr lang="en-US" altLang="zh-CN" b="1" dirty="0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69" name="Rectangle 13"/>
            <p:cNvSpPr>
              <a:spLocks noChangeAspect="1" noChangeArrowheads="1"/>
            </p:cNvSpPr>
            <p:nvPr/>
          </p:nvSpPr>
          <p:spPr bwMode="auto">
            <a:xfrm>
              <a:off x="5532409" y="1624277"/>
              <a:ext cx="421850" cy="2837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楷体_GB2312" pitchFamily="49" charset="-122"/>
                </a:rPr>
                <a:t>Y</a:t>
              </a:r>
              <a:r>
                <a:rPr lang="en-US" altLang="zh-CN" baseline="-25000" dirty="0"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  <a:endParaRPr lang="en-US" altLang="zh-CN" b="1" dirty="0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70" name="Rectangle 13"/>
            <p:cNvSpPr>
              <a:spLocks noChangeAspect="1" noChangeArrowheads="1"/>
            </p:cNvSpPr>
            <p:nvPr/>
          </p:nvSpPr>
          <p:spPr bwMode="auto">
            <a:xfrm>
              <a:off x="8726419" y="1629229"/>
              <a:ext cx="421850" cy="2837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楷体_GB2312" pitchFamily="49" charset="-122"/>
                </a:rPr>
                <a:t>Y</a:t>
              </a:r>
              <a:r>
                <a:rPr lang="en-US" altLang="zh-CN" baseline="-25000" dirty="0">
                  <a:latin typeface="Times New Roman" panose="02020603050405020304" pitchFamily="18" charset="0"/>
                  <a:ea typeface="楷体_GB2312" pitchFamily="49" charset="-122"/>
                </a:rPr>
                <a:t>7</a:t>
              </a:r>
              <a:endParaRPr lang="en-US" altLang="zh-CN" b="1" dirty="0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71" name="Rectangle 13"/>
            <p:cNvSpPr>
              <a:spLocks noChangeAspect="1" noChangeArrowheads="1"/>
            </p:cNvSpPr>
            <p:nvPr/>
          </p:nvSpPr>
          <p:spPr bwMode="auto">
            <a:xfrm>
              <a:off x="4359782" y="1506026"/>
              <a:ext cx="421850" cy="2837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楷体_GB2312" pitchFamily="49" charset="-122"/>
                </a:rPr>
                <a:t>OE</a:t>
              </a:r>
              <a:endParaRPr lang="en-US" altLang="zh-CN" b="1" dirty="0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72" name="Rectangle 13"/>
            <p:cNvSpPr>
              <a:spLocks noChangeAspect="1" noChangeArrowheads="1"/>
            </p:cNvSpPr>
            <p:nvPr/>
          </p:nvSpPr>
          <p:spPr bwMode="auto">
            <a:xfrm>
              <a:off x="6419889" y="1629229"/>
              <a:ext cx="421850" cy="2837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楷体_GB2312" pitchFamily="49" charset="-122"/>
                </a:rPr>
                <a:t>Y</a:t>
              </a:r>
              <a:r>
                <a:rPr lang="en-US" altLang="zh-CN" baseline="-25000" dirty="0">
                  <a:latin typeface="Times New Roman" panose="02020603050405020304" pitchFamily="18" charset="0"/>
                  <a:ea typeface="楷体_GB2312" pitchFamily="49" charset="-122"/>
                </a:rPr>
                <a:t>3</a:t>
              </a:r>
              <a:endParaRPr lang="en-US" altLang="zh-CN" b="1" dirty="0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776221" y="3825825"/>
            <a:ext cx="1160869" cy="1486746"/>
            <a:chOff x="7864998" y="3328852"/>
            <a:chExt cx="1160869" cy="1486746"/>
          </a:xfrm>
        </p:grpSpPr>
        <p:sp>
          <p:nvSpPr>
            <p:cNvPr id="74" name="Rectangle 8"/>
            <p:cNvSpPr>
              <a:spLocks noChangeAspect="1" noChangeArrowheads="1"/>
            </p:cNvSpPr>
            <p:nvPr/>
          </p:nvSpPr>
          <p:spPr bwMode="auto">
            <a:xfrm>
              <a:off x="7892094" y="3359908"/>
              <a:ext cx="1102341" cy="13170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algn="ctr">
                <a:defRPr/>
              </a:pPr>
              <a:endPara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7864998" y="3328852"/>
              <a:ext cx="50366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WE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8284351" y="4353933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endParaRPr lang="en-US" altLang="zh-CN" sz="2400" b="1" dirty="0">
                <a:solidFill>
                  <a:srgbClr val="003300"/>
                </a:solidFill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8272400" y="3328852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A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8555152" y="3328852"/>
              <a:ext cx="43473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CS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7872413" y="3748887"/>
              <a:ext cx="115345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4K×8</a:t>
              </a:r>
            </a:p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RAM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8792750" y="3842063"/>
            <a:ext cx="1160869" cy="1486746"/>
            <a:chOff x="7864998" y="3328852"/>
            <a:chExt cx="1160869" cy="1486746"/>
          </a:xfrm>
        </p:grpSpPr>
        <p:sp>
          <p:nvSpPr>
            <p:cNvPr id="81" name="Rectangle 8"/>
            <p:cNvSpPr>
              <a:spLocks noChangeAspect="1" noChangeArrowheads="1"/>
            </p:cNvSpPr>
            <p:nvPr/>
          </p:nvSpPr>
          <p:spPr bwMode="auto">
            <a:xfrm>
              <a:off x="7892094" y="3359908"/>
              <a:ext cx="1102341" cy="13170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algn="ctr">
                <a:defRPr/>
              </a:pPr>
              <a:endPara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7864998" y="3328852"/>
              <a:ext cx="50366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WE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8284351" y="4353933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endParaRPr lang="en-US" altLang="zh-CN" sz="2400" b="1" dirty="0">
                <a:solidFill>
                  <a:srgbClr val="003300"/>
                </a:solidFill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8272400" y="3328852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A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8555152" y="3328852"/>
              <a:ext cx="43473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CS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7872413" y="3748887"/>
              <a:ext cx="115345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4K×8</a:t>
              </a:r>
            </a:p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RAM</a:t>
              </a: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9965638" y="3840819"/>
            <a:ext cx="1160869" cy="1486746"/>
            <a:chOff x="7864998" y="3328852"/>
            <a:chExt cx="1160869" cy="1486746"/>
          </a:xfrm>
        </p:grpSpPr>
        <p:sp>
          <p:nvSpPr>
            <p:cNvPr id="88" name="Rectangle 8"/>
            <p:cNvSpPr>
              <a:spLocks noChangeAspect="1" noChangeArrowheads="1"/>
            </p:cNvSpPr>
            <p:nvPr/>
          </p:nvSpPr>
          <p:spPr bwMode="auto">
            <a:xfrm>
              <a:off x="7892094" y="3359908"/>
              <a:ext cx="1102341" cy="13170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algn="ctr">
                <a:defRPr/>
              </a:pPr>
              <a:endPara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7864998" y="3328852"/>
              <a:ext cx="50366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WE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8284351" y="4353933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endParaRPr lang="en-US" altLang="zh-CN" sz="2400" b="1" dirty="0">
                <a:solidFill>
                  <a:srgbClr val="003300"/>
                </a:solidFill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8272400" y="3328852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A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8555152" y="3328852"/>
              <a:ext cx="43473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CS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7872413" y="3748887"/>
              <a:ext cx="115345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4K×8</a:t>
              </a:r>
            </a:p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RAM</a:t>
              </a:r>
            </a:p>
          </p:txBody>
        </p:sp>
      </p:grpSp>
      <p:sp>
        <p:nvSpPr>
          <p:cNvPr id="94" name="Line 34"/>
          <p:cNvSpPr>
            <a:spLocks noChangeAspect="1" noChangeShapeType="1"/>
          </p:cNvSpPr>
          <p:nvPr/>
        </p:nvSpPr>
        <p:spPr bwMode="auto">
          <a:xfrm>
            <a:off x="2535791" y="2623474"/>
            <a:ext cx="8395332" cy="0"/>
          </a:xfrm>
          <a:prstGeom prst="line">
            <a:avLst/>
          </a:prstGeom>
          <a:noFill/>
          <a:ln w="762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95" name="Group 14"/>
          <p:cNvGrpSpPr/>
          <p:nvPr/>
        </p:nvGrpSpPr>
        <p:grpSpPr bwMode="auto">
          <a:xfrm>
            <a:off x="1299237" y="1767037"/>
            <a:ext cx="1247293" cy="4500627"/>
            <a:chOff x="580" y="1369"/>
            <a:chExt cx="697" cy="251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8" name="Rectangle 15"/>
            <p:cNvSpPr>
              <a:spLocks noChangeAspect="1" noChangeArrowheads="1"/>
            </p:cNvSpPr>
            <p:nvPr/>
          </p:nvSpPr>
          <p:spPr bwMode="auto">
            <a:xfrm>
              <a:off x="624" y="1369"/>
              <a:ext cx="653" cy="2487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r">
                <a:defRPr/>
              </a:pPr>
              <a:endParaRPr lang="zh-CN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" name="Rectangle 16"/>
            <p:cNvSpPr>
              <a:spLocks noChangeAspect="1" noChangeArrowheads="1"/>
            </p:cNvSpPr>
            <p:nvPr/>
          </p:nvSpPr>
          <p:spPr bwMode="auto">
            <a:xfrm>
              <a:off x="649" y="1697"/>
              <a:ext cx="572" cy="28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sz="2000" b="1" dirty="0">
                  <a:latin typeface="Times New Roman" panose="02020603050405020304" pitchFamily="18" charset="0"/>
                  <a:ea typeface="仿宋_GB2312" pitchFamily="1" charset="-122"/>
                </a:rPr>
                <a:t>A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1" charset="-122"/>
                </a:rPr>
                <a:t>15-0</a:t>
              </a:r>
              <a:endParaRPr lang="en-US" altLang="zh-CN" sz="2000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100" name="Rectangle 17"/>
            <p:cNvSpPr>
              <a:spLocks noChangeAspect="1" noChangeArrowheads="1"/>
            </p:cNvSpPr>
            <p:nvPr/>
          </p:nvSpPr>
          <p:spPr bwMode="auto">
            <a:xfrm>
              <a:off x="654" y="1369"/>
              <a:ext cx="571" cy="284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sz="2000" dirty="0">
                  <a:latin typeface="Times New Roman" panose="02020603050405020304" pitchFamily="18" charset="0"/>
                  <a:ea typeface="仿宋_GB2312" pitchFamily="1" charset="-122"/>
                </a:rPr>
                <a:t>MREQ#</a:t>
              </a:r>
              <a:endParaRPr lang="en-US" altLang="zh-CN" sz="2000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101" name="Rectangle 18"/>
            <p:cNvSpPr>
              <a:spLocks noChangeAspect="1" noChangeArrowheads="1"/>
            </p:cNvSpPr>
            <p:nvPr/>
          </p:nvSpPr>
          <p:spPr bwMode="auto">
            <a:xfrm>
              <a:off x="674" y="1962"/>
              <a:ext cx="572" cy="284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sz="2000" dirty="0">
                  <a:latin typeface="Times New Roman" panose="02020603050405020304" pitchFamily="18" charset="0"/>
                  <a:ea typeface="仿宋_GB2312" pitchFamily="1" charset="-122"/>
                </a:rPr>
                <a:t>R/W#</a:t>
              </a:r>
              <a:endParaRPr lang="en-US" altLang="zh-CN" sz="2000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102" name="Rectangle 19"/>
            <p:cNvSpPr>
              <a:spLocks noChangeAspect="1" noChangeArrowheads="1"/>
            </p:cNvSpPr>
            <p:nvPr/>
          </p:nvSpPr>
          <p:spPr bwMode="auto">
            <a:xfrm>
              <a:off x="580" y="2355"/>
              <a:ext cx="571" cy="284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sz="2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CPU</a:t>
              </a:r>
            </a:p>
          </p:txBody>
        </p:sp>
        <p:sp>
          <p:nvSpPr>
            <p:cNvPr id="103" name="Rectangle 20"/>
            <p:cNvSpPr>
              <a:spLocks noChangeAspect="1" noChangeArrowheads="1"/>
            </p:cNvSpPr>
            <p:nvPr/>
          </p:nvSpPr>
          <p:spPr bwMode="auto">
            <a:xfrm>
              <a:off x="674" y="3599"/>
              <a:ext cx="571" cy="28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sz="2000" b="1" dirty="0"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1" charset="-122"/>
                </a:rPr>
                <a:t>7</a:t>
              </a:r>
              <a:r>
                <a:rPr lang="en-US" altLang="zh-CN" sz="2000" b="1" dirty="0">
                  <a:latin typeface="Times New Roman" panose="02020603050405020304" pitchFamily="18" charset="0"/>
                  <a:ea typeface="仿宋_GB2312" pitchFamily="1" charset="-122"/>
                </a:rPr>
                <a:t>~D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1" charset="-122"/>
                </a:rPr>
                <a:t>0</a:t>
              </a:r>
              <a:endParaRPr lang="en-US" altLang="zh-CN" sz="2000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6321632" y="2310536"/>
            <a:ext cx="404122" cy="1536873"/>
            <a:chOff x="6321632" y="2040907"/>
            <a:chExt cx="404122" cy="1536873"/>
          </a:xfrm>
        </p:grpSpPr>
        <p:sp>
          <p:nvSpPr>
            <p:cNvPr id="105" name="Line 45"/>
            <p:cNvSpPr>
              <a:spLocks noChangeAspect="1" noChangeShapeType="1"/>
            </p:cNvSpPr>
            <p:nvPr/>
          </p:nvSpPr>
          <p:spPr bwMode="auto">
            <a:xfrm flipV="1">
              <a:off x="6423630" y="2040907"/>
              <a:ext cx="0" cy="104400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" name="Line 45"/>
            <p:cNvSpPr>
              <a:spLocks noChangeAspect="1" noChangeShapeType="1"/>
            </p:cNvSpPr>
            <p:nvPr/>
          </p:nvSpPr>
          <p:spPr bwMode="auto">
            <a:xfrm flipV="1">
              <a:off x="6628415" y="2373387"/>
              <a:ext cx="0" cy="729241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Line 45"/>
            <p:cNvSpPr>
              <a:spLocks noChangeAspect="1" noChangeShapeType="1"/>
            </p:cNvSpPr>
            <p:nvPr/>
          </p:nvSpPr>
          <p:spPr bwMode="auto">
            <a:xfrm flipV="1">
              <a:off x="6523650" y="3398907"/>
              <a:ext cx="0" cy="178873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Rectangle 36"/>
            <p:cNvSpPr>
              <a:spLocks noChangeArrowheads="1"/>
            </p:cNvSpPr>
            <p:nvPr/>
          </p:nvSpPr>
          <p:spPr bwMode="auto">
            <a:xfrm>
              <a:off x="6321632" y="3102629"/>
              <a:ext cx="404122" cy="283966"/>
            </a:xfrm>
            <a:prstGeom prst="rect">
              <a:avLst/>
            </a:prstGeom>
            <a:noFill/>
            <a:ln w="19050" cap="sq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8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&amp;</a:t>
              </a: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7467314" y="3384571"/>
            <a:ext cx="404122" cy="469342"/>
            <a:chOff x="7467314" y="3114942"/>
            <a:chExt cx="404122" cy="469342"/>
          </a:xfrm>
          <a:noFill/>
        </p:grpSpPr>
        <p:sp>
          <p:nvSpPr>
            <p:cNvPr id="110" name="Rectangle 36"/>
            <p:cNvSpPr>
              <a:spLocks noChangeArrowheads="1"/>
            </p:cNvSpPr>
            <p:nvPr/>
          </p:nvSpPr>
          <p:spPr bwMode="auto">
            <a:xfrm>
              <a:off x="7467314" y="3114942"/>
              <a:ext cx="404122" cy="283966"/>
            </a:xfrm>
            <a:prstGeom prst="rect">
              <a:avLst/>
            </a:prstGeom>
            <a:grpFill/>
            <a:ln w="19050" cap="sq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8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&amp;</a:t>
              </a:r>
            </a:p>
          </p:txBody>
        </p:sp>
        <p:sp>
          <p:nvSpPr>
            <p:cNvPr id="111" name="Line 45"/>
            <p:cNvSpPr>
              <a:spLocks noChangeAspect="1" noChangeShapeType="1"/>
            </p:cNvSpPr>
            <p:nvPr/>
          </p:nvSpPr>
          <p:spPr bwMode="auto">
            <a:xfrm flipV="1">
              <a:off x="7677392" y="3407454"/>
              <a:ext cx="0" cy="176830"/>
            </a:xfrm>
            <a:prstGeom prst="line">
              <a:avLst/>
            </a:prstGeom>
            <a:grpFill/>
            <a:ln w="19050" cap="sq">
              <a:solidFill>
                <a:schemeClr val="tx1"/>
              </a:solidFill>
              <a:miter lim="800000"/>
              <a:headEnd type="none" w="sm" len="sm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6427242" y="3165290"/>
            <a:ext cx="1139388" cy="210013"/>
            <a:chOff x="6427242" y="2895661"/>
            <a:chExt cx="1139388" cy="210013"/>
          </a:xfrm>
        </p:grpSpPr>
        <p:sp>
          <p:nvSpPr>
            <p:cNvPr id="113" name="Line 45"/>
            <p:cNvSpPr>
              <a:spLocks noChangeAspect="1" noChangeShapeType="1"/>
            </p:cNvSpPr>
            <p:nvPr/>
          </p:nvSpPr>
          <p:spPr bwMode="auto">
            <a:xfrm flipV="1">
              <a:off x="7566630" y="2908299"/>
              <a:ext cx="0" cy="197375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Line 45"/>
            <p:cNvSpPr>
              <a:spLocks noChangeAspect="1" noChangeShapeType="1"/>
            </p:cNvSpPr>
            <p:nvPr/>
          </p:nvSpPr>
          <p:spPr bwMode="auto">
            <a:xfrm rot="16200000" flipV="1">
              <a:off x="6996936" y="2325967"/>
              <a:ext cx="0" cy="1139388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9502678" y="2319245"/>
            <a:ext cx="404122" cy="1536873"/>
            <a:chOff x="6321632" y="2040907"/>
            <a:chExt cx="404122" cy="1536873"/>
          </a:xfrm>
        </p:grpSpPr>
        <p:sp>
          <p:nvSpPr>
            <p:cNvPr id="116" name="Line 45"/>
            <p:cNvSpPr>
              <a:spLocks noChangeAspect="1" noChangeShapeType="1"/>
            </p:cNvSpPr>
            <p:nvPr/>
          </p:nvSpPr>
          <p:spPr bwMode="auto">
            <a:xfrm flipV="1">
              <a:off x="6423630" y="2040907"/>
              <a:ext cx="0" cy="104400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" name="Line 45"/>
            <p:cNvSpPr>
              <a:spLocks noChangeAspect="1" noChangeShapeType="1"/>
            </p:cNvSpPr>
            <p:nvPr/>
          </p:nvSpPr>
          <p:spPr bwMode="auto">
            <a:xfrm flipV="1">
              <a:off x="6628415" y="2373387"/>
              <a:ext cx="0" cy="729241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" name="Line 45"/>
            <p:cNvSpPr>
              <a:spLocks noChangeAspect="1" noChangeShapeType="1"/>
            </p:cNvSpPr>
            <p:nvPr/>
          </p:nvSpPr>
          <p:spPr bwMode="auto">
            <a:xfrm flipV="1">
              <a:off x="6523650" y="3398907"/>
              <a:ext cx="0" cy="178873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" name="Rectangle 36"/>
            <p:cNvSpPr>
              <a:spLocks noChangeArrowheads="1"/>
            </p:cNvSpPr>
            <p:nvPr/>
          </p:nvSpPr>
          <p:spPr bwMode="auto">
            <a:xfrm>
              <a:off x="6321632" y="3102629"/>
              <a:ext cx="404122" cy="283966"/>
            </a:xfrm>
            <a:prstGeom prst="rect">
              <a:avLst/>
            </a:prstGeom>
            <a:noFill/>
            <a:ln w="19050" cap="sq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8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&amp;</a:t>
              </a: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10648360" y="3393280"/>
            <a:ext cx="404122" cy="478593"/>
            <a:chOff x="10648360" y="3123651"/>
            <a:chExt cx="404122" cy="478593"/>
          </a:xfrm>
          <a:noFill/>
        </p:grpSpPr>
        <p:sp>
          <p:nvSpPr>
            <p:cNvPr id="121" name="Rectangle 36"/>
            <p:cNvSpPr>
              <a:spLocks noChangeArrowheads="1"/>
            </p:cNvSpPr>
            <p:nvPr/>
          </p:nvSpPr>
          <p:spPr bwMode="auto">
            <a:xfrm>
              <a:off x="10648360" y="3123651"/>
              <a:ext cx="404122" cy="283966"/>
            </a:xfrm>
            <a:prstGeom prst="rect">
              <a:avLst/>
            </a:prstGeom>
            <a:grpFill/>
            <a:ln w="19050" cap="sq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8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&amp;</a:t>
              </a:r>
            </a:p>
          </p:txBody>
        </p:sp>
        <p:sp>
          <p:nvSpPr>
            <p:cNvPr id="122" name="Line 45"/>
            <p:cNvSpPr>
              <a:spLocks noChangeAspect="1" noChangeShapeType="1"/>
            </p:cNvSpPr>
            <p:nvPr/>
          </p:nvSpPr>
          <p:spPr bwMode="auto">
            <a:xfrm flipV="1">
              <a:off x="10858438" y="3416163"/>
              <a:ext cx="0" cy="186081"/>
            </a:xfrm>
            <a:prstGeom prst="line">
              <a:avLst/>
            </a:prstGeom>
            <a:grpFill/>
            <a:ln w="19050" cap="sq">
              <a:solidFill>
                <a:schemeClr val="tx1"/>
              </a:solidFill>
              <a:miter lim="800000"/>
              <a:headEnd type="none" w="sm" len="sm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9608288" y="3173999"/>
            <a:ext cx="1139388" cy="210013"/>
            <a:chOff x="6427242" y="2895661"/>
            <a:chExt cx="1139388" cy="210013"/>
          </a:xfrm>
        </p:grpSpPr>
        <p:sp>
          <p:nvSpPr>
            <p:cNvPr id="124" name="Line 45"/>
            <p:cNvSpPr>
              <a:spLocks noChangeAspect="1" noChangeShapeType="1"/>
            </p:cNvSpPr>
            <p:nvPr/>
          </p:nvSpPr>
          <p:spPr bwMode="auto">
            <a:xfrm flipV="1">
              <a:off x="7566630" y="2908299"/>
              <a:ext cx="0" cy="197375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" name="Line 45"/>
            <p:cNvSpPr>
              <a:spLocks noChangeAspect="1" noChangeShapeType="1"/>
            </p:cNvSpPr>
            <p:nvPr/>
          </p:nvSpPr>
          <p:spPr bwMode="auto">
            <a:xfrm rot="16200000" flipV="1">
              <a:off x="6996936" y="2325967"/>
              <a:ext cx="0" cy="1139388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7239955" y="2653603"/>
            <a:ext cx="908050" cy="730967"/>
            <a:chOff x="7239955" y="2383974"/>
            <a:chExt cx="908050" cy="730967"/>
          </a:xfrm>
        </p:grpSpPr>
        <p:grpSp>
          <p:nvGrpSpPr>
            <p:cNvPr id="127" name="组合 126"/>
            <p:cNvGrpSpPr/>
            <p:nvPr/>
          </p:nvGrpSpPr>
          <p:grpSpPr>
            <a:xfrm>
              <a:off x="7693013" y="2385700"/>
              <a:ext cx="166966" cy="729241"/>
              <a:chOff x="7693013" y="2385700"/>
              <a:chExt cx="166966" cy="729241"/>
            </a:xfrm>
          </p:grpSpPr>
          <p:sp>
            <p:nvSpPr>
              <p:cNvPr id="129" name="Line 45"/>
              <p:cNvSpPr>
                <a:spLocks noChangeAspect="1" noChangeShapeType="1"/>
              </p:cNvSpPr>
              <p:nvPr/>
            </p:nvSpPr>
            <p:spPr bwMode="auto">
              <a:xfrm flipV="1">
                <a:off x="7775823" y="2385700"/>
                <a:ext cx="0" cy="390669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 type="none" w="sm" len="sm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30" name="Group 96"/>
              <p:cNvGrpSpPr/>
              <p:nvPr/>
            </p:nvGrpSpPr>
            <p:grpSpPr>
              <a:xfrm rot="16200000" flipH="1">
                <a:off x="7671095" y="2815183"/>
                <a:ext cx="210801" cy="166966"/>
                <a:chOff x="1036662" y="5940106"/>
                <a:chExt cx="598163" cy="477271"/>
              </a:xfrm>
            </p:grpSpPr>
            <p:sp>
              <p:nvSpPr>
                <p:cNvPr id="132" name="Oval 99"/>
                <p:cNvSpPr/>
                <p:nvPr/>
              </p:nvSpPr>
              <p:spPr>
                <a:xfrm>
                  <a:off x="1477167" y="6103226"/>
                  <a:ext cx="157658" cy="154256"/>
                </a:xfrm>
                <a:prstGeom prst="ellipse">
                  <a:avLst/>
                </a:prstGeom>
                <a:solidFill>
                  <a:schemeClr val="bg2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" name="Triangle 100"/>
                <p:cNvSpPr/>
                <p:nvPr/>
              </p:nvSpPr>
              <p:spPr>
                <a:xfrm rot="5400000">
                  <a:off x="1003746" y="5973022"/>
                  <a:ext cx="477271" cy="411440"/>
                </a:xfrm>
                <a:prstGeom prst="triangle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1" name="Line 45"/>
              <p:cNvSpPr>
                <a:spLocks noChangeAspect="1" noChangeShapeType="1"/>
              </p:cNvSpPr>
              <p:nvPr/>
            </p:nvSpPr>
            <p:spPr bwMode="auto">
              <a:xfrm flipV="1">
                <a:off x="7772577" y="3004066"/>
                <a:ext cx="0" cy="110875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 type="none" w="sm" len="sm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8" name="Rectangle 14"/>
            <p:cNvSpPr>
              <a:spLocks noChangeAspect="1" noChangeArrowheads="1"/>
            </p:cNvSpPr>
            <p:nvPr/>
          </p:nvSpPr>
          <p:spPr bwMode="auto">
            <a:xfrm>
              <a:off x="7239955" y="2383974"/>
              <a:ext cx="908050" cy="4508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dirty="0">
                  <a:solidFill>
                    <a:srgbClr val="D60093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A</a:t>
              </a:r>
              <a:r>
                <a:rPr lang="en-US" altLang="zh-CN" baseline="-25000" dirty="0">
                  <a:solidFill>
                    <a:srgbClr val="D60093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12</a:t>
              </a:r>
              <a:endParaRPr lang="en-US" altLang="zh-CN" b="1" dirty="0">
                <a:solidFill>
                  <a:srgbClr val="D60093"/>
                </a:solidFill>
                <a:latin typeface="Tahoma" panose="020B0604030504040204" pitchFamily="34" charset="0"/>
                <a:ea typeface="仿宋_GB2312" pitchFamily="1" charset="-122"/>
              </a:endParaRPr>
            </a:p>
          </p:txBody>
        </p:sp>
      </p:grpSp>
      <p:grpSp>
        <p:nvGrpSpPr>
          <p:cNvPr id="134" name="组合 133"/>
          <p:cNvGrpSpPr/>
          <p:nvPr/>
        </p:nvGrpSpPr>
        <p:grpSpPr>
          <a:xfrm>
            <a:off x="10411570" y="2635219"/>
            <a:ext cx="908050" cy="758060"/>
            <a:chOff x="10411570" y="2365590"/>
            <a:chExt cx="908050" cy="758060"/>
          </a:xfrm>
        </p:grpSpPr>
        <p:grpSp>
          <p:nvGrpSpPr>
            <p:cNvPr id="135" name="组合 134"/>
            <p:cNvGrpSpPr/>
            <p:nvPr/>
          </p:nvGrpSpPr>
          <p:grpSpPr>
            <a:xfrm>
              <a:off x="10874059" y="2394409"/>
              <a:ext cx="166966" cy="729241"/>
              <a:chOff x="7693013" y="2385700"/>
              <a:chExt cx="166966" cy="729241"/>
            </a:xfrm>
          </p:grpSpPr>
          <p:sp>
            <p:nvSpPr>
              <p:cNvPr id="137" name="Line 45"/>
              <p:cNvSpPr>
                <a:spLocks noChangeAspect="1" noChangeShapeType="1"/>
              </p:cNvSpPr>
              <p:nvPr/>
            </p:nvSpPr>
            <p:spPr bwMode="auto">
              <a:xfrm flipV="1">
                <a:off x="7775823" y="2385700"/>
                <a:ext cx="0" cy="390669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 type="none" w="sm" len="sm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38" name="Group 96"/>
              <p:cNvGrpSpPr/>
              <p:nvPr/>
            </p:nvGrpSpPr>
            <p:grpSpPr>
              <a:xfrm rot="16200000" flipH="1">
                <a:off x="7671095" y="2815183"/>
                <a:ext cx="210801" cy="166966"/>
                <a:chOff x="1036662" y="5940106"/>
                <a:chExt cx="598163" cy="477271"/>
              </a:xfrm>
            </p:grpSpPr>
            <p:sp>
              <p:nvSpPr>
                <p:cNvPr id="140" name="Oval 99"/>
                <p:cNvSpPr/>
                <p:nvPr/>
              </p:nvSpPr>
              <p:spPr>
                <a:xfrm>
                  <a:off x="1477167" y="6103226"/>
                  <a:ext cx="157658" cy="154256"/>
                </a:xfrm>
                <a:prstGeom prst="ellipse">
                  <a:avLst/>
                </a:prstGeom>
                <a:solidFill>
                  <a:schemeClr val="bg2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1" name="Triangle 100"/>
                <p:cNvSpPr/>
                <p:nvPr/>
              </p:nvSpPr>
              <p:spPr>
                <a:xfrm rot="5400000">
                  <a:off x="1003746" y="5973022"/>
                  <a:ext cx="477271" cy="411440"/>
                </a:xfrm>
                <a:prstGeom prst="triangle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9" name="Line 45"/>
              <p:cNvSpPr>
                <a:spLocks noChangeAspect="1" noChangeShapeType="1"/>
              </p:cNvSpPr>
              <p:nvPr/>
            </p:nvSpPr>
            <p:spPr bwMode="auto">
              <a:xfrm flipV="1">
                <a:off x="7772577" y="3004066"/>
                <a:ext cx="0" cy="110875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 type="none" w="sm" len="sm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6" name="Rectangle 14"/>
            <p:cNvSpPr>
              <a:spLocks noChangeAspect="1" noChangeArrowheads="1"/>
            </p:cNvSpPr>
            <p:nvPr/>
          </p:nvSpPr>
          <p:spPr bwMode="auto">
            <a:xfrm>
              <a:off x="10411570" y="2365590"/>
              <a:ext cx="908050" cy="4508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dirty="0">
                  <a:solidFill>
                    <a:srgbClr val="D60093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A</a:t>
              </a:r>
              <a:r>
                <a:rPr lang="en-US" altLang="zh-CN" baseline="-25000" dirty="0">
                  <a:solidFill>
                    <a:srgbClr val="D60093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12</a:t>
              </a:r>
              <a:endParaRPr lang="en-US" altLang="zh-CN" b="1" dirty="0">
                <a:solidFill>
                  <a:srgbClr val="D60093"/>
                </a:solidFill>
                <a:latin typeface="Tahoma" panose="020B0604030504040204" pitchFamily="34" charset="0"/>
                <a:ea typeface="仿宋_GB2312" pitchFamily="1" charset="-122"/>
              </a:endParaRPr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5200929" y="2596817"/>
            <a:ext cx="4118010" cy="468963"/>
            <a:chOff x="5200929" y="2327188"/>
            <a:chExt cx="4118010" cy="468963"/>
          </a:xfrm>
        </p:grpSpPr>
        <p:sp>
          <p:nvSpPr>
            <p:cNvPr id="143" name="Rectangle 14"/>
            <p:cNvSpPr>
              <a:spLocks noChangeAspect="1" noChangeArrowheads="1"/>
            </p:cNvSpPr>
            <p:nvPr/>
          </p:nvSpPr>
          <p:spPr bwMode="auto">
            <a:xfrm>
              <a:off x="5200929" y="2327188"/>
              <a:ext cx="908050" cy="4508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b="1" dirty="0">
                  <a:solidFill>
                    <a:srgbClr val="D60093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r>
                <a:rPr lang="en-US" altLang="zh-CN" b="1" baseline="-25000" dirty="0">
                  <a:solidFill>
                    <a:srgbClr val="D60093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11-0</a:t>
              </a:r>
              <a:endParaRPr lang="en-US" altLang="zh-CN" b="1" dirty="0">
                <a:solidFill>
                  <a:srgbClr val="D60093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44" name="Rectangle 14"/>
            <p:cNvSpPr>
              <a:spLocks noChangeAspect="1" noChangeArrowheads="1"/>
            </p:cNvSpPr>
            <p:nvPr/>
          </p:nvSpPr>
          <p:spPr bwMode="auto">
            <a:xfrm>
              <a:off x="8410889" y="2345301"/>
              <a:ext cx="908050" cy="4508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b="1" dirty="0">
                  <a:solidFill>
                    <a:srgbClr val="D60093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r>
                <a:rPr lang="en-US" altLang="zh-CN" b="1" baseline="-25000" dirty="0">
                  <a:solidFill>
                    <a:srgbClr val="D60093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11-0</a:t>
              </a:r>
              <a:endParaRPr lang="en-US" altLang="zh-CN" b="1" dirty="0">
                <a:solidFill>
                  <a:srgbClr val="D60093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45" name="Oval 27"/>
          <p:cNvSpPr>
            <a:spLocks noChangeAspect="1" noChangeArrowheads="1"/>
          </p:cNvSpPr>
          <p:nvPr/>
        </p:nvSpPr>
        <p:spPr bwMode="auto">
          <a:xfrm>
            <a:off x="3848369" y="2255687"/>
            <a:ext cx="51485" cy="54399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endParaRPr lang="zh-CN" altLang="en-US" sz="1200"/>
          </a:p>
        </p:txBody>
      </p:sp>
      <p:sp>
        <p:nvSpPr>
          <p:cNvPr id="146" name="Oval 27"/>
          <p:cNvSpPr>
            <a:spLocks noChangeAspect="1" noChangeArrowheads="1"/>
          </p:cNvSpPr>
          <p:nvPr/>
        </p:nvSpPr>
        <p:spPr bwMode="auto">
          <a:xfrm>
            <a:off x="5194663" y="2252479"/>
            <a:ext cx="51485" cy="54399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endParaRPr lang="zh-CN" altLang="en-US" sz="1200"/>
          </a:p>
        </p:txBody>
      </p:sp>
      <p:sp>
        <p:nvSpPr>
          <p:cNvPr id="147" name="Oval 27"/>
          <p:cNvSpPr>
            <a:spLocks noChangeAspect="1" noChangeArrowheads="1"/>
          </p:cNvSpPr>
          <p:nvPr/>
        </p:nvSpPr>
        <p:spPr bwMode="auto">
          <a:xfrm>
            <a:off x="6397456" y="2247659"/>
            <a:ext cx="51485" cy="54399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endParaRPr lang="zh-CN" altLang="en-US" sz="1200"/>
          </a:p>
        </p:txBody>
      </p:sp>
      <p:sp>
        <p:nvSpPr>
          <p:cNvPr id="148" name="Oval 27"/>
          <p:cNvSpPr>
            <a:spLocks noChangeAspect="1" noChangeArrowheads="1"/>
          </p:cNvSpPr>
          <p:nvPr/>
        </p:nvSpPr>
        <p:spPr bwMode="auto">
          <a:xfrm>
            <a:off x="9578933" y="2256567"/>
            <a:ext cx="51485" cy="54399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endParaRPr lang="zh-CN" altLang="en-US" sz="12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10782327" y="3917427"/>
            <a:ext cx="180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/>
        </p:nvCxnSpPr>
        <p:spPr>
          <a:xfrm flipV="1">
            <a:off x="9610271" y="3918636"/>
            <a:ext cx="180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/>
        </p:nvCxnSpPr>
        <p:spPr>
          <a:xfrm flipV="1">
            <a:off x="7594904" y="3903573"/>
            <a:ext cx="180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/>
        </p:nvCxnSpPr>
        <p:spPr>
          <a:xfrm flipV="1">
            <a:off x="6429032" y="3900164"/>
            <a:ext cx="180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/>
        </p:nvCxnSpPr>
        <p:spPr>
          <a:xfrm flipV="1">
            <a:off x="5109088" y="3903573"/>
            <a:ext cx="180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/>
        </p:nvCxnSpPr>
        <p:spPr>
          <a:xfrm flipV="1">
            <a:off x="3778508" y="3908191"/>
            <a:ext cx="180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标题 1"/>
          <p:cNvSpPr>
            <a:spLocks noGrp="1"/>
          </p:cNvSpPr>
          <p:nvPr>
            <p:ph type="title"/>
          </p:nvPr>
        </p:nvSpPr>
        <p:spPr>
          <a:xfrm>
            <a:off x="888248" y="870073"/>
            <a:ext cx="5129206" cy="617641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3.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字位同时扩展</a:t>
            </a:r>
          </a:p>
        </p:txBody>
      </p:sp>
      <p:sp>
        <p:nvSpPr>
          <p:cNvPr id="97" name="标题 1"/>
          <p:cNvSpPr txBox="1"/>
          <p:nvPr/>
        </p:nvSpPr>
        <p:spPr>
          <a:xfrm>
            <a:off x="617585" y="193924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7.4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主存与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的连接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74159" y="3827069"/>
            <a:ext cx="1162151" cy="1487709"/>
            <a:chOff x="5542402" y="3051818"/>
            <a:chExt cx="1162151" cy="1487709"/>
          </a:xfrm>
        </p:grpSpPr>
        <p:grpSp>
          <p:nvGrpSpPr>
            <p:cNvPr id="5" name="组合 4"/>
            <p:cNvGrpSpPr/>
            <p:nvPr/>
          </p:nvGrpSpPr>
          <p:grpSpPr>
            <a:xfrm>
              <a:off x="5569666" y="3051818"/>
              <a:ext cx="1102341" cy="1486746"/>
              <a:chOff x="7749219" y="3328852"/>
              <a:chExt cx="1102341" cy="1486746"/>
            </a:xfrm>
          </p:grpSpPr>
          <p:sp>
            <p:nvSpPr>
              <p:cNvPr id="11" name="Rectangle 8"/>
              <p:cNvSpPr>
                <a:spLocks noChangeAspect="1" noChangeArrowheads="1"/>
              </p:cNvSpPr>
              <p:nvPr/>
            </p:nvSpPr>
            <p:spPr bwMode="auto">
              <a:xfrm>
                <a:off x="7749219" y="3359908"/>
                <a:ext cx="1102341" cy="131708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12700" tIns="12700" rIns="12700" bIns="12700"/>
              <a:lstStyle/>
              <a:p>
                <a:pPr algn="ctr">
                  <a:defRPr/>
                </a:pPr>
                <a:endPara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8141476" y="4353933"/>
                <a:ext cx="332143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D</a:t>
                </a:r>
                <a:endParaRPr lang="en-US" altLang="zh-CN" sz="2400" b="1" dirty="0">
                  <a:solidFill>
                    <a:srgbClr val="003300"/>
                  </a:solidFill>
                  <a:latin typeface="Tahoma" panose="020B0604030504040204" pitchFamily="34" charset="0"/>
                  <a:ea typeface="仿宋_GB2312" pitchFamily="1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8148187" y="3328852"/>
                <a:ext cx="332143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A</a:t>
                </a:r>
                <a:endParaRPr lang="en-US" altLang="zh-CN" sz="24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8412277" y="3328852"/>
                <a:ext cx="434734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CS</a:t>
                </a:r>
                <a:endParaRPr lang="en-US" altLang="zh-CN" sz="24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5542402" y="3052781"/>
              <a:ext cx="1162151" cy="1486746"/>
              <a:chOff x="7722123" y="3328852"/>
              <a:chExt cx="1162151" cy="1486746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7722123" y="3328852"/>
                <a:ext cx="503664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endParaRPr lang="en-US" altLang="zh-CN" sz="24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141476" y="4353933"/>
                <a:ext cx="332143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D</a:t>
                </a:r>
                <a:endParaRPr lang="en-US" altLang="zh-CN" sz="2400" b="1" dirty="0">
                  <a:solidFill>
                    <a:srgbClr val="003300"/>
                  </a:solidFill>
                  <a:latin typeface="Tahoma" panose="020B0604030504040204" pitchFamily="34" charset="0"/>
                  <a:ea typeface="仿宋_GB2312" pitchFamily="1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8412277" y="3328852"/>
                <a:ext cx="434734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CS</a:t>
                </a:r>
                <a:endParaRPr lang="en-US" altLang="zh-CN" sz="24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7730820" y="3732623"/>
                <a:ext cx="115345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600" dirty="0">
                    <a:solidFill>
                      <a:srgbClr val="0033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8K×8</a:t>
                </a:r>
              </a:p>
              <a:p>
                <a:pPr algn="ctr">
                  <a:defRPr/>
                </a:pPr>
                <a:r>
                  <a:rPr lang="en-US" altLang="zh-CN" sz="1600" dirty="0">
                    <a:solidFill>
                      <a:srgbClr val="0033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ROM</a:t>
                </a: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5603333" y="3827069"/>
            <a:ext cx="1160869" cy="1486746"/>
            <a:chOff x="7864998" y="3328852"/>
            <a:chExt cx="1160869" cy="1486746"/>
          </a:xfrm>
        </p:grpSpPr>
        <p:sp>
          <p:nvSpPr>
            <p:cNvPr id="16" name="Rectangle 8"/>
            <p:cNvSpPr>
              <a:spLocks noChangeAspect="1" noChangeArrowheads="1"/>
            </p:cNvSpPr>
            <p:nvPr/>
          </p:nvSpPr>
          <p:spPr bwMode="auto">
            <a:xfrm>
              <a:off x="7892094" y="3359908"/>
              <a:ext cx="1102341" cy="13170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algn="ctr">
                <a:defRPr/>
              </a:pPr>
              <a:endPara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864998" y="3328852"/>
              <a:ext cx="50366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WE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284351" y="4353933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endParaRPr lang="en-US" altLang="zh-CN" sz="2400" b="1" dirty="0">
                <a:solidFill>
                  <a:srgbClr val="003300"/>
                </a:solidFill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281926" y="3328852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A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555152" y="3328852"/>
              <a:ext cx="43473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CS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872413" y="3748887"/>
              <a:ext cx="115345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4K×8</a:t>
              </a:r>
            </a:p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RAM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964727" y="3827069"/>
            <a:ext cx="1153454" cy="1486746"/>
            <a:chOff x="7577138" y="3328852"/>
            <a:chExt cx="1153454" cy="1486746"/>
          </a:xfrm>
        </p:grpSpPr>
        <p:sp>
          <p:nvSpPr>
            <p:cNvPr id="23" name="Rectangle 8"/>
            <p:cNvSpPr>
              <a:spLocks noChangeAspect="1" noChangeArrowheads="1"/>
            </p:cNvSpPr>
            <p:nvPr/>
          </p:nvSpPr>
          <p:spPr bwMode="auto">
            <a:xfrm>
              <a:off x="7596819" y="3359908"/>
              <a:ext cx="1102341" cy="131708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algn="ctr">
                <a:defRPr/>
              </a:pPr>
              <a:endPara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989076" y="4353933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endParaRPr lang="en-US" altLang="zh-CN" sz="2400" b="1" dirty="0">
                <a:solidFill>
                  <a:srgbClr val="003300"/>
                </a:solidFill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986650" y="3328852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 A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259877" y="3328852"/>
              <a:ext cx="43473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CS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7577138" y="3739362"/>
              <a:ext cx="115345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8K×8</a:t>
              </a:r>
            </a:p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ROM</a:t>
              </a:r>
            </a:p>
          </p:txBody>
        </p:sp>
      </p:grpSp>
      <p:grpSp>
        <p:nvGrpSpPr>
          <p:cNvPr id="28" name="Group 2"/>
          <p:cNvGrpSpPr/>
          <p:nvPr/>
        </p:nvGrpSpPr>
        <p:grpSpPr bwMode="auto">
          <a:xfrm>
            <a:off x="2508913" y="2992502"/>
            <a:ext cx="6573838" cy="861416"/>
            <a:chOff x="1277" y="2074"/>
            <a:chExt cx="4141" cy="284"/>
          </a:xfrm>
        </p:grpSpPr>
        <p:sp>
          <p:nvSpPr>
            <p:cNvPr id="30" name="Line 6"/>
            <p:cNvSpPr>
              <a:spLocks noChangeAspect="1" noChangeShapeType="1"/>
            </p:cNvSpPr>
            <p:nvPr/>
          </p:nvSpPr>
          <p:spPr bwMode="auto">
            <a:xfrm flipV="1">
              <a:off x="3407" y="2074"/>
              <a:ext cx="0" cy="28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8"/>
            <p:cNvSpPr>
              <a:spLocks noChangeAspect="1" noChangeShapeType="1"/>
            </p:cNvSpPr>
            <p:nvPr/>
          </p:nvSpPr>
          <p:spPr bwMode="auto">
            <a:xfrm>
              <a:off x="1277" y="2074"/>
              <a:ext cx="4127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5"/>
            <p:cNvSpPr>
              <a:spLocks noChangeAspect="1" noChangeShapeType="1"/>
            </p:cNvSpPr>
            <p:nvPr/>
          </p:nvSpPr>
          <p:spPr bwMode="auto">
            <a:xfrm flipV="1">
              <a:off x="5418" y="2074"/>
              <a:ext cx="0" cy="28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4" name="Rectangle 14"/>
          <p:cNvSpPr>
            <a:spLocks noChangeAspect="1" noChangeArrowheads="1"/>
          </p:cNvSpPr>
          <p:nvPr/>
        </p:nvSpPr>
        <p:spPr bwMode="auto">
          <a:xfrm>
            <a:off x="6641305" y="2272705"/>
            <a:ext cx="908050" cy="450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r"/>
            <a:r>
              <a:rPr lang="en-US" altLang="zh-CN" dirty="0">
                <a:solidFill>
                  <a:srgbClr val="D60093"/>
                </a:solidFill>
                <a:latin typeface="Times New Roman" panose="02020603050405020304" pitchFamily="18" charset="0"/>
                <a:ea typeface="仿宋_GB2312" pitchFamily="1" charset="-122"/>
              </a:rPr>
              <a:t>A</a:t>
            </a:r>
            <a:r>
              <a:rPr lang="en-US" altLang="zh-CN" baseline="-25000" dirty="0">
                <a:solidFill>
                  <a:srgbClr val="D60093"/>
                </a:solidFill>
                <a:latin typeface="Times New Roman" panose="02020603050405020304" pitchFamily="18" charset="0"/>
                <a:ea typeface="仿宋_GB2312" pitchFamily="1" charset="-122"/>
              </a:rPr>
              <a:t>12-0</a:t>
            </a:r>
            <a:endParaRPr lang="en-US" altLang="zh-CN" b="1" dirty="0">
              <a:solidFill>
                <a:srgbClr val="D60093"/>
              </a:solidFill>
              <a:latin typeface="Tahoma" panose="020B0604030504040204" pitchFamily="34" charset="0"/>
              <a:ea typeface="仿宋_GB2312" pitchFamily="1" charset="-122"/>
            </a:endParaRPr>
          </a:p>
        </p:txBody>
      </p:sp>
      <p:sp>
        <p:nvSpPr>
          <p:cNvPr id="35" name="Line 35"/>
          <p:cNvSpPr>
            <a:spLocks noChangeAspect="1" noChangeShapeType="1"/>
          </p:cNvSpPr>
          <p:nvPr/>
        </p:nvSpPr>
        <p:spPr bwMode="auto">
          <a:xfrm>
            <a:off x="2546530" y="6013462"/>
            <a:ext cx="8708731" cy="0"/>
          </a:xfrm>
          <a:prstGeom prst="line">
            <a:avLst/>
          </a:prstGeom>
          <a:noFill/>
          <a:ln w="76200">
            <a:solidFill>
              <a:srgbClr val="008000"/>
            </a:solidFill>
            <a:round/>
            <a:headEnd type="triangle" w="sm" len="sm"/>
            <a:tailEnd type="triangle" w="sm" len="sm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36" name="Line 36"/>
          <p:cNvSpPr>
            <a:spLocks noChangeAspect="1" noChangeShapeType="1"/>
          </p:cNvSpPr>
          <p:nvPr/>
        </p:nvSpPr>
        <p:spPr bwMode="auto">
          <a:xfrm>
            <a:off x="2546530" y="1928097"/>
            <a:ext cx="831810" cy="0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7" name="Group 37"/>
          <p:cNvGrpSpPr/>
          <p:nvPr/>
        </p:nvGrpSpPr>
        <p:grpSpPr bwMode="auto">
          <a:xfrm>
            <a:off x="3553801" y="2622910"/>
            <a:ext cx="5818193" cy="1253272"/>
            <a:chOff x="1908" y="1842"/>
            <a:chExt cx="3665" cy="451"/>
          </a:xfrm>
        </p:grpSpPr>
        <p:sp>
          <p:nvSpPr>
            <p:cNvPr id="38" name="Line 41"/>
            <p:cNvSpPr>
              <a:spLocks noChangeAspect="1" noChangeShapeType="1"/>
            </p:cNvSpPr>
            <p:nvPr/>
          </p:nvSpPr>
          <p:spPr bwMode="auto">
            <a:xfrm>
              <a:off x="3562" y="1861"/>
              <a:ext cx="0" cy="426"/>
            </a:xfrm>
            <a:prstGeom prst="line">
              <a:avLst/>
            </a:prstGeom>
            <a:noFill/>
            <a:ln w="50800" cap="sq">
              <a:solidFill>
                <a:schemeClr val="tx1"/>
              </a:solidFill>
              <a:miter lim="800000"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40"/>
            <p:cNvSpPr>
              <a:spLocks noChangeAspect="1" noChangeShapeType="1"/>
            </p:cNvSpPr>
            <p:nvPr/>
          </p:nvSpPr>
          <p:spPr bwMode="auto">
            <a:xfrm>
              <a:off x="1908" y="1861"/>
              <a:ext cx="0" cy="426"/>
            </a:xfrm>
            <a:prstGeom prst="line">
              <a:avLst/>
            </a:prstGeom>
            <a:noFill/>
            <a:ln w="76200" cap="sq">
              <a:solidFill>
                <a:schemeClr val="tx1"/>
              </a:solidFill>
              <a:miter lim="800000"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39"/>
            <p:cNvSpPr>
              <a:spLocks noChangeAspect="1" noChangeShapeType="1"/>
            </p:cNvSpPr>
            <p:nvPr/>
          </p:nvSpPr>
          <p:spPr bwMode="auto">
            <a:xfrm>
              <a:off x="2732" y="1861"/>
              <a:ext cx="0" cy="426"/>
            </a:xfrm>
            <a:prstGeom prst="line">
              <a:avLst/>
            </a:prstGeom>
            <a:noFill/>
            <a:ln w="76200" cap="sq">
              <a:solidFill>
                <a:schemeClr val="tx1"/>
              </a:solidFill>
              <a:miter lim="800000"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38"/>
            <p:cNvSpPr>
              <a:spLocks noChangeAspect="1" noChangeShapeType="1"/>
            </p:cNvSpPr>
            <p:nvPr/>
          </p:nvSpPr>
          <p:spPr bwMode="auto">
            <a:xfrm>
              <a:off x="5573" y="1842"/>
              <a:ext cx="0" cy="451"/>
            </a:xfrm>
            <a:prstGeom prst="line">
              <a:avLst/>
            </a:prstGeom>
            <a:noFill/>
            <a:ln w="50800" cap="sq">
              <a:solidFill>
                <a:schemeClr val="tx1"/>
              </a:solidFill>
              <a:miter lim="800000"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874112" y="2314092"/>
            <a:ext cx="1347499" cy="1548000"/>
            <a:chOff x="3869494" y="2044463"/>
            <a:chExt cx="1347499" cy="1548000"/>
          </a:xfrm>
        </p:grpSpPr>
        <p:sp>
          <p:nvSpPr>
            <p:cNvPr id="45" name="Line 44"/>
            <p:cNvSpPr>
              <a:spLocks noChangeAspect="1" noChangeShapeType="1"/>
            </p:cNvSpPr>
            <p:nvPr/>
          </p:nvSpPr>
          <p:spPr bwMode="auto">
            <a:xfrm flipV="1">
              <a:off x="5216993" y="2054762"/>
              <a:ext cx="0" cy="151200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46"/>
            <p:cNvSpPr>
              <a:spLocks noChangeAspect="1" noChangeShapeType="1"/>
            </p:cNvSpPr>
            <p:nvPr/>
          </p:nvSpPr>
          <p:spPr bwMode="auto">
            <a:xfrm flipV="1">
              <a:off x="3869494" y="2044463"/>
              <a:ext cx="0" cy="154800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448138" y="5194863"/>
            <a:ext cx="6858049" cy="777386"/>
            <a:chOff x="4604763" y="4324426"/>
            <a:chExt cx="6858049" cy="796472"/>
          </a:xfrm>
        </p:grpSpPr>
        <p:sp>
          <p:nvSpPr>
            <p:cNvPr id="48" name="Line 13"/>
            <p:cNvSpPr>
              <a:spLocks noChangeAspect="1" noChangeShapeType="1"/>
            </p:cNvSpPr>
            <p:nvPr/>
          </p:nvSpPr>
          <p:spPr bwMode="auto">
            <a:xfrm>
              <a:off x="7326629" y="4331910"/>
              <a:ext cx="0" cy="788988"/>
            </a:xfrm>
            <a:prstGeom prst="line">
              <a:avLst/>
            </a:prstGeom>
            <a:noFill/>
            <a:ln w="50800">
              <a:solidFill>
                <a:srgbClr val="008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Rectangle 15"/>
            <p:cNvSpPr>
              <a:spLocks noChangeAspect="1" noChangeArrowheads="1"/>
            </p:cNvSpPr>
            <p:nvPr/>
          </p:nvSpPr>
          <p:spPr bwMode="auto">
            <a:xfrm>
              <a:off x="10649603" y="4533143"/>
              <a:ext cx="813209" cy="4492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7</a:t>
              </a:r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~D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0</a:t>
              </a:r>
              <a:endParaRPr lang="en-US" altLang="zh-CN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50" name="Rectangle 16"/>
            <p:cNvSpPr>
              <a:spLocks noChangeAspect="1" noChangeArrowheads="1"/>
            </p:cNvSpPr>
            <p:nvPr/>
          </p:nvSpPr>
          <p:spPr bwMode="auto">
            <a:xfrm>
              <a:off x="7501929" y="4516945"/>
              <a:ext cx="772301" cy="4492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7</a:t>
              </a:r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~D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0</a:t>
              </a:r>
              <a:endParaRPr lang="en-US" altLang="zh-CN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51" name="Rectangle 17"/>
            <p:cNvSpPr>
              <a:spLocks noChangeAspect="1" noChangeArrowheads="1"/>
            </p:cNvSpPr>
            <p:nvPr/>
          </p:nvSpPr>
          <p:spPr bwMode="auto">
            <a:xfrm>
              <a:off x="5865285" y="4526194"/>
              <a:ext cx="881359" cy="4492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7</a:t>
              </a:r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~D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0</a:t>
              </a:r>
              <a:endParaRPr lang="en-US" altLang="zh-CN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52" name="Rectangle 18"/>
            <p:cNvSpPr>
              <a:spLocks noChangeAspect="1" noChangeArrowheads="1"/>
            </p:cNvSpPr>
            <p:nvPr/>
          </p:nvSpPr>
          <p:spPr bwMode="auto">
            <a:xfrm>
              <a:off x="4604763" y="4526194"/>
              <a:ext cx="812503" cy="4492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7</a:t>
              </a:r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~D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0</a:t>
              </a:r>
              <a:endParaRPr lang="en-US" altLang="zh-CN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53" name="Line 51"/>
            <p:cNvSpPr>
              <a:spLocks noChangeAspect="1" noChangeShapeType="1"/>
            </p:cNvSpPr>
            <p:nvPr/>
          </p:nvSpPr>
          <p:spPr bwMode="auto">
            <a:xfrm>
              <a:off x="10509165" y="4328134"/>
              <a:ext cx="0" cy="788988"/>
            </a:xfrm>
            <a:prstGeom prst="line">
              <a:avLst/>
            </a:prstGeom>
            <a:noFill/>
            <a:ln w="50800">
              <a:solidFill>
                <a:srgbClr val="008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Line 53"/>
            <p:cNvSpPr>
              <a:spLocks noChangeAspect="1" noChangeShapeType="1"/>
            </p:cNvSpPr>
            <p:nvPr/>
          </p:nvSpPr>
          <p:spPr bwMode="auto">
            <a:xfrm>
              <a:off x="4691448" y="4324426"/>
              <a:ext cx="0" cy="788988"/>
            </a:xfrm>
            <a:prstGeom prst="line">
              <a:avLst/>
            </a:prstGeom>
            <a:noFill/>
            <a:ln w="50800">
              <a:solidFill>
                <a:srgbClr val="008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Line 52"/>
            <p:cNvSpPr>
              <a:spLocks noChangeAspect="1" noChangeShapeType="1"/>
            </p:cNvSpPr>
            <p:nvPr/>
          </p:nvSpPr>
          <p:spPr bwMode="auto">
            <a:xfrm>
              <a:off x="6005024" y="4331910"/>
              <a:ext cx="0" cy="788988"/>
            </a:xfrm>
            <a:prstGeom prst="line">
              <a:avLst/>
            </a:prstGeom>
            <a:noFill/>
            <a:ln w="50800">
              <a:solidFill>
                <a:srgbClr val="008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8" name="Group 56"/>
          <p:cNvGrpSpPr/>
          <p:nvPr/>
        </p:nvGrpSpPr>
        <p:grpSpPr bwMode="auto">
          <a:xfrm>
            <a:off x="8176449" y="4471654"/>
            <a:ext cx="368165" cy="54399"/>
            <a:chOff x="4096" y="2541"/>
            <a:chExt cx="379" cy="56"/>
          </a:xfrm>
          <a:solidFill>
            <a:schemeClr val="tx1"/>
          </a:solidFill>
        </p:grpSpPr>
        <p:sp>
          <p:nvSpPr>
            <p:cNvPr id="59" name="Oval 27"/>
            <p:cNvSpPr>
              <a:spLocks noChangeAspect="1" noChangeArrowheads="1"/>
            </p:cNvSpPr>
            <p:nvPr/>
          </p:nvSpPr>
          <p:spPr bwMode="auto">
            <a:xfrm>
              <a:off x="4422" y="2541"/>
              <a:ext cx="53" cy="56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/>
              <a:endParaRPr lang="zh-CN" altLang="en-US" sz="1200"/>
            </a:p>
          </p:txBody>
        </p:sp>
        <p:sp>
          <p:nvSpPr>
            <p:cNvPr id="60" name="Oval 28"/>
            <p:cNvSpPr>
              <a:spLocks noChangeAspect="1" noChangeArrowheads="1"/>
            </p:cNvSpPr>
            <p:nvPr/>
          </p:nvSpPr>
          <p:spPr bwMode="auto">
            <a:xfrm>
              <a:off x="4096" y="2541"/>
              <a:ext cx="52" cy="56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/>
              <a:endParaRPr lang="zh-CN" altLang="en-US" sz="1200"/>
            </a:p>
          </p:txBody>
        </p:sp>
        <p:sp>
          <p:nvSpPr>
            <p:cNvPr id="61" name="Oval 29"/>
            <p:cNvSpPr>
              <a:spLocks noChangeAspect="1" noChangeArrowheads="1"/>
            </p:cNvSpPr>
            <p:nvPr/>
          </p:nvSpPr>
          <p:spPr bwMode="auto">
            <a:xfrm>
              <a:off x="4259" y="2541"/>
              <a:ext cx="53" cy="56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/>
              <a:endParaRPr lang="zh-CN" altLang="en-US" sz="1200"/>
            </a:p>
          </p:txBody>
        </p:sp>
      </p:grpSp>
      <p:sp>
        <p:nvSpPr>
          <p:cNvPr id="62" name="Line 40"/>
          <p:cNvSpPr>
            <a:spLocks noChangeAspect="1" noChangeShapeType="1"/>
          </p:cNvSpPr>
          <p:nvPr/>
        </p:nvSpPr>
        <p:spPr bwMode="auto">
          <a:xfrm rot="16200000">
            <a:off x="3206748" y="1947045"/>
            <a:ext cx="0" cy="343184"/>
          </a:xfrm>
          <a:prstGeom prst="line">
            <a:avLst/>
          </a:prstGeom>
          <a:noFill/>
          <a:ln w="76200" cap="sq">
            <a:solidFill>
              <a:schemeClr val="tx1"/>
            </a:solidFill>
            <a:miter lim="800000"/>
            <a:headEnd type="none" w="sm" len="sm"/>
            <a:tailEnd type="triangl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3" name="Line 34"/>
          <p:cNvSpPr>
            <a:spLocks noChangeAspect="1" noChangeShapeType="1"/>
          </p:cNvSpPr>
          <p:nvPr/>
        </p:nvSpPr>
        <p:spPr bwMode="auto">
          <a:xfrm rot="5400000">
            <a:off x="2786827" y="2375033"/>
            <a:ext cx="496658" cy="0"/>
          </a:xfrm>
          <a:prstGeom prst="line">
            <a:avLst/>
          </a:prstGeom>
          <a:noFill/>
          <a:ln w="762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4" name="Rectangle 13"/>
          <p:cNvSpPr>
            <a:spLocks noChangeAspect="1" noChangeArrowheads="1"/>
          </p:cNvSpPr>
          <p:nvPr/>
        </p:nvSpPr>
        <p:spPr bwMode="auto">
          <a:xfrm>
            <a:off x="2742825" y="2238152"/>
            <a:ext cx="892175" cy="442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r"/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楷体_GB2312" pitchFamily="49" charset="-122"/>
              </a:rPr>
              <a:t>15-13</a:t>
            </a:r>
            <a:endParaRPr lang="en-US" altLang="zh-CN" b="1" dirty="0">
              <a:latin typeface="Tahoma" panose="020B0604030504040204" pitchFamily="34" charset="0"/>
              <a:ea typeface="楷体_GB2312" pitchFamily="49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3305017" y="1775655"/>
            <a:ext cx="6696915" cy="472441"/>
            <a:chOff x="4359782" y="1506026"/>
            <a:chExt cx="4910767" cy="472441"/>
          </a:xfrm>
          <a:noFill/>
        </p:grpSpPr>
        <p:sp>
          <p:nvSpPr>
            <p:cNvPr id="66" name="梯形 65"/>
            <p:cNvSpPr/>
            <p:nvPr/>
          </p:nvSpPr>
          <p:spPr>
            <a:xfrm>
              <a:off x="4413250" y="1514033"/>
              <a:ext cx="4857299" cy="464434"/>
            </a:xfrm>
            <a:prstGeom prst="trapezoid">
              <a:avLst>
                <a:gd name="adj" fmla="val 0"/>
              </a:avLst>
            </a:prstGeom>
            <a:grpFill/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 anchor="ctr" anchorCtr="1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797145" y="1571893"/>
              <a:ext cx="122822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3:8</a:t>
              </a:r>
              <a:r>
                <a:rPr lang="zh-CN" altLang="en-US" b="1" dirty="0"/>
                <a:t>译码器</a:t>
              </a:r>
            </a:p>
          </p:txBody>
        </p:sp>
        <p:sp>
          <p:nvSpPr>
            <p:cNvPr id="68" name="Rectangle 13"/>
            <p:cNvSpPr>
              <a:spLocks noChangeAspect="1" noChangeArrowheads="1"/>
            </p:cNvSpPr>
            <p:nvPr/>
          </p:nvSpPr>
          <p:spPr bwMode="auto">
            <a:xfrm>
              <a:off x="4582529" y="1641612"/>
              <a:ext cx="421850" cy="2837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楷体_GB2312" pitchFamily="49" charset="-122"/>
                </a:rPr>
                <a:t>Y</a:t>
              </a:r>
              <a:r>
                <a:rPr lang="en-US" altLang="zh-CN" baseline="-25000" dirty="0"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  <a:endParaRPr lang="en-US" altLang="zh-CN" b="1" dirty="0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69" name="Rectangle 13"/>
            <p:cNvSpPr>
              <a:spLocks noChangeAspect="1" noChangeArrowheads="1"/>
            </p:cNvSpPr>
            <p:nvPr/>
          </p:nvSpPr>
          <p:spPr bwMode="auto">
            <a:xfrm>
              <a:off x="5532409" y="1624277"/>
              <a:ext cx="421850" cy="2837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楷体_GB2312" pitchFamily="49" charset="-122"/>
                </a:rPr>
                <a:t>Y</a:t>
              </a:r>
              <a:r>
                <a:rPr lang="en-US" altLang="zh-CN" baseline="-25000" dirty="0"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  <a:endParaRPr lang="en-US" altLang="zh-CN" b="1" dirty="0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70" name="Rectangle 13"/>
            <p:cNvSpPr>
              <a:spLocks noChangeAspect="1" noChangeArrowheads="1"/>
            </p:cNvSpPr>
            <p:nvPr/>
          </p:nvSpPr>
          <p:spPr bwMode="auto">
            <a:xfrm>
              <a:off x="8726419" y="1629229"/>
              <a:ext cx="421850" cy="2837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楷体_GB2312" pitchFamily="49" charset="-122"/>
                </a:rPr>
                <a:t>Y</a:t>
              </a:r>
              <a:r>
                <a:rPr lang="en-US" altLang="zh-CN" baseline="-25000" dirty="0">
                  <a:latin typeface="Times New Roman" panose="02020603050405020304" pitchFamily="18" charset="0"/>
                  <a:ea typeface="楷体_GB2312" pitchFamily="49" charset="-122"/>
                </a:rPr>
                <a:t>7</a:t>
              </a:r>
              <a:endParaRPr lang="en-US" altLang="zh-CN" b="1" dirty="0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71" name="Rectangle 13"/>
            <p:cNvSpPr>
              <a:spLocks noChangeAspect="1" noChangeArrowheads="1"/>
            </p:cNvSpPr>
            <p:nvPr/>
          </p:nvSpPr>
          <p:spPr bwMode="auto">
            <a:xfrm>
              <a:off x="4359782" y="1506026"/>
              <a:ext cx="421850" cy="2837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楷体_GB2312" pitchFamily="49" charset="-122"/>
                </a:rPr>
                <a:t>OE</a:t>
              </a:r>
              <a:endParaRPr lang="en-US" altLang="zh-CN" b="1" dirty="0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72" name="Rectangle 13"/>
            <p:cNvSpPr>
              <a:spLocks noChangeAspect="1" noChangeArrowheads="1"/>
            </p:cNvSpPr>
            <p:nvPr/>
          </p:nvSpPr>
          <p:spPr bwMode="auto">
            <a:xfrm>
              <a:off x="6419889" y="1629229"/>
              <a:ext cx="421850" cy="2837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楷体_GB2312" pitchFamily="49" charset="-122"/>
                </a:rPr>
                <a:t>Y</a:t>
              </a:r>
              <a:r>
                <a:rPr lang="en-US" altLang="zh-CN" baseline="-25000" dirty="0">
                  <a:latin typeface="Times New Roman" panose="02020603050405020304" pitchFamily="18" charset="0"/>
                  <a:ea typeface="楷体_GB2312" pitchFamily="49" charset="-122"/>
                </a:rPr>
                <a:t>3</a:t>
              </a:r>
              <a:endParaRPr lang="en-US" altLang="zh-CN" b="1" dirty="0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8792750" y="3842063"/>
            <a:ext cx="1160869" cy="1486746"/>
            <a:chOff x="7864998" y="3328852"/>
            <a:chExt cx="1160869" cy="1486746"/>
          </a:xfrm>
        </p:grpSpPr>
        <p:sp>
          <p:nvSpPr>
            <p:cNvPr id="81" name="Rectangle 8"/>
            <p:cNvSpPr>
              <a:spLocks noChangeAspect="1" noChangeArrowheads="1"/>
            </p:cNvSpPr>
            <p:nvPr/>
          </p:nvSpPr>
          <p:spPr bwMode="auto">
            <a:xfrm>
              <a:off x="7892094" y="3359908"/>
              <a:ext cx="1102341" cy="13170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algn="ctr">
                <a:defRPr/>
              </a:pPr>
              <a:endPara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7864998" y="3328852"/>
              <a:ext cx="50366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WE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8284351" y="4353933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endParaRPr lang="en-US" altLang="zh-CN" sz="2400" b="1" dirty="0">
                <a:solidFill>
                  <a:srgbClr val="003300"/>
                </a:solidFill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8272400" y="3328852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A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8555152" y="3328852"/>
              <a:ext cx="43473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CS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7872413" y="3748887"/>
              <a:ext cx="115345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4K×8</a:t>
              </a:r>
            </a:p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RAM</a:t>
              </a:r>
            </a:p>
          </p:txBody>
        </p:sp>
      </p:grpSp>
      <p:sp>
        <p:nvSpPr>
          <p:cNvPr id="94" name="Line 34"/>
          <p:cNvSpPr>
            <a:spLocks noChangeAspect="1" noChangeShapeType="1"/>
          </p:cNvSpPr>
          <p:nvPr/>
        </p:nvSpPr>
        <p:spPr bwMode="auto">
          <a:xfrm>
            <a:off x="2535791" y="2623474"/>
            <a:ext cx="6840000" cy="0"/>
          </a:xfrm>
          <a:prstGeom prst="line">
            <a:avLst/>
          </a:prstGeom>
          <a:noFill/>
          <a:ln w="762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95" name="Group 14"/>
          <p:cNvGrpSpPr/>
          <p:nvPr/>
        </p:nvGrpSpPr>
        <p:grpSpPr bwMode="auto">
          <a:xfrm>
            <a:off x="1299237" y="1767037"/>
            <a:ext cx="1247293" cy="4500627"/>
            <a:chOff x="580" y="1369"/>
            <a:chExt cx="697" cy="251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8" name="Rectangle 15"/>
            <p:cNvSpPr>
              <a:spLocks noChangeAspect="1" noChangeArrowheads="1"/>
            </p:cNvSpPr>
            <p:nvPr/>
          </p:nvSpPr>
          <p:spPr bwMode="auto">
            <a:xfrm>
              <a:off x="624" y="1369"/>
              <a:ext cx="653" cy="2487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r">
                <a:defRPr/>
              </a:pPr>
              <a:endParaRPr lang="zh-CN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" name="Rectangle 16"/>
            <p:cNvSpPr>
              <a:spLocks noChangeAspect="1" noChangeArrowheads="1"/>
            </p:cNvSpPr>
            <p:nvPr/>
          </p:nvSpPr>
          <p:spPr bwMode="auto">
            <a:xfrm>
              <a:off x="649" y="1697"/>
              <a:ext cx="572" cy="28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sz="2000" b="1" dirty="0">
                  <a:latin typeface="Times New Roman" panose="02020603050405020304" pitchFamily="18" charset="0"/>
                  <a:ea typeface="仿宋_GB2312" pitchFamily="1" charset="-122"/>
                </a:rPr>
                <a:t>A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1" charset="-122"/>
                </a:rPr>
                <a:t>15-0</a:t>
              </a:r>
              <a:endParaRPr lang="en-US" altLang="zh-CN" sz="2000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100" name="Rectangle 17"/>
            <p:cNvSpPr>
              <a:spLocks noChangeAspect="1" noChangeArrowheads="1"/>
            </p:cNvSpPr>
            <p:nvPr/>
          </p:nvSpPr>
          <p:spPr bwMode="auto">
            <a:xfrm>
              <a:off x="654" y="1369"/>
              <a:ext cx="571" cy="284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sz="2000" dirty="0">
                  <a:latin typeface="Times New Roman" panose="02020603050405020304" pitchFamily="18" charset="0"/>
                  <a:ea typeface="仿宋_GB2312" pitchFamily="1" charset="-122"/>
                </a:rPr>
                <a:t>MREQ#</a:t>
              </a:r>
              <a:endParaRPr lang="en-US" altLang="zh-CN" sz="2000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101" name="Rectangle 18"/>
            <p:cNvSpPr>
              <a:spLocks noChangeAspect="1" noChangeArrowheads="1"/>
            </p:cNvSpPr>
            <p:nvPr/>
          </p:nvSpPr>
          <p:spPr bwMode="auto">
            <a:xfrm>
              <a:off x="674" y="1962"/>
              <a:ext cx="572" cy="284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sz="2000" dirty="0">
                  <a:latin typeface="Times New Roman" panose="02020603050405020304" pitchFamily="18" charset="0"/>
                  <a:ea typeface="仿宋_GB2312" pitchFamily="1" charset="-122"/>
                </a:rPr>
                <a:t>R/W#</a:t>
              </a:r>
              <a:endParaRPr lang="en-US" altLang="zh-CN" sz="2000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102" name="Rectangle 19"/>
            <p:cNvSpPr>
              <a:spLocks noChangeAspect="1" noChangeArrowheads="1"/>
            </p:cNvSpPr>
            <p:nvPr/>
          </p:nvSpPr>
          <p:spPr bwMode="auto">
            <a:xfrm>
              <a:off x="580" y="2355"/>
              <a:ext cx="571" cy="284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sz="2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CPU</a:t>
              </a:r>
            </a:p>
          </p:txBody>
        </p:sp>
        <p:sp>
          <p:nvSpPr>
            <p:cNvPr id="103" name="Rectangle 20"/>
            <p:cNvSpPr>
              <a:spLocks noChangeAspect="1" noChangeArrowheads="1"/>
            </p:cNvSpPr>
            <p:nvPr/>
          </p:nvSpPr>
          <p:spPr bwMode="auto">
            <a:xfrm>
              <a:off x="674" y="3599"/>
              <a:ext cx="571" cy="28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sz="2000" b="1" dirty="0"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1" charset="-122"/>
                </a:rPr>
                <a:t>7</a:t>
              </a:r>
              <a:r>
                <a:rPr lang="en-US" altLang="zh-CN" sz="2000" b="1" dirty="0">
                  <a:latin typeface="Times New Roman" panose="02020603050405020304" pitchFamily="18" charset="0"/>
                  <a:ea typeface="仿宋_GB2312" pitchFamily="1" charset="-122"/>
                </a:rPr>
                <a:t>~D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1" charset="-122"/>
                </a:rPr>
                <a:t>0</a:t>
              </a:r>
              <a:endParaRPr lang="en-US" altLang="zh-CN" sz="2000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</p:grpSp>
      <p:sp>
        <p:nvSpPr>
          <p:cNvPr id="105" name="Line 45"/>
          <p:cNvSpPr>
            <a:spLocks noChangeAspect="1" noChangeShapeType="1"/>
          </p:cNvSpPr>
          <p:nvPr/>
        </p:nvSpPr>
        <p:spPr bwMode="auto">
          <a:xfrm flipV="1">
            <a:off x="6513280" y="2310536"/>
            <a:ext cx="0" cy="1512000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6" name="Line 45"/>
          <p:cNvSpPr>
            <a:spLocks noChangeAspect="1" noChangeShapeType="1"/>
          </p:cNvSpPr>
          <p:nvPr/>
        </p:nvSpPr>
        <p:spPr bwMode="auto">
          <a:xfrm flipV="1">
            <a:off x="9694326" y="2319245"/>
            <a:ext cx="0" cy="1548000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2" name="组合 141"/>
          <p:cNvGrpSpPr/>
          <p:nvPr/>
        </p:nvGrpSpPr>
        <p:grpSpPr>
          <a:xfrm>
            <a:off x="5200929" y="2596817"/>
            <a:ext cx="4118010" cy="468963"/>
            <a:chOff x="5200929" y="2327188"/>
            <a:chExt cx="4118010" cy="468963"/>
          </a:xfrm>
        </p:grpSpPr>
        <p:sp>
          <p:nvSpPr>
            <p:cNvPr id="143" name="Rectangle 14"/>
            <p:cNvSpPr>
              <a:spLocks noChangeAspect="1" noChangeArrowheads="1"/>
            </p:cNvSpPr>
            <p:nvPr/>
          </p:nvSpPr>
          <p:spPr bwMode="auto">
            <a:xfrm>
              <a:off x="5200929" y="2327188"/>
              <a:ext cx="908050" cy="4508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b="1" dirty="0">
                  <a:solidFill>
                    <a:srgbClr val="D60093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r>
                <a:rPr lang="en-US" altLang="zh-CN" b="1" baseline="-25000" dirty="0">
                  <a:solidFill>
                    <a:srgbClr val="D60093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11-0</a:t>
              </a:r>
              <a:endParaRPr lang="en-US" altLang="zh-CN" b="1" dirty="0">
                <a:solidFill>
                  <a:srgbClr val="D60093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44" name="Rectangle 14"/>
            <p:cNvSpPr>
              <a:spLocks noChangeAspect="1" noChangeArrowheads="1"/>
            </p:cNvSpPr>
            <p:nvPr/>
          </p:nvSpPr>
          <p:spPr bwMode="auto">
            <a:xfrm>
              <a:off x="8410889" y="2345301"/>
              <a:ext cx="908050" cy="4508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b="1" dirty="0">
                  <a:solidFill>
                    <a:srgbClr val="D60093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r>
                <a:rPr lang="en-US" altLang="zh-CN" b="1" baseline="-25000" dirty="0">
                  <a:solidFill>
                    <a:srgbClr val="D60093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11-0</a:t>
              </a:r>
              <a:endParaRPr lang="en-US" altLang="zh-CN" b="1" dirty="0">
                <a:solidFill>
                  <a:srgbClr val="D60093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45" name="Oval 27"/>
          <p:cNvSpPr>
            <a:spLocks noChangeAspect="1" noChangeArrowheads="1"/>
          </p:cNvSpPr>
          <p:nvPr/>
        </p:nvSpPr>
        <p:spPr bwMode="auto">
          <a:xfrm>
            <a:off x="3848369" y="2255687"/>
            <a:ext cx="51485" cy="54399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endParaRPr lang="zh-CN" altLang="en-US" sz="1200"/>
          </a:p>
        </p:txBody>
      </p:sp>
      <p:sp>
        <p:nvSpPr>
          <p:cNvPr id="146" name="Oval 27"/>
          <p:cNvSpPr>
            <a:spLocks noChangeAspect="1" noChangeArrowheads="1"/>
          </p:cNvSpPr>
          <p:nvPr/>
        </p:nvSpPr>
        <p:spPr bwMode="auto">
          <a:xfrm>
            <a:off x="5194663" y="2252479"/>
            <a:ext cx="51485" cy="54399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endParaRPr lang="zh-CN" altLang="en-US" sz="1200"/>
          </a:p>
        </p:txBody>
      </p:sp>
      <p:sp>
        <p:nvSpPr>
          <p:cNvPr id="147" name="Oval 27"/>
          <p:cNvSpPr>
            <a:spLocks noChangeAspect="1" noChangeArrowheads="1"/>
          </p:cNvSpPr>
          <p:nvPr/>
        </p:nvSpPr>
        <p:spPr bwMode="auto">
          <a:xfrm>
            <a:off x="6478141" y="2247659"/>
            <a:ext cx="51485" cy="54399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endParaRPr lang="zh-CN" altLang="en-US" sz="1200"/>
          </a:p>
        </p:txBody>
      </p:sp>
      <p:sp>
        <p:nvSpPr>
          <p:cNvPr id="148" name="Oval 27"/>
          <p:cNvSpPr>
            <a:spLocks noChangeAspect="1" noChangeArrowheads="1"/>
          </p:cNvSpPr>
          <p:nvPr/>
        </p:nvSpPr>
        <p:spPr bwMode="auto">
          <a:xfrm>
            <a:off x="9650653" y="2256567"/>
            <a:ext cx="51485" cy="54399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endParaRPr lang="zh-CN" altLang="en-US" sz="1200"/>
          </a:p>
        </p:txBody>
      </p:sp>
      <p:cxnSp>
        <p:nvCxnSpPr>
          <p:cNvPr id="150" name="直接连接符 149"/>
          <p:cNvCxnSpPr/>
          <p:nvPr/>
        </p:nvCxnSpPr>
        <p:spPr>
          <a:xfrm flipV="1">
            <a:off x="9610271" y="3918636"/>
            <a:ext cx="180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/>
        </p:nvCxnSpPr>
        <p:spPr>
          <a:xfrm flipV="1">
            <a:off x="6429032" y="3900164"/>
            <a:ext cx="180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/>
        </p:nvCxnSpPr>
        <p:spPr>
          <a:xfrm flipV="1">
            <a:off x="5109088" y="3903573"/>
            <a:ext cx="180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/>
        </p:nvCxnSpPr>
        <p:spPr>
          <a:xfrm flipV="1">
            <a:off x="3778508" y="3908191"/>
            <a:ext cx="180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0317575" y="3069833"/>
            <a:ext cx="1146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问题？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标题 1"/>
          <p:cNvSpPr>
            <a:spLocks noGrp="1"/>
          </p:cNvSpPr>
          <p:nvPr>
            <p:ph type="title"/>
          </p:nvPr>
        </p:nvSpPr>
        <p:spPr>
          <a:xfrm>
            <a:off x="888248" y="870073"/>
            <a:ext cx="5129206" cy="617641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3.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字位同时扩展</a:t>
            </a:r>
          </a:p>
        </p:txBody>
      </p:sp>
      <p:sp>
        <p:nvSpPr>
          <p:cNvPr id="97" name="标题 1"/>
          <p:cNvSpPr txBox="1"/>
          <p:nvPr/>
        </p:nvSpPr>
        <p:spPr>
          <a:xfrm>
            <a:off x="617585" y="193924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7.4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主存与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的连接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74159" y="3827069"/>
            <a:ext cx="1162151" cy="1487709"/>
            <a:chOff x="5542402" y="3051818"/>
            <a:chExt cx="1162151" cy="1487709"/>
          </a:xfrm>
        </p:grpSpPr>
        <p:grpSp>
          <p:nvGrpSpPr>
            <p:cNvPr id="5" name="组合 4"/>
            <p:cNvGrpSpPr/>
            <p:nvPr/>
          </p:nvGrpSpPr>
          <p:grpSpPr>
            <a:xfrm>
              <a:off x="5569666" y="3051818"/>
              <a:ext cx="1102341" cy="1486746"/>
              <a:chOff x="7749219" y="3328852"/>
              <a:chExt cx="1102341" cy="1486746"/>
            </a:xfrm>
          </p:grpSpPr>
          <p:sp>
            <p:nvSpPr>
              <p:cNvPr id="11" name="Rectangle 8"/>
              <p:cNvSpPr>
                <a:spLocks noChangeAspect="1" noChangeArrowheads="1"/>
              </p:cNvSpPr>
              <p:nvPr/>
            </p:nvSpPr>
            <p:spPr bwMode="auto">
              <a:xfrm>
                <a:off x="7749219" y="3359908"/>
                <a:ext cx="1102341" cy="131708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12700" tIns="12700" rIns="12700" bIns="12700"/>
              <a:lstStyle/>
              <a:p>
                <a:pPr algn="ctr">
                  <a:defRPr/>
                </a:pPr>
                <a:endPara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8141476" y="4353933"/>
                <a:ext cx="332143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D</a:t>
                </a:r>
                <a:endParaRPr lang="en-US" altLang="zh-CN" sz="2400" b="1" dirty="0">
                  <a:solidFill>
                    <a:srgbClr val="003300"/>
                  </a:solidFill>
                  <a:latin typeface="Tahoma" panose="020B0604030504040204" pitchFamily="34" charset="0"/>
                  <a:ea typeface="仿宋_GB2312" pitchFamily="1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8148187" y="3328852"/>
                <a:ext cx="332143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A</a:t>
                </a:r>
                <a:endParaRPr lang="en-US" altLang="zh-CN" sz="24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8412277" y="3328852"/>
                <a:ext cx="434734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CS</a:t>
                </a:r>
                <a:endParaRPr lang="en-US" altLang="zh-CN" sz="24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5542402" y="3052781"/>
              <a:ext cx="1162151" cy="1486746"/>
              <a:chOff x="7722123" y="3328852"/>
              <a:chExt cx="1162151" cy="1486746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7722123" y="3328852"/>
                <a:ext cx="503664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endParaRPr lang="en-US" altLang="zh-CN" sz="24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141476" y="4353933"/>
                <a:ext cx="332143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D</a:t>
                </a:r>
                <a:endParaRPr lang="en-US" altLang="zh-CN" sz="2400" b="1" dirty="0">
                  <a:solidFill>
                    <a:srgbClr val="003300"/>
                  </a:solidFill>
                  <a:latin typeface="Tahoma" panose="020B0604030504040204" pitchFamily="34" charset="0"/>
                  <a:ea typeface="仿宋_GB2312" pitchFamily="1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8412277" y="3328852"/>
                <a:ext cx="434734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>
                  <a:defRPr/>
                </a:pPr>
                <a:r>
                  <a:rPr lang="en-US" altLang="zh-CN" sz="2400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仿宋_GB2312" pitchFamily="1" charset="-122"/>
                  </a:rPr>
                  <a:t>CS</a:t>
                </a:r>
                <a:endParaRPr lang="en-US" altLang="zh-CN" sz="24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7730820" y="3732623"/>
                <a:ext cx="115345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600" dirty="0">
                    <a:solidFill>
                      <a:srgbClr val="0033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8K×8</a:t>
                </a:r>
              </a:p>
              <a:p>
                <a:pPr algn="ctr">
                  <a:defRPr/>
                </a:pPr>
                <a:r>
                  <a:rPr lang="en-US" altLang="zh-CN" sz="1600" dirty="0">
                    <a:solidFill>
                      <a:srgbClr val="0033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ROM</a:t>
                </a: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5603333" y="3827069"/>
            <a:ext cx="1160869" cy="1486746"/>
            <a:chOff x="7864998" y="3328852"/>
            <a:chExt cx="1160869" cy="1486746"/>
          </a:xfrm>
        </p:grpSpPr>
        <p:sp>
          <p:nvSpPr>
            <p:cNvPr id="16" name="Rectangle 8"/>
            <p:cNvSpPr>
              <a:spLocks noChangeAspect="1" noChangeArrowheads="1"/>
            </p:cNvSpPr>
            <p:nvPr/>
          </p:nvSpPr>
          <p:spPr bwMode="auto">
            <a:xfrm>
              <a:off x="7892094" y="3359908"/>
              <a:ext cx="1102341" cy="13170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algn="ctr">
                <a:defRPr/>
              </a:pPr>
              <a:endPara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864998" y="3328852"/>
              <a:ext cx="50366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WE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284351" y="4353933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endParaRPr lang="en-US" altLang="zh-CN" sz="2400" b="1" dirty="0">
                <a:solidFill>
                  <a:srgbClr val="003300"/>
                </a:solidFill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281926" y="3328852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A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555152" y="3328852"/>
              <a:ext cx="43473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CS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872413" y="3748887"/>
              <a:ext cx="115345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4K×8</a:t>
              </a:r>
            </a:p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RAM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964727" y="3827069"/>
            <a:ext cx="1171257" cy="1486746"/>
            <a:chOff x="7577138" y="3328852"/>
            <a:chExt cx="1171257" cy="1486746"/>
          </a:xfrm>
        </p:grpSpPr>
        <p:sp>
          <p:nvSpPr>
            <p:cNvPr id="23" name="Rectangle 8"/>
            <p:cNvSpPr>
              <a:spLocks noChangeAspect="1" noChangeArrowheads="1"/>
            </p:cNvSpPr>
            <p:nvPr/>
          </p:nvSpPr>
          <p:spPr bwMode="auto">
            <a:xfrm>
              <a:off x="7596819" y="3359908"/>
              <a:ext cx="1102341" cy="131708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algn="ctr">
                <a:defRPr/>
              </a:pPr>
              <a:endPara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989076" y="4353933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endParaRPr lang="en-US" altLang="zh-CN" sz="2400" b="1" dirty="0">
                <a:solidFill>
                  <a:srgbClr val="003300"/>
                </a:solidFill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986650" y="3328852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 A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313661" y="3328852"/>
              <a:ext cx="43473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CS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7577138" y="3739362"/>
              <a:ext cx="115345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8K×8</a:t>
              </a:r>
            </a:p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ROM</a:t>
              </a:r>
            </a:p>
          </p:txBody>
        </p:sp>
      </p:grpSp>
      <p:grpSp>
        <p:nvGrpSpPr>
          <p:cNvPr id="28" name="Group 2"/>
          <p:cNvGrpSpPr/>
          <p:nvPr/>
        </p:nvGrpSpPr>
        <p:grpSpPr bwMode="auto">
          <a:xfrm>
            <a:off x="2527963" y="2992503"/>
            <a:ext cx="7716829" cy="879615"/>
            <a:chOff x="1289" y="2074"/>
            <a:chExt cx="4861" cy="290"/>
          </a:xfrm>
        </p:grpSpPr>
        <p:sp>
          <p:nvSpPr>
            <p:cNvPr id="29" name="Line 5"/>
            <p:cNvSpPr>
              <a:spLocks noChangeAspect="1" noChangeShapeType="1"/>
            </p:cNvSpPr>
            <p:nvPr/>
          </p:nvSpPr>
          <p:spPr bwMode="auto">
            <a:xfrm flipV="1">
              <a:off x="4140" y="2074"/>
              <a:ext cx="0" cy="28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6"/>
            <p:cNvSpPr>
              <a:spLocks noChangeAspect="1" noChangeShapeType="1"/>
            </p:cNvSpPr>
            <p:nvPr/>
          </p:nvSpPr>
          <p:spPr bwMode="auto">
            <a:xfrm flipV="1">
              <a:off x="3407" y="2074"/>
              <a:ext cx="0" cy="28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8"/>
            <p:cNvSpPr>
              <a:spLocks noChangeAspect="1" noChangeShapeType="1"/>
            </p:cNvSpPr>
            <p:nvPr/>
          </p:nvSpPr>
          <p:spPr bwMode="auto">
            <a:xfrm>
              <a:off x="1289" y="2074"/>
              <a:ext cx="4853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5"/>
            <p:cNvSpPr>
              <a:spLocks noChangeAspect="1" noChangeShapeType="1"/>
            </p:cNvSpPr>
            <p:nvPr/>
          </p:nvSpPr>
          <p:spPr bwMode="auto">
            <a:xfrm flipV="1">
              <a:off x="5418" y="2074"/>
              <a:ext cx="0" cy="28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5"/>
            <p:cNvSpPr>
              <a:spLocks noChangeAspect="1" noChangeShapeType="1"/>
            </p:cNvSpPr>
            <p:nvPr/>
          </p:nvSpPr>
          <p:spPr bwMode="auto">
            <a:xfrm flipV="1">
              <a:off x="6150" y="2076"/>
              <a:ext cx="0" cy="288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type="none" w="sm" len="sm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" name="Line 35"/>
          <p:cNvSpPr>
            <a:spLocks noChangeAspect="1" noChangeShapeType="1"/>
          </p:cNvSpPr>
          <p:nvPr/>
        </p:nvSpPr>
        <p:spPr bwMode="auto">
          <a:xfrm>
            <a:off x="2546530" y="6013462"/>
            <a:ext cx="8708731" cy="0"/>
          </a:xfrm>
          <a:prstGeom prst="line">
            <a:avLst/>
          </a:prstGeom>
          <a:noFill/>
          <a:ln w="76200">
            <a:solidFill>
              <a:srgbClr val="008000"/>
            </a:solidFill>
            <a:round/>
            <a:headEnd type="triangle" w="sm" len="sm"/>
            <a:tailEnd type="triangle" w="sm" len="sm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36" name="Line 36"/>
          <p:cNvSpPr>
            <a:spLocks noChangeAspect="1" noChangeShapeType="1"/>
          </p:cNvSpPr>
          <p:nvPr/>
        </p:nvSpPr>
        <p:spPr bwMode="auto">
          <a:xfrm>
            <a:off x="2546530" y="1928097"/>
            <a:ext cx="831810" cy="0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7" name="Group 37"/>
          <p:cNvGrpSpPr/>
          <p:nvPr/>
        </p:nvGrpSpPr>
        <p:grpSpPr bwMode="auto">
          <a:xfrm>
            <a:off x="3553801" y="2622910"/>
            <a:ext cx="6975482" cy="1253272"/>
            <a:chOff x="1908" y="1842"/>
            <a:chExt cx="4394" cy="451"/>
          </a:xfrm>
        </p:grpSpPr>
        <p:sp>
          <p:nvSpPr>
            <p:cNvPr id="38" name="Line 41"/>
            <p:cNvSpPr>
              <a:spLocks noChangeAspect="1" noChangeShapeType="1"/>
            </p:cNvSpPr>
            <p:nvPr/>
          </p:nvSpPr>
          <p:spPr bwMode="auto">
            <a:xfrm>
              <a:off x="3562" y="1861"/>
              <a:ext cx="0" cy="426"/>
            </a:xfrm>
            <a:prstGeom prst="line">
              <a:avLst/>
            </a:prstGeom>
            <a:noFill/>
            <a:ln w="50800" cap="sq">
              <a:solidFill>
                <a:schemeClr val="tx1"/>
              </a:solidFill>
              <a:miter lim="800000"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38"/>
            <p:cNvSpPr>
              <a:spLocks noChangeAspect="1" noChangeShapeType="1"/>
            </p:cNvSpPr>
            <p:nvPr/>
          </p:nvSpPr>
          <p:spPr bwMode="auto">
            <a:xfrm>
              <a:off x="4285" y="1843"/>
              <a:ext cx="0" cy="442"/>
            </a:xfrm>
            <a:prstGeom prst="line">
              <a:avLst/>
            </a:prstGeom>
            <a:noFill/>
            <a:ln w="50800" cap="sq">
              <a:solidFill>
                <a:schemeClr val="tx1"/>
              </a:solidFill>
              <a:miter lim="800000"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40"/>
            <p:cNvSpPr>
              <a:spLocks noChangeAspect="1" noChangeShapeType="1"/>
            </p:cNvSpPr>
            <p:nvPr/>
          </p:nvSpPr>
          <p:spPr bwMode="auto">
            <a:xfrm>
              <a:off x="1908" y="1861"/>
              <a:ext cx="0" cy="426"/>
            </a:xfrm>
            <a:prstGeom prst="line">
              <a:avLst/>
            </a:prstGeom>
            <a:noFill/>
            <a:ln w="76200" cap="sq">
              <a:solidFill>
                <a:schemeClr val="tx1"/>
              </a:solidFill>
              <a:miter lim="800000"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39"/>
            <p:cNvSpPr>
              <a:spLocks noChangeAspect="1" noChangeShapeType="1"/>
            </p:cNvSpPr>
            <p:nvPr/>
          </p:nvSpPr>
          <p:spPr bwMode="auto">
            <a:xfrm>
              <a:off x="2732" y="1861"/>
              <a:ext cx="0" cy="426"/>
            </a:xfrm>
            <a:prstGeom prst="line">
              <a:avLst/>
            </a:prstGeom>
            <a:noFill/>
            <a:ln w="76200" cap="sq">
              <a:solidFill>
                <a:schemeClr val="tx1"/>
              </a:solidFill>
              <a:miter lim="800000"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38"/>
            <p:cNvSpPr>
              <a:spLocks noChangeAspect="1" noChangeShapeType="1"/>
            </p:cNvSpPr>
            <p:nvPr/>
          </p:nvSpPr>
          <p:spPr bwMode="auto">
            <a:xfrm>
              <a:off x="5573" y="1842"/>
              <a:ext cx="0" cy="451"/>
            </a:xfrm>
            <a:prstGeom prst="line">
              <a:avLst/>
            </a:prstGeom>
            <a:noFill/>
            <a:ln w="50800" cap="sq">
              <a:solidFill>
                <a:schemeClr val="tx1"/>
              </a:solidFill>
              <a:miter lim="800000"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38"/>
            <p:cNvSpPr>
              <a:spLocks noChangeAspect="1" noChangeShapeType="1"/>
            </p:cNvSpPr>
            <p:nvPr/>
          </p:nvSpPr>
          <p:spPr bwMode="auto">
            <a:xfrm>
              <a:off x="6302" y="1842"/>
              <a:ext cx="0" cy="444"/>
            </a:xfrm>
            <a:prstGeom prst="line">
              <a:avLst/>
            </a:prstGeom>
            <a:noFill/>
            <a:ln w="76200" cap="sq">
              <a:solidFill>
                <a:schemeClr val="tx1"/>
              </a:solidFill>
              <a:miter lim="800000"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6" name="Line 46"/>
          <p:cNvSpPr>
            <a:spLocks noChangeAspect="1" noChangeShapeType="1"/>
          </p:cNvSpPr>
          <p:nvPr/>
        </p:nvSpPr>
        <p:spPr bwMode="auto">
          <a:xfrm flipV="1">
            <a:off x="3874112" y="2327538"/>
            <a:ext cx="0" cy="900000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3448138" y="5192640"/>
            <a:ext cx="7098608" cy="779606"/>
            <a:chOff x="4604763" y="4322151"/>
            <a:chExt cx="7098608" cy="798747"/>
          </a:xfrm>
        </p:grpSpPr>
        <p:sp>
          <p:nvSpPr>
            <p:cNvPr id="48" name="Line 13"/>
            <p:cNvSpPr>
              <a:spLocks noChangeAspect="1" noChangeShapeType="1"/>
            </p:cNvSpPr>
            <p:nvPr/>
          </p:nvSpPr>
          <p:spPr bwMode="auto">
            <a:xfrm>
              <a:off x="7326629" y="4331910"/>
              <a:ext cx="0" cy="788988"/>
            </a:xfrm>
            <a:prstGeom prst="line">
              <a:avLst/>
            </a:prstGeom>
            <a:noFill/>
            <a:ln w="50800">
              <a:solidFill>
                <a:srgbClr val="008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Rectangle 15"/>
            <p:cNvSpPr>
              <a:spLocks noChangeAspect="1" noChangeArrowheads="1"/>
            </p:cNvSpPr>
            <p:nvPr/>
          </p:nvSpPr>
          <p:spPr bwMode="auto">
            <a:xfrm>
              <a:off x="10649603" y="4533143"/>
              <a:ext cx="813209" cy="4492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7</a:t>
              </a:r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~D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0</a:t>
              </a:r>
              <a:endParaRPr lang="en-US" altLang="zh-CN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50" name="Rectangle 16"/>
            <p:cNvSpPr>
              <a:spLocks noChangeAspect="1" noChangeArrowheads="1"/>
            </p:cNvSpPr>
            <p:nvPr/>
          </p:nvSpPr>
          <p:spPr bwMode="auto">
            <a:xfrm>
              <a:off x="7501929" y="4516945"/>
              <a:ext cx="772301" cy="4492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7</a:t>
              </a:r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~D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0</a:t>
              </a:r>
              <a:endParaRPr lang="en-US" altLang="zh-CN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51" name="Rectangle 17"/>
            <p:cNvSpPr>
              <a:spLocks noChangeAspect="1" noChangeArrowheads="1"/>
            </p:cNvSpPr>
            <p:nvPr/>
          </p:nvSpPr>
          <p:spPr bwMode="auto">
            <a:xfrm>
              <a:off x="5865285" y="4526194"/>
              <a:ext cx="881359" cy="4492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7</a:t>
              </a:r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~D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0</a:t>
              </a:r>
              <a:endParaRPr lang="en-US" altLang="zh-CN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52" name="Rectangle 18"/>
            <p:cNvSpPr>
              <a:spLocks noChangeAspect="1" noChangeArrowheads="1"/>
            </p:cNvSpPr>
            <p:nvPr/>
          </p:nvSpPr>
          <p:spPr bwMode="auto">
            <a:xfrm>
              <a:off x="4604763" y="4526194"/>
              <a:ext cx="812503" cy="4492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7</a:t>
              </a:r>
              <a:r>
                <a:rPr lang="en-US" altLang="zh-CN" dirty="0">
                  <a:latin typeface="Times New Roman" panose="02020603050405020304" pitchFamily="18" charset="0"/>
                  <a:ea typeface="仿宋_GB2312" pitchFamily="1" charset="-122"/>
                </a:rPr>
                <a:t>~D</a:t>
              </a:r>
              <a:r>
                <a:rPr lang="en-US" altLang="zh-CN" baseline="-25000" dirty="0">
                  <a:latin typeface="Times New Roman" panose="02020603050405020304" pitchFamily="18" charset="0"/>
                  <a:ea typeface="仿宋_GB2312" pitchFamily="1" charset="-122"/>
                </a:rPr>
                <a:t>0</a:t>
              </a:r>
              <a:endParaRPr lang="en-US" altLang="zh-CN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53" name="Line 51"/>
            <p:cNvSpPr>
              <a:spLocks noChangeAspect="1" noChangeShapeType="1"/>
            </p:cNvSpPr>
            <p:nvPr/>
          </p:nvSpPr>
          <p:spPr bwMode="auto">
            <a:xfrm>
              <a:off x="10509165" y="4328134"/>
              <a:ext cx="0" cy="788988"/>
            </a:xfrm>
            <a:prstGeom prst="line">
              <a:avLst/>
            </a:prstGeom>
            <a:noFill/>
            <a:ln w="50800">
              <a:solidFill>
                <a:srgbClr val="008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Line 53"/>
            <p:cNvSpPr>
              <a:spLocks noChangeAspect="1" noChangeShapeType="1"/>
            </p:cNvSpPr>
            <p:nvPr/>
          </p:nvSpPr>
          <p:spPr bwMode="auto">
            <a:xfrm>
              <a:off x="4691448" y="4324426"/>
              <a:ext cx="0" cy="788988"/>
            </a:xfrm>
            <a:prstGeom prst="line">
              <a:avLst/>
            </a:prstGeom>
            <a:noFill/>
            <a:ln w="50800">
              <a:solidFill>
                <a:srgbClr val="008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Line 52"/>
            <p:cNvSpPr>
              <a:spLocks noChangeAspect="1" noChangeShapeType="1"/>
            </p:cNvSpPr>
            <p:nvPr/>
          </p:nvSpPr>
          <p:spPr bwMode="auto">
            <a:xfrm>
              <a:off x="6005024" y="4331910"/>
              <a:ext cx="0" cy="788988"/>
            </a:xfrm>
            <a:prstGeom prst="line">
              <a:avLst/>
            </a:prstGeom>
            <a:noFill/>
            <a:ln w="50800">
              <a:solidFill>
                <a:srgbClr val="008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Line 13"/>
            <p:cNvSpPr>
              <a:spLocks noChangeAspect="1" noChangeShapeType="1"/>
            </p:cNvSpPr>
            <p:nvPr/>
          </p:nvSpPr>
          <p:spPr bwMode="auto">
            <a:xfrm>
              <a:off x="8500339" y="4324426"/>
              <a:ext cx="0" cy="788988"/>
            </a:xfrm>
            <a:prstGeom prst="line">
              <a:avLst/>
            </a:prstGeom>
            <a:noFill/>
            <a:ln w="50800">
              <a:solidFill>
                <a:srgbClr val="008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Line 51"/>
            <p:cNvSpPr>
              <a:spLocks noChangeAspect="1" noChangeShapeType="1"/>
            </p:cNvSpPr>
            <p:nvPr/>
          </p:nvSpPr>
          <p:spPr bwMode="auto">
            <a:xfrm>
              <a:off x="11703371" y="4322151"/>
              <a:ext cx="0" cy="788988"/>
            </a:xfrm>
            <a:prstGeom prst="line">
              <a:avLst/>
            </a:prstGeom>
            <a:noFill/>
            <a:ln w="50800">
              <a:solidFill>
                <a:srgbClr val="008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8" name="Group 56"/>
          <p:cNvGrpSpPr/>
          <p:nvPr/>
        </p:nvGrpSpPr>
        <p:grpSpPr bwMode="auto">
          <a:xfrm>
            <a:off x="8176449" y="4471654"/>
            <a:ext cx="368165" cy="54399"/>
            <a:chOff x="4096" y="2541"/>
            <a:chExt cx="379" cy="56"/>
          </a:xfrm>
          <a:solidFill>
            <a:schemeClr val="tx1"/>
          </a:solidFill>
        </p:grpSpPr>
        <p:sp>
          <p:nvSpPr>
            <p:cNvPr id="59" name="Oval 27"/>
            <p:cNvSpPr>
              <a:spLocks noChangeAspect="1" noChangeArrowheads="1"/>
            </p:cNvSpPr>
            <p:nvPr/>
          </p:nvSpPr>
          <p:spPr bwMode="auto">
            <a:xfrm>
              <a:off x="4422" y="2541"/>
              <a:ext cx="53" cy="56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/>
              <a:endParaRPr lang="zh-CN" altLang="en-US" sz="1200"/>
            </a:p>
          </p:txBody>
        </p:sp>
        <p:sp>
          <p:nvSpPr>
            <p:cNvPr id="60" name="Oval 28"/>
            <p:cNvSpPr>
              <a:spLocks noChangeAspect="1" noChangeArrowheads="1"/>
            </p:cNvSpPr>
            <p:nvPr/>
          </p:nvSpPr>
          <p:spPr bwMode="auto">
            <a:xfrm>
              <a:off x="4096" y="2541"/>
              <a:ext cx="52" cy="56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/>
              <a:endParaRPr lang="zh-CN" altLang="en-US" sz="1200"/>
            </a:p>
          </p:txBody>
        </p:sp>
        <p:sp>
          <p:nvSpPr>
            <p:cNvPr id="61" name="Oval 29"/>
            <p:cNvSpPr>
              <a:spLocks noChangeAspect="1" noChangeArrowheads="1"/>
            </p:cNvSpPr>
            <p:nvPr/>
          </p:nvSpPr>
          <p:spPr bwMode="auto">
            <a:xfrm>
              <a:off x="4259" y="2541"/>
              <a:ext cx="53" cy="56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/>
              <a:endParaRPr lang="zh-CN" altLang="en-US" sz="1200"/>
            </a:p>
          </p:txBody>
        </p:sp>
      </p:grpSp>
      <p:sp>
        <p:nvSpPr>
          <p:cNvPr id="62" name="Line 40"/>
          <p:cNvSpPr>
            <a:spLocks noChangeAspect="1" noChangeShapeType="1"/>
          </p:cNvSpPr>
          <p:nvPr/>
        </p:nvSpPr>
        <p:spPr bwMode="auto">
          <a:xfrm rot="16200000">
            <a:off x="3206748" y="1947045"/>
            <a:ext cx="0" cy="343184"/>
          </a:xfrm>
          <a:prstGeom prst="line">
            <a:avLst/>
          </a:prstGeom>
          <a:noFill/>
          <a:ln w="76200" cap="sq">
            <a:solidFill>
              <a:schemeClr val="tx1"/>
            </a:solidFill>
            <a:miter lim="800000"/>
            <a:headEnd type="none" w="sm" len="sm"/>
            <a:tailEnd type="triangl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3" name="Line 34"/>
          <p:cNvSpPr>
            <a:spLocks noChangeAspect="1" noChangeShapeType="1"/>
          </p:cNvSpPr>
          <p:nvPr/>
        </p:nvSpPr>
        <p:spPr bwMode="auto">
          <a:xfrm rot="5400000">
            <a:off x="2786827" y="2375033"/>
            <a:ext cx="496658" cy="0"/>
          </a:xfrm>
          <a:prstGeom prst="line">
            <a:avLst/>
          </a:prstGeom>
          <a:noFill/>
          <a:ln w="762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4" name="Rectangle 13"/>
          <p:cNvSpPr>
            <a:spLocks noChangeAspect="1" noChangeArrowheads="1"/>
          </p:cNvSpPr>
          <p:nvPr/>
        </p:nvSpPr>
        <p:spPr bwMode="auto">
          <a:xfrm>
            <a:off x="2742825" y="2238152"/>
            <a:ext cx="892175" cy="442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r"/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楷体_GB2312" pitchFamily="49" charset="-122"/>
              </a:rPr>
              <a:t>15-12</a:t>
            </a:r>
            <a:endParaRPr lang="en-US" altLang="zh-CN" b="1" dirty="0">
              <a:latin typeface="Tahoma" panose="020B0604030504040204" pitchFamily="34" charset="0"/>
              <a:ea typeface="楷体_GB2312" pitchFamily="49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3305017" y="1427298"/>
            <a:ext cx="7785513" cy="820798"/>
            <a:chOff x="4359782" y="1157669"/>
            <a:chExt cx="5709017" cy="820798"/>
          </a:xfrm>
          <a:noFill/>
        </p:grpSpPr>
        <p:sp>
          <p:nvSpPr>
            <p:cNvPr id="66" name="梯形 65"/>
            <p:cNvSpPr/>
            <p:nvPr/>
          </p:nvSpPr>
          <p:spPr>
            <a:xfrm>
              <a:off x="4413250" y="1514033"/>
              <a:ext cx="5655549" cy="464434"/>
            </a:xfrm>
            <a:prstGeom prst="trapezoid">
              <a:avLst>
                <a:gd name="adj" fmla="val 0"/>
              </a:avLst>
            </a:prstGeom>
            <a:grpFill/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 anchor="ctr" anchorCtr="1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549971" y="1157669"/>
              <a:ext cx="966465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4:16</a:t>
              </a:r>
              <a:r>
                <a:rPr lang="zh-CN" altLang="en-US" b="1" dirty="0"/>
                <a:t>译码器</a:t>
              </a:r>
            </a:p>
          </p:txBody>
        </p:sp>
        <p:sp>
          <p:nvSpPr>
            <p:cNvPr id="68" name="Rectangle 13"/>
            <p:cNvSpPr>
              <a:spLocks noChangeAspect="1" noChangeArrowheads="1"/>
            </p:cNvSpPr>
            <p:nvPr/>
          </p:nvSpPr>
          <p:spPr bwMode="auto">
            <a:xfrm>
              <a:off x="4582529" y="1641612"/>
              <a:ext cx="421850" cy="2837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楷体_GB2312" pitchFamily="49" charset="-122"/>
                </a:rPr>
                <a:t>Y</a:t>
              </a:r>
              <a:r>
                <a:rPr lang="en-US" altLang="zh-CN" baseline="-25000" dirty="0"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  <a:endParaRPr lang="en-US" altLang="zh-CN" b="1" dirty="0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69" name="Rectangle 13"/>
            <p:cNvSpPr>
              <a:spLocks noChangeAspect="1" noChangeArrowheads="1"/>
            </p:cNvSpPr>
            <p:nvPr/>
          </p:nvSpPr>
          <p:spPr bwMode="auto">
            <a:xfrm>
              <a:off x="4776331" y="1632440"/>
              <a:ext cx="421850" cy="2837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楷体_GB2312" pitchFamily="49" charset="-122"/>
                </a:rPr>
                <a:t>Y</a:t>
              </a:r>
              <a:r>
                <a:rPr lang="en-US" altLang="zh-CN" baseline="-25000" dirty="0"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  <a:endParaRPr lang="en-US" altLang="zh-CN" b="1" dirty="0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70" name="Rectangle 13"/>
            <p:cNvSpPr>
              <a:spLocks noChangeAspect="1" noChangeArrowheads="1"/>
            </p:cNvSpPr>
            <p:nvPr/>
          </p:nvSpPr>
          <p:spPr bwMode="auto">
            <a:xfrm>
              <a:off x="8726419" y="1629229"/>
              <a:ext cx="421850" cy="2837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楷体_GB2312" pitchFamily="49" charset="-122"/>
                </a:rPr>
                <a:t>Y</a:t>
              </a:r>
              <a:r>
                <a:rPr lang="en-US" altLang="zh-CN" baseline="-25000" dirty="0">
                  <a:latin typeface="Times New Roman" panose="02020603050405020304" pitchFamily="18" charset="0"/>
                  <a:ea typeface="楷体_GB2312" pitchFamily="49" charset="-122"/>
                </a:rPr>
                <a:t>15</a:t>
              </a:r>
              <a:endParaRPr lang="en-US" altLang="zh-CN" b="1" dirty="0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71" name="Rectangle 13"/>
            <p:cNvSpPr>
              <a:spLocks noChangeAspect="1" noChangeArrowheads="1"/>
            </p:cNvSpPr>
            <p:nvPr/>
          </p:nvSpPr>
          <p:spPr bwMode="auto">
            <a:xfrm>
              <a:off x="4359782" y="1506026"/>
              <a:ext cx="421850" cy="2837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楷体_GB2312" pitchFamily="49" charset="-122"/>
                </a:rPr>
                <a:t>OE</a:t>
              </a:r>
              <a:endParaRPr lang="en-US" altLang="zh-CN" b="1" dirty="0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72" name="Rectangle 13"/>
            <p:cNvSpPr>
              <a:spLocks noChangeAspect="1" noChangeArrowheads="1"/>
            </p:cNvSpPr>
            <p:nvPr/>
          </p:nvSpPr>
          <p:spPr bwMode="auto">
            <a:xfrm>
              <a:off x="6451516" y="1629229"/>
              <a:ext cx="421850" cy="2837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楷体_GB2312" pitchFamily="49" charset="-122"/>
                </a:rPr>
                <a:t>Y</a:t>
              </a:r>
              <a:r>
                <a:rPr lang="en-US" altLang="zh-CN" baseline="-25000" dirty="0">
                  <a:latin typeface="Times New Roman" panose="02020603050405020304" pitchFamily="18" charset="0"/>
                  <a:ea typeface="楷体_GB2312" pitchFamily="49" charset="-122"/>
                </a:rPr>
                <a:t>6</a:t>
              </a:r>
              <a:endParaRPr lang="en-US" altLang="zh-CN" b="1" dirty="0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776221" y="3825825"/>
            <a:ext cx="1160869" cy="1486746"/>
            <a:chOff x="7864998" y="3328852"/>
            <a:chExt cx="1160869" cy="1486746"/>
          </a:xfrm>
        </p:grpSpPr>
        <p:sp>
          <p:nvSpPr>
            <p:cNvPr id="74" name="Rectangle 8"/>
            <p:cNvSpPr>
              <a:spLocks noChangeAspect="1" noChangeArrowheads="1"/>
            </p:cNvSpPr>
            <p:nvPr/>
          </p:nvSpPr>
          <p:spPr bwMode="auto">
            <a:xfrm>
              <a:off x="7892094" y="3359908"/>
              <a:ext cx="1102341" cy="13170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algn="ctr">
                <a:defRPr/>
              </a:pPr>
              <a:endPara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7864998" y="3328852"/>
              <a:ext cx="50366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WE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8284351" y="4353933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endParaRPr lang="en-US" altLang="zh-CN" sz="2400" b="1" dirty="0">
                <a:solidFill>
                  <a:srgbClr val="003300"/>
                </a:solidFill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8272400" y="3328852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A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8555152" y="3328852"/>
              <a:ext cx="43473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CS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7872413" y="3748887"/>
              <a:ext cx="115345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4K×8</a:t>
              </a:r>
            </a:p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RAM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8792750" y="3842063"/>
            <a:ext cx="1160869" cy="1486746"/>
            <a:chOff x="7864998" y="3328852"/>
            <a:chExt cx="1160869" cy="1486746"/>
          </a:xfrm>
        </p:grpSpPr>
        <p:sp>
          <p:nvSpPr>
            <p:cNvPr id="81" name="Rectangle 8"/>
            <p:cNvSpPr>
              <a:spLocks noChangeAspect="1" noChangeArrowheads="1"/>
            </p:cNvSpPr>
            <p:nvPr/>
          </p:nvSpPr>
          <p:spPr bwMode="auto">
            <a:xfrm>
              <a:off x="7892094" y="3359908"/>
              <a:ext cx="1102341" cy="13170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algn="ctr">
                <a:defRPr/>
              </a:pPr>
              <a:endPara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7864998" y="3328852"/>
              <a:ext cx="50366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WE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8284351" y="4353933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endParaRPr lang="en-US" altLang="zh-CN" sz="2400" b="1" dirty="0">
                <a:solidFill>
                  <a:srgbClr val="003300"/>
                </a:solidFill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8272400" y="3328852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A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8555152" y="3328852"/>
              <a:ext cx="43473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CS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7872413" y="3748887"/>
              <a:ext cx="115345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4K×8</a:t>
              </a:r>
            </a:p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RAM</a:t>
              </a: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9965638" y="3840819"/>
            <a:ext cx="1160869" cy="1486746"/>
            <a:chOff x="7864998" y="3328852"/>
            <a:chExt cx="1160869" cy="1486746"/>
          </a:xfrm>
        </p:grpSpPr>
        <p:sp>
          <p:nvSpPr>
            <p:cNvPr id="88" name="Rectangle 8"/>
            <p:cNvSpPr>
              <a:spLocks noChangeAspect="1" noChangeArrowheads="1"/>
            </p:cNvSpPr>
            <p:nvPr/>
          </p:nvSpPr>
          <p:spPr bwMode="auto">
            <a:xfrm>
              <a:off x="7892094" y="3359908"/>
              <a:ext cx="1102341" cy="13170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algn="ctr">
                <a:defRPr/>
              </a:pPr>
              <a:endPara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7864998" y="3328852"/>
              <a:ext cx="50366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WE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8284351" y="4353933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endParaRPr lang="en-US" altLang="zh-CN" sz="2400" b="1" dirty="0">
                <a:solidFill>
                  <a:srgbClr val="003300"/>
                </a:solidFill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8272400" y="3328852"/>
              <a:ext cx="332143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A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8555152" y="3328852"/>
              <a:ext cx="434734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defRPr/>
              </a:pPr>
              <a:r>
                <a:rPr lang="en-US" altLang="zh-CN" sz="2400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仿宋_GB2312" pitchFamily="1" charset="-122"/>
                </a:rPr>
                <a:t>CS</a:t>
              </a:r>
              <a:endPara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仿宋_GB2312" pitchFamily="1" charset="-122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7872413" y="3748887"/>
              <a:ext cx="115345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4K×8</a:t>
              </a:r>
            </a:p>
            <a:p>
              <a:pPr algn="ctr">
                <a:defRPr/>
              </a:pPr>
              <a:r>
                <a:rPr lang="en-US" altLang="zh-CN" sz="1600" dirty="0">
                  <a:solidFill>
                    <a:srgbClr val="0033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RAM</a:t>
              </a:r>
            </a:p>
          </p:txBody>
        </p:sp>
      </p:grpSp>
      <p:sp>
        <p:nvSpPr>
          <p:cNvPr id="94" name="Line 34"/>
          <p:cNvSpPr>
            <a:spLocks noChangeAspect="1" noChangeShapeType="1"/>
          </p:cNvSpPr>
          <p:nvPr/>
        </p:nvSpPr>
        <p:spPr bwMode="auto">
          <a:xfrm>
            <a:off x="2535791" y="2623474"/>
            <a:ext cx="7992000" cy="0"/>
          </a:xfrm>
          <a:prstGeom prst="line">
            <a:avLst/>
          </a:prstGeom>
          <a:noFill/>
          <a:ln w="762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95" name="Group 14"/>
          <p:cNvGrpSpPr/>
          <p:nvPr/>
        </p:nvGrpSpPr>
        <p:grpSpPr bwMode="auto">
          <a:xfrm>
            <a:off x="1299237" y="1767037"/>
            <a:ext cx="1247293" cy="4500627"/>
            <a:chOff x="580" y="1369"/>
            <a:chExt cx="697" cy="251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8" name="Rectangle 15"/>
            <p:cNvSpPr>
              <a:spLocks noChangeAspect="1" noChangeArrowheads="1"/>
            </p:cNvSpPr>
            <p:nvPr/>
          </p:nvSpPr>
          <p:spPr bwMode="auto">
            <a:xfrm>
              <a:off x="624" y="1369"/>
              <a:ext cx="653" cy="2487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r">
                <a:defRPr/>
              </a:pPr>
              <a:endParaRPr lang="zh-CN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99" name="Rectangle 16"/>
            <p:cNvSpPr>
              <a:spLocks noChangeAspect="1" noChangeArrowheads="1"/>
            </p:cNvSpPr>
            <p:nvPr/>
          </p:nvSpPr>
          <p:spPr bwMode="auto">
            <a:xfrm>
              <a:off x="649" y="1697"/>
              <a:ext cx="572" cy="28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sz="2000" b="1" dirty="0">
                  <a:latin typeface="Times New Roman" panose="02020603050405020304" pitchFamily="18" charset="0"/>
                  <a:ea typeface="仿宋_GB2312" pitchFamily="1" charset="-122"/>
                </a:rPr>
                <a:t>A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1" charset="-122"/>
                </a:rPr>
                <a:t>15-0</a:t>
              </a:r>
              <a:endParaRPr lang="en-US" altLang="zh-CN" sz="2000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100" name="Rectangle 17"/>
            <p:cNvSpPr>
              <a:spLocks noChangeAspect="1" noChangeArrowheads="1"/>
            </p:cNvSpPr>
            <p:nvPr/>
          </p:nvSpPr>
          <p:spPr bwMode="auto">
            <a:xfrm>
              <a:off x="654" y="1369"/>
              <a:ext cx="571" cy="284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sz="2000" dirty="0">
                  <a:latin typeface="Times New Roman" panose="02020603050405020304" pitchFamily="18" charset="0"/>
                  <a:ea typeface="仿宋_GB2312" pitchFamily="1" charset="-122"/>
                </a:rPr>
                <a:t>MREQ#</a:t>
              </a:r>
              <a:endParaRPr lang="en-US" altLang="zh-CN" sz="2000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101" name="Rectangle 18"/>
            <p:cNvSpPr>
              <a:spLocks noChangeAspect="1" noChangeArrowheads="1"/>
            </p:cNvSpPr>
            <p:nvPr/>
          </p:nvSpPr>
          <p:spPr bwMode="auto">
            <a:xfrm>
              <a:off x="674" y="1962"/>
              <a:ext cx="572" cy="284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sz="2000" dirty="0">
                  <a:latin typeface="Times New Roman" panose="02020603050405020304" pitchFamily="18" charset="0"/>
                  <a:ea typeface="仿宋_GB2312" pitchFamily="1" charset="-122"/>
                </a:rPr>
                <a:t>R/W#</a:t>
              </a:r>
              <a:endParaRPr lang="en-US" altLang="zh-CN" sz="2000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  <p:sp>
          <p:nvSpPr>
            <p:cNvPr id="102" name="Rectangle 19"/>
            <p:cNvSpPr>
              <a:spLocks noChangeAspect="1" noChangeArrowheads="1"/>
            </p:cNvSpPr>
            <p:nvPr/>
          </p:nvSpPr>
          <p:spPr bwMode="auto">
            <a:xfrm>
              <a:off x="580" y="2355"/>
              <a:ext cx="571" cy="284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sz="2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CPU</a:t>
              </a:r>
            </a:p>
          </p:txBody>
        </p:sp>
        <p:sp>
          <p:nvSpPr>
            <p:cNvPr id="103" name="Rectangle 20"/>
            <p:cNvSpPr>
              <a:spLocks noChangeAspect="1" noChangeArrowheads="1"/>
            </p:cNvSpPr>
            <p:nvPr/>
          </p:nvSpPr>
          <p:spPr bwMode="auto">
            <a:xfrm>
              <a:off x="674" y="3599"/>
              <a:ext cx="571" cy="28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sz="2000" b="1" dirty="0">
                  <a:latin typeface="Times New Roman" panose="02020603050405020304" pitchFamily="18" charset="0"/>
                  <a:ea typeface="仿宋_GB2312" pitchFamily="1" charset="-122"/>
                </a:rPr>
                <a:t>D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1" charset="-122"/>
                </a:rPr>
                <a:t>7</a:t>
              </a:r>
              <a:r>
                <a:rPr lang="en-US" altLang="zh-CN" sz="2000" b="1" dirty="0">
                  <a:latin typeface="Times New Roman" panose="02020603050405020304" pitchFamily="18" charset="0"/>
                  <a:ea typeface="仿宋_GB2312" pitchFamily="1" charset="-122"/>
                </a:rPr>
                <a:t>~D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1" charset="-122"/>
                </a:rPr>
                <a:t>0</a:t>
              </a:r>
              <a:endParaRPr lang="en-US" altLang="zh-CN" sz="2000" b="1" dirty="0">
                <a:latin typeface="Tahoma" panose="020B0604030504040204" pitchFamily="34" charset="0"/>
                <a:ea typeface="仿宋_GB2312" pitchFamily="1" charset="-122"/>
              </a:endParaRPr>
            </a:p>
          </p:txBody>
        </p:sp>
      </p:grpSp>
      <p:sp>
        <p:nvSpPr>
          <p:cNvPr id="105" name="Line 45"/>
          <p:cNvSpPr>
            <a:spLocks noChangeAspect="1" noChangeShapeType="1"/>
          </p:cNvSpPr>
          <p:nvPr/>
        </p:nvSpPr>
        <p:spPr bwMode="auto">
          <a:xfrm flipV="1">
            <a:off x="6522245" y="2310536"/>
            <a:ext cx="0" cy="1548000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6" name="Line 45"/>
          <p:cNvSpPr>
            <a:spLocks noChangeAspect="1" noChangeShapeType="1"/>
          </p:cNvSpPr>
          <p:nvPr/>
        </p:nvSpPr>
        <p:spPr bwMode="auto">
          <a:xfrm flipV="1">
            <a:off x="9701196" y="2319245"/>
            <a:ext cx="0" cy="1548000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2" name="组合 141"/>
          <p:cNvGrpSpPr/>
          <p:nvPr/>
        </p:nvGrpSpPr>
        <p:grpSpPr>
          <a:xfrm>
            <a:off x="5200929" y="2641825"/>
            <a:ext cx="4109045" cy="459632"/>
            <a:chOff x="5200929" y="2372196"/>
            <a:chExt cx="4109045" cy="459632"/>
          </a:xfrm>
        </p:grpSpPr>
        <p:sp>
          <p:nvSpPr>
            <p:cNvPr id="143" name="Rectangle 14"/>
            <p:cNvSpPr>
              <a:spLocks noChangeAspect="1" noChangeArrowheads="1"/>
            </p:cNvSpPr>
            <p:nvPr/>
          </p:nvSpPr>
          <p:spPr bwMode="auto">
            <a:xfrm>
              <a:off x="5200929" y="2380978"/>
              <a:ext cx="908050" cy="4508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b="1" dirty="0">
                  <a:solidFill>
                    <a:srgbClr val="D60093"/>
                  </a:solidFill>
                  <a:latin typeface="+mn-ea"/>
                  <a:cs typeface="Segoe UI Black" panose="020B0A02040204020203" pitchFamily="34" charset="0"/>
                </a:rPr>
                <a:t>A</a:t>
              </a:r>
              <a:r>
                <a:rPr lang="en-US" altLang="zh-CN" b="1" baseline="-25000" dirty="0">
                  <a:solidFill>
                    <a:srgbClr val="D60093"/>
                  </a:solidFill>
                  <a:latin typeface="+mn-ea"/>
                  <a:cs typeface="Segoe UI Black" panose="020B0A02040204020203" pitchFamily="34" charset="0"/>
                </a:rPr>
                <a:t>11-0</a:t>
              </a:r>
              <a:endParaRPr lang="en-US" altLang="zh-CN" b="1" dirty="0">
                <a:solidFill>
                  <a:srgbClr val="D60093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  <p:sp>
          <p:nvSpPr>
            <p:cNvPr id="144" name="Rectangle 14"/>
            <p:cNvSpPr>
              <a:spLocks noChangeAspect="1" noChangeArrowheads="1"/>
            </p:cNvSpPr>
            <p:nvPr/>
          </p:nvSpPr>
          <p:spPr bwMode="auto">
            <a:xfrm>
              <a:off x="8401924" y="2372196"/>
              <a:ext cx="908050" cy="4508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700" tIns="12700" rIns="12700" bIns="12700"/>
            <a:lstStyle/>
            <a:p>
              <a:pPr algn="r"/>
              <a:r>
                <a:rPr lang="en-US" altLang="zh-CN" dirty="0">
                  <a:solidFill>
                    <a:srgbClr val="D60093"/>
                  </a:solidFill>
                  <a:latin typeface="+mn-ea"/>
                  <a:cs typeface="Segoe UI Black" panose="020B0A02040204020203" pitchFamily="34" charset="0"/>
                </a:rPr>
                <a:t>A</a:t>
              </a:r>
              <a:r>
                <a:rPr lang="en-US" altLang="zh-CN" baseline="-25000" dirty="0">
                  <a:solidFill>
                    <a:srgbClr val="D60093"/>
                  </a:solidFill>
                  <a:latin typeface="+mn-ea"/>
                  <a:cs typeface="Segoe UI Black" panose="020B0A02040204020203" pitchFamily="34" charset="0"/>
                </a:rPr>
                <a:t>11-0</a:t>
              </a:r>
              <a:endParaRPr lang="en-US" altLang="zh-CN" dirty="0">
                <a:solidFill>
                  <a:srgbClr val="D60093"/>
                </a:solidFill>
                <a:latin typeface="+mn-ea"/>
                <a:cs typeface="Segoe UI Black" panose="020B0A02040204020203" pitchFamily="34" charset="0"/>
              </a:endParaRPr>
            </a:p>
          </p:txBody>
        </p:sp>
      </p:grpSp>
      <p:sp>
        <p:nvSpPr>
          <p:cNvPr id="145" name="Oval 27"/>
          <p:cNvSpPr>
            <a:spLocks noChangeAspect="1" noChangeArrowheads="1"/>
          </p:cNvSpPr>
          <p:nvPr/>
        </p:nvSpPr>
        <p:spPr bwMode="auto">
          <a:xfrm>
            <a:off x="3843887" y="2264651"/>
            <a:ext cx="51485" cy="54399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endParaRPr lang="zh-CN" altLang="en-US" sz="1200"/>
          </a:p>
        </p:txBody>
      </p:sp>
      <p:sp>
        <p:nvSpPr>
          <p:cNvPr id="146" name="Oval 27"/>
          <p:cNvSpPr>
            <a:spLocks noChangeAspect="1" noChangeArrowheads="1"/>
          </p:cNvSpPr>
          <p:nvPr/>
        </p:nvSpPr>
        <p:spPr bwMode="auto">
          <a:xfrm>
            <a:off x="5096058" y="2260642"/>
            <a:ext cx="51485" cy="54399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endParaRPr lang="zh-CN" altLang="en-US" sz="1200"/>
          </a:p>
        </p:txBody>
      </p:sp>
      <p:sp>
        <p:nvSpPr>
          <p:cNvPr id="147" name="Oval 27"/>
          <p:cNvSpPr>
            <a:spLocks noChangeAspect="1" noChangeArrowheads="1"/>
          </p:cNvSpPr>
          <p:nvPr/>
        </p:nvSpPr>
        <p:spPr bwMode="auto">
          <a:xfrm>
            <a:off x="6487106" y="2247659"/>
            <a:ext cx="51485" cy="54399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endParaRPr lang="zh-CN" altLang="en-US" sz="1200"/>
          </a:p>
        </p:txBody>
      </p:sp>
      <p:sp>
        <p:nvSpPr>
          <p:cNvPr id="148" name="Oval 27"/>
          <p:cNvSpPr>
            <a:spLocks noChangeAspect="1" noChangeArrowheads="1"/>
          </p:cNvSpPr>
          <p:nvPr/>
        </p:nvSpPr>
        <p:spPr bwMode="auto">
          <a:xfrm>
            <a:off x="9670373" y="2256567"/>
            <a:ext cx="51485" cy="54399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endParaRPr lang="zh-CN" altLang="en-US" sz="1200"/>
          </a:p>
        </p:txBody>
      </p:sp>
      <p:cxnSp>
        <p:nvCxnSpPr>
          <p:cNvPr id="149" name="直接连接符 148"/>
          <p:cNvCxnSpPr/>
          <p:nvPr/>
        </p:nvCxnSpPr>
        <p:spPr>
          <a:xfrm flipV="1">
            <a:off x="10782327" y="3917427"/>
            <a:ext cx="180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/>
        </p:nvCxnSpPr>
        <p:spPr>
          <a:xfrm flipV="1">
            <a:off x="9610271" y="3918636"/>
            <a:ext cx="180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/>
        </p:nvCxnSpPr>
        <p:spPr>
          <a:xfrm flipV="1">
            <a:off x="7594904" y="3903573"/>
            <a:ext cx="180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/>
        </p:nvCxnSpPr>
        <p:spPr>
          <a:xfrm flipV="1">
            <a:off x="6429032" y="3900164"/>
            <a:ext cx="180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/>
        </p:nvCxnSpPr>
        <p:spPr>
          <a:xfrm flipV="1">
            <a:off x="5109088" y="3903573"/>
            <a:ext cx="180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/>
        </p:nvCxnSpPr>
        <p:spPr>
          <a:xfrm flipV="1">
            <a:off x="3818846" y="3908191"/>
            <a:ext cx="180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" name="Rectangle 14"/>
          <p:cNvSpPr>
            <a:spLocks noChangeAspect="1" noChangeArrowheads="1"/>
          </p:cNvSpPr>
          <p:nvPr/>
        </p:nvSpPr>
        <p:spPr bwMode="auto">
          <a:xfrm>
            <a:off x="3828513" y="2658606"/>
            <a:ext cx="908050" cy="450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r"/>
            <a:r>
              <a:rPr lang="en-US" altLang="zh-CN" b="1" dirty="0">
                <a:solidFill>
                  <a:srgbClr val="FF0000"/>
                </a:solidFill>
                <a:latin typeface="+mn-ea"/>
                <a:cs typeface="Segoe UI Black" panose="020B0A02040204020203" pitchFamily="34" charset="0"/>
              </a:rPr>
              <a:t>A</a:t>
            </a:r>
            <a:r>
              <a:rPr lang="en-US" altLang="zh-CN" b="1" baseline="-25000" dirty="0">
                <a:solidFill>
                  <a:srgbClr val="FF0000"/>
                </a:solidFill>
                <a:latin typeface="+mn-ea"/>
                <a:cs typeface="Segoe UI Black" panose="020B0A02040204020203" pitchFamily="34" charset="0"/>
              </a:rPr>
              <a:t>12-0</a:t>
            </a:r>
            <a:endParaRPr lang="en-US" altLang="zh-CN" b="1" dirty="0">
              <a:solidFill>
                <a:srgbClr val="FF0000"/>
              </a:solidFill>
              <a:latin typeface="+mn-ea"/>
              <a:cs typeface="Segoe UI Black" panose="020B0A02040204020203" pitchFamily="34" charset="0"/>
            </a:endParaRPr>
          </a:p>
        </p:txBody>
      </p:sp>
      <p:sp>
        <p:nvSpPr>
          <p:cNvPr id="156" name="Rectangle 36"/>
          <p:cNvSpPr>
            <a:spLocks noChangeArrowheads="1"/>
          </p:cNvSpPr>
          <p:nvPr/>
        </p:nvSpPr>
        <p:spPr bwMode="auto">
          <a:xfrm>
            <a:off x="3758326" y="3239820"/>
            <a:ext cx="404122" cy="283966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18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&amp;</a:t>
            </a:r>
          </a:p>
        </p:txBody>
      </p:sp>
      <p:sp>
        <p:nvSpPr>
          <p:cNvPr id="157" name="Rectangle 13"/>
          <p:cNvSpPr>
            <a:spLocks noChangeAspect="1" noChangeArrowheads="1"/>
          </p:cNvSpPr>
          <p:nvPr/>
        </p:nvSpPr>
        <p:spPr bwMode="auto">
          <a:xfrm>
            <a:off x="4727827" y="1883972"/>
            <a:ext cx="575286" cy="283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Y</a:t>
            </a:r>
            <a:r>
              <a:rPr lang="en-US" altLang="zh-CN" baseline="-25000" dirty="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endParaRPr lang="en-US" altLang="zh-CN" b="1" dirty="0"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158" name="Rectangle 13"/>
          <p:cNvSpPr>
            <a:spLocks noChangeAspect="1" noChangeArrowheads="1"/>
          </p:cNvSpPr>
          <p:nvPr/>
        </p:nvSpPr>
        <p:spPr bwMode="auto">
          <a:xfrm>
            <a:off x="5169665" y="1886044"/>
            <a:ext cx="575286" cy="283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Y</a:t>
            </a:r>
            <a:r>
              <a:rPr lang="en-US" altLang="zh-CN" baseline="-25000" dirty="0"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endParaRPr lang="en-US" altLang="zh-CN" b="1" dirty="0"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159" name="Oval 27"/>
          <p:cNvSpPr>
            <a:spLocks noChangeAspect="1" noChangeArrowheads="1"/>
          </p:cNvSpPr>
          <p:nvPr/>
        </p:nvSpPr>
        <p:spPr bwMode="auto">
          <a:xfrm>
            <a:off x="4081449" y="2264650"/>
            <a:ext cx="51485" cy="54399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endParaRPr lang="zh-CN" altLang="en-US" sz="1200"/>
          </a:p>
        </p:txBody>
      </p:sp>
      <p:sp>
        <p:nvSpPr>
          <p:cNvPr id="160" name="Line 46"/>
          <p:cNvSpPr>
            <a:spLocks noChangeAspect="1" noChangeShapeType="1"/>
          </p:cNvSpPr>
          <p:nvPr/>
        </p:nvSpPr>
        <p:spPr bwMode="auto">
          <a:xfrm flipV="1">
            <a:off x="4108551" y="2328013"/>
            <a:ext cx="0" cy="900000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1" name="Line 46"/>
          <p:cNvSpPr>
            <a:spLocks noChangeAspect="1" noChangeShapeType="1"/>
          </p:cNvSpPr>
          <p:nvPr/>
        </p:nvSpPr>
        <p:spPr bwMode="auto">
          <a:xfrm flipV="1">
            <a:off x="3958508" y="3531498"/>
            <a:ext cx="0" cy="324000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2" name="Line 46"/>
          <p:cNvSpPr>
            <a:spLocks noChangeAspect="1" noChangeShapeType="1"/>
          </p:cNvSpPr>
          <p:nvPr/>
        </p:nvSpPr>
        <p:spPr bwMode="auto">
          <a:xfrm flipV="1">
            <a:off x="5120205" y="2327535"/>
            <a:ext cx="0" cy="900000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" name="Rectangle 36"/>
          <p:cNvSpPr>
            <a:spLocks noChangeArrowheads="1"/>
          </p:cNvSpPr>
          <p:nvPr/>
        </p:nvSpPr>
        <p:spPr bwMode="auto">
          <a:xfrm>
            <a:off x="5004419" y="3239817"/>
            <a:ext cx="404122" cy="283966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18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&amp;</a:t>
            </a:r>
          </a:p>
        </p:txBody>
      </p:sp>
      <p:sp>
        <p:nvSpPr>
          <p:cNvPr id="164" name="Line 46"/>
          <p:cNvSpPr>
            <a:spLocks noChangeAspect="1" noChangeShapeType="1"/>
          </p:cNvSpPr>
          <p:nvPr/>
        </p:nvSpPr>
        <p:spPr bwMode="auto">
          <a:xfrm flipV="1">
            <a:off x="5354644" y="2328010"/>
            <a:ext cx="0" cy="900000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5" name="Line 46"/>
          <p:cNvSpPr>
            <a:spLocks noChangeAspect="1" noChangeShapeType="1"/>
          </p:cNvSpPr>
          <p:nvPr/>
        </p:nvSpPr>
        <p:spPr bwMode="auto">
          <a:xfrm flipV="1">
            <a:off x="5204601" y="3531495"/>
            <a:ext cx="0" cy="324000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6" name="Oval 27"/>
          <p:cNvSpPr>
            <a:spLocks noChangeAspect="1" noChangeArrowheads="1"/>
          </p:cNvSpPr>
          <p:nvPr/>
        </p:nvSpPr>
        <p:spPr bwMode="auto">
          <a:xfrm>
            <a:off x="5330899" y="2262159"/>
            <a:ext cx="51485" cy="54399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endParaRPr lang="zh-CN" altLang="en-US" sz="1200"/>
          </a:p>
        </p:txBody>
      </p:sp>
      <p:sp>
        <p:nvSpPr>
          <p:cNvPr id="167" name="Line 45"/>
          <p:cNvSpPr>
            <a:spLocks noChangeAspect="1" noChangeShapeType="1"/>
          </p:cNvSpPr>
          <p:nvPr/>
        </p:nvSpPr>
        <p:spPr bwMode="auto">
          <a:xfrm flipV="1">
            <a:off x="7683742" y="2323570"/>
            <a:ext cx="0" cy="1512000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8" name="Rectangle 13"/>
          <p:cNvSpPr>
            <a:spLocks noChangeAspect="1" noChangeArrowheads="1"/>
          </p:cNvSpPr>
          <p:nvPr/>
        </p:nvSpPr>
        <p:spPr bwMode="auto">
          <a:xfrm>
            <a:off x="7354487" y="1888283"/>
            <a:ext cx="575286" cy="283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Y</a:t>
            </a:r>
            <a:r>
              <a:rPr lang="en-US" altLang="zh-CN" baseline="-25000" dirty="0">
                <a:latin typeface="Times New Roman" panose="02020603050405020304" pitchFamily="18" charset="0"/>
                <a:ea typeface="楷体_GB2312" pitchFamily="49" charset="-122"/>
              </a:rPr>
              <a:t>7</a:t>
            </a:r>
            <a:endParaRPr lang="en-US" altLang="zh-CN" b="1" dirty="0"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169" name="Oval 27"/>
          <p:cNvSpPr>
            <a:spLocks noChangeAspect="1" noChangeArrowheads="1"/>
          </p:cNvSpPr>
          <p:nvPr/>
        </p:nvSpPr>
        <p:spPr bwMode="auto">
          <a:xfrm>
            <a:off x="7657420" y="2260505"/>
            <a:ext cx="51485" cy="54399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endParaRPr lang="zh-CN" altLang="en-US" sz="1200"/>
          </a:p>
        </p:txBody>
      </p:sp>
      <p:sp>
        <p:nvSpPr>
          <p:cNvPr id="170" name="Line 45"/>
          <p:cNvSpPr>
            <a:spLocks noChangeAspect="1" noChangeShapeType="1"/>
          </p:cNvSpPr>
          <p:nvPr/>
        </p:nvSpPr>
        <p:spPr bwMode="auto">
          <a:xfrm flipV="1">
            <a:off x="10875803" y="2319463"/>
            <a:ext cx="0" cy="1548000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1" name="Oval 27"/>
          <p:cNvSpPr>
            <a:spLocks noChangeAspect="1" noChangeArrowheads="1"/>
          </p:cNvSpPr>
          <p:nvPr/>
        </p:nvSpPr>
        <p:spPr bwMode="auto">
          <a:xfrm>
            <a:off x="10843853" y="2266727"/>
            <a:ext cx="51485" cy="54399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endParaRPr lang="zh-CN" altLang="en-US" sz="12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标题 1"/>
          <p:cNvSpPr>
            <a:spLocks noGrp="1"/>
          </p:cNvSpPr>
          <p:nvPr>
            <p:ph type="title"/>
          </p:nvPr>
        </p:nvSpPr>
        <p:spPr>
          <a:xfrm>
            <a:off x="888248" y="870073"/>
            <a:ext cx="5129206" cy="617641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3.</a:t>
            </a:r>
            <a:r>
              <a:rPr lang="zh-CN" altLang="en-US" dirty="0">
                <a:solidFill>
                  <a:schemeClr val="tx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字位同时扩展</a:t>
            </a:r>
          </a:p>
        </p:txBody>
      </p:sp>
      <p:sp>
        <p:nvSpPr>
          <p:cNvPr id="97" name="标题 1"/>
          <p:cNvSpPr txBox="1"/>
          <p:nvPr/>
        </p:nvSpPr>
        <p:spPr>
          <a:xfrm>
            <a:off x="617585" y="193924"/>
            <a:ext cx="4368072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effectLst/>
              </a:rPr>
              <a:t>7.4 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主存与</a:t>
            </a:r>
            <a:r>
              <a:rPr lang="en-US" altLang="zh-CN" b="0" dirty="0">
                <a:solidFill>
                  <a:schemeClr val="tx1"/>
                </a:solidFill>
                <a:effectLst/>
              </a:rPr>
              <a:t>CPU</a:t>
            </a:r>
            <a:r>
              <a:rPr lang="zh-CN" altLang="en-US" b="0" dirty="0">
                <a:solidFill>
                  <a:schemeClr val="tx1"/>
                </a:solidFill>
                <a:effectLst/>
              </a:rPr>
              <a:t>的连接</a:t>
            </a:r>
            <a:endParaRPr lang="zh-CN" altLang="en-US" b="0" dirty="0">
              <a:solidFill>
                <a:srgbClr val="3333CC"/>
              </a:soli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88248" y="1609832"/>
            <a:ext cx="10704754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1">
              <a:lnSpc>
                <a:spcPct val="135000"/>
              </a:lnSpc>
              <a:buClr>
                <a:srgbClr val="C00000"/>
              </a:buClr>
              <a:defRPr/>
            </a:pPr>
            <a:r>
              <a:rPr lang="en-US" altLang="zh-CN" sz="2400" dirty="0">
                <a:latin typeface="+mn-ea"/>
              </a:rPr>
              <a:t>3)</a:t>
            </a:r>
            <a:r>
              <a:rPr lang="zh-CN" altLang="en-US" sz="2400" dirty="0">
                <a:latin typeface="+mn-ea"/>
              </a:rPr>
              <a:t>如</a:t>
            </a:r>
            <a:r>
              <a:rPr lang="en-US" altLang="zh-CN" sz="2400" dirty="0">
                <a:latin typeface="+mn-ea"/>
              </a:rPr>
              <a:t>ROM</a:t>
            </a:r>
            <a:r>
              <a:rPr lang="zh-CN" altLang="en-US" sz="2400" dirty="0">
                <a:latin typeface="+mn-ea"/>
              </a:rPr>
              <a:t>采用</a:t>
            </a:r>
            <a:r>
              <a:rPr lang="en-US" altLang="zh-CN" sz="2400" dirty="0">
                <a:latin typeface="+mn-ea"/>
              </a:rPr>
              <a:t>16K×8</a:t>
            </a:r>
            <a:r>
              <a:rPr lang="zh-CN" altLang="en-US" sz="2400" dirty="0">
                <a:latin typeface="+mn-ea"/>
              </a:rPr>
              <a:t>的芯片，</a:t>
            </a:r>
            <a:r>
              <a:rPr lang="en-US" altLang="zh-CN" sz="2400" dirty="0">
                <a:latin typeface="+mn-ea"/>
              </a:rPr>
              <a:t>RAM</a:t>
            </a:r>
            <a:r>
              <a:rPr lang="zh-CN" altLang="en-US" sz="2400" dirty="0">
                <a:latin typeface="+mn-ea"/>
              </a:rPr>
              <a:t>芯片采用</a:t>
            </a:r>
            <a:r>
              <a:rPr lang="en-US" altLang="zh-CN" sz="2400" dirty="0">
                <a:latin typeface="+mn-ea"/>
              </a:rPr>
              <a:t>8K×8</a:t>
            </a:r>
            <a:r>
              <a:rPr lang="zh-CN" altLang="en-US" sz="2400" dirty="0">
                <a:latin typeface="+mn-ea"/>
              </a:rPr>
              <a:t>的芯片，画出与</a:t>
            </a:r>
            <a:r>
              <a:rPr lang="en-US" altLang="zh-CN" sz="2400" dirty="0">
                <a:latin typeface="+mn-ea"/>
              </a:rPr>
              <a:t>CPU</a:t>
            </a:r>
            <a:r>
              <a:rPr lang="zh-CN" altLang="en-US" sz="2400" dirty="0">
                <a:latin typeface="+mn-ea"/>
              </a:rPr>
              <a:t>连接图</a:t>
            </a:r>
          </a:p>
        </p:txBody>
      </p:sp>
      <p:sp>
        <p:nvSpPr>
          <p:cNvPr id="5" name="矩形 4"/>
          <p:cNvSpPr/>
          <p:nvPr/>
        </p:nvSpPr>
        <p:spPr>
          <a:xfrm>
            <a:off x="3925362" y="2763718"/>
            <a:ext cx="3585781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1">
              <a:lnSpc>
                <a:spcPct val="135000"/>
              </a:lnSpc>
              <a:buClr>
                <a:srgbClr val="C00000"/>
              </a:buClr>
              <a:defRPr/>
            </a:pPr>
            <a:r>
              <a:rPr lang="zh-CN" altLang="en-US" sz="2400" dirty="0">
                <a:latin typeface="+mn-ea"/>
              </a:rPr>
              <a:t>请参照</a:t>
            </a:r>
            <a:r>
              <a:rPr lang="en-US" altLang="zh-CN" sz="2400" dirty="0">
                <a:latin typeface="+mn-ea"/>
              </a:rPr>
              <a:t>2</a:t>
            </a:r>
            <a:r>
              <a:rPr lang="zh-CN" altLang="en-US" sz="2400" dirty="0">
                <a:latin typeface="+mn-ea"/>
              </a:rPr>
              <a:t>自己完成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10402" y="2472623"/>
            <a:ext cx="785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第一部分完</a:t>
            </a:r>
            <a:endParaRPr lang="en-US" altLang="zh-CN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禹卫书法行书简体" panose="02000603000000000000" pitchFamily="2" charset="-122"/>
              <a:ea typeface="禹卫书法行书简体" panose="02000603000000000000" pitchFamily="2" charset="-122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37980" y="1111162"/>
            <a:ext cx="21948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1.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存储器分类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444829" y="2538071"/>
            <a:ext cx="10252365" cy="293744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+mn-ea"/>
                <a:ea typeface="+mn-ea"/>
              </a:rPr>
              <a:t>(1)</a:t>
            </a:r>
            <a:r>
              <a:rPr lang="zh-CN" altLang="en-US" sz="2400" dirty="0">
                <a:solidFill>
                  <a:srgbClr val="240CD2"/>
                </a:solidFill>
                <a:latin typeface="+mn-ea"/>
                <a:ea typeface="+mn-ea"/>
              </a:rPr>
              <a:t>控制存储器</a:t>
            </a:r>
            <a:r>
              <a:rPr lang="zh-CN" altLang="en-US" sz="2400" dirty="0">
                <a:latin typeface="+mn-ea"/>
                <a:ea typeface="+mn-ea"/>
              </a:rPr>
              <a:t>：</a:t>
            </a:r>
            <a:r>
              <a:rPr lang="en-US" altLang="zh-CN" sz="2400" dirty="0">
                <a:latin typeface="+mn-ea"/>
                <a:ea typeface="+mn-ea"/>
              </a:rPr>
              <a:t>CPU</a:t>
            </a:r>
            <a:r>
              <a:rPr lang="zh-CN" altLang="en-US" sz="2400" dirty="0">
                <a:latin typeface="+mn-ea"/>
                <a:ea typeface="+mn-ea"/>
              </a:rPr>
              <a:t>内部，用于存放控制信号</a:t>
            </a:r>
            <a:r>
              <a:rPr lang="en-US" altLang="zh-CN" sz="2400" dirty="0">
                <a:latin typeface="+mn-ea"/>
                <a:ea typeface="+mn-ea"/>
              </a:rPr>
              <a:t>(</a:t>
            </a:r>
            <a:r>
              <a:rPr lang="zh-CN" altLang="en-US" sz="2400" dirty="0">
                <a:latin typeface="+mn-ea"/>
                <a:ea typeface="+mn-ea"/>
              </a:rPr>
              <a:t>微程序控制器</a:t>
            </a:r>
            <a:r>
              <a:rPr lang="en-US" altLang="zh-CN" sz="2400" dirty="0">
                <a:latin typeface="+mn-ea"/>
                <a:ea typeface="+mn-ea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+mn-ea"/>
                <a:ea typeface="+mn-ea"/>
              </a:rPr>
              <a:t>(2)</a:t>
            </a:r>
            <a:r>
              <a:rPr lang="zh-CN" altLang="en-US" sz="2400" dirty="0">
                <a:solidFill>
                  <a:srgbClr val="240CD2"/>
                </a:solidFill>
                <a:latin typeface="+mn-ea"/>
                <a:ea typeface="+mn-ea"/>
              </a:rPr>
              <a:t>寄存器</a:t>
            </a:r>
            <a:r>
              <a:rPr lang="zh-CN" altLang="en-US" sz="2400" dirty="0">
                <a:latin typeface="+mn-ea"/>
                <a:ea typeface="+mn-ea"/>
              </a:rPr>
              <a:t>：</a:t>
            </a:r>
            <a:r>
              <a:rPr lang="en-US" altLang="zh-CN" sz="2400" dirty="0">
                <a:latin typeface="+mn-ea"/>
                <a:ea typeface="+mn-ea"/>
              </a:rPr>
              <a:t>CPU</a:t>
            </a:r>
            <a:r>
              <a:rPr lang="zh-CN" altLang="en-US" sz="2400" dirty="0">
                <a:latin typeface="+mn-ea"/>
                <a:ea typeface="+mn-ea"/>
              </a:rPr>
              <a:t>内部的暂存单元，速度快、容量有限</a:t>
            </a:r>
            <a:endParaRPr lang="en-US" altLang="zh-CN" sz="2400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+mn-ea"/>
                <a:ea typeface="+mn-ea"/>
              </a:rPr>
              <a:t>(3)</a:t>
            </a:r>
            <a:r>
              <a:rPr lang="zh-CN" altLang="en-US" sz="2400" dirty="0">
                <a:solidFill>
                  <a:srgbClr val="240CD2"/>
                </a:solidFill>
                <a:latin typeface="+mn-ea"/>
                <a:ea typeface="+mn-ea"/>
              </a:rPr>
              <a:t>高速缓冲存储器</a:t>
            </a:r>
            <a:r>
              <a:rPr lang="zh-CN" altLang="en-US" sz="2400" dirty="0">
                <a:latin typeface="+mn-ea"/>
                <a:ea typeface="+mn-ea"/>
              </a:rPr>
              <a:t>：处于</a:t>
            </a:r>
            <a:r>
              <a:rPr lang="en-US" altLang="zh-CN" sz="2400" dirty="0">
                <a:latin typeface="+mn-ea"/>
                <a:ea typeface="+mn-ea"/>
              </a:rPr>
              <a:t>CPU</a:t>
            </a:r>
            <a:r>
              <a:rPr lang="zh-CN" altLang="en-US" sz="2400" dirty="0">
                <a:latin typeface="+mn-ea"/>
                <a:ea typeface="+mn-ea"/>
              </a:rPr>
              <a:t>和主存之间，缓解二者间速度差异</a:t>
            </a:r>
            <a:endParaRPr lang="en-US" altLang="zh-CN" sz="2400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+mn-ea"/>
                <a:ea typeface="+mn-ea"/>
              </a:rPr>
              <a:t>(4)</a:t>
            </a:r>
            <a:r>
              <a:rPr lang="zh-CN" altLang="en-US" sz="2400" dirty="0">
                <a:solidFill>
                  <a:srgbClr val="240CD2"/>
                </a:solidFill>
                <a:latin typeface="+mn-ea"/>
                <a:ea typeface="+mn-ea"/>
              </a:rPr>
              <a:t>主存储器</a:t>
            </a:r>
            <a:r>
              <a:rPr lang="zh-CN" altLang="en-US" sz="2400" dirty="0">
                <a:latin typeface="+mn-ea"/>
                <a:ea typeface="+mn-ea"/>
              </a:rPr>
              <a:t>：存放指令和数据，</a:t>
            </a:r>
            <a:r>
              <a:rPr lang="en-US" altLang="zh-CN" sz="2400" dirty="0">
                <a:latin typeface="+mn-ea"/>
                <a:ea typeface="+mn-ea"/>
              </a:rPr>
              <a:t>CPU</a:t>
            </a:r>
            <a:r>
              <a:rPr lang="zh-CN" altLang="en-US" sz="2400" dirty="0">
                <a:latin typeface="+mn-ea"/>
                <a:ea typeface="+mn-ea"/>
              </a:rPr>
              <a:t>按地址直接随机存取的大容量存储器</a:t>
            </a:r>
            <a:endParaRPr lang="en-US" altLang="zh-CN" sz="2400" i="1" dirty="0">
              <a:solidFill>
                <a:srgbClr val="0000FF"/>
              </a:solidFill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+mn-ea"/>
                <a:ea typeface="+mn-ea"/>
              </a:rPr>
              <a:t>(5)</a:t>
            </a:r>
            <a:r>
              <a:rPr lang="zh-CN" altLang="en-US" sz="2400" dirty="0">
                <a:solidFill>
                  <a:srgbClr val="240CD2"/>
                </a:solidFill>
                <a:latin typeface="+mn-ea"/>
                <a:ea typeface="+mn-ea"/>
              </a:rPr>
              <a:t>辅助存储器</a:t>
            </a:r>
            <a:r>
              <a:rPr lang="zh-CN" altLang="en-US" sz="2400" dirty="0">
                <a:latin typeface="+mn-ea"/>
                <a:ea typeface="+mn-ea"/>
              </a:rPr>
              <a:t>：磁盘、磁带等大容量存储器，</a:t>
            </a:r>
            <a:r>
              <a:rPr lang="en-US" altLang="zh-CN" sz="2400" dirty="0">
                <a:latin typeface="+mn-ea"/>
                <a:ea typeface="+mn-ea"/>
              </a:rPr>
              <a:t>CPU</a:t>
            </a:r>
            <a:r>
              <a:rPr lang="zh-CN" altLang="en-US" sz="2400" dirty="0">
                <a:latin typeface="+mn-ea"/>
                <a:ea typeface="+mn-ea"/>
              </a:rPr>
              <a:t>不能直接访问，速度慢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0659" y="1956130"/>
            <a:ext cx="3865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按在机器中的作用分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9290" y="229235"/>
            <a:ext cx="29368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7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.1  存储器概述</a:t>
            </a:r>
            <a:endParaRPr lang="zh-CN" altLang="en-US"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05323" y="1052949"/>
            <a:ext cx="4620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2.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存储系统主要技术指标</a:t>
            </a:r>
          </a:p>
        </p:txBody>
      </p:sp>
      <p:sp>
        <p:nvSpPr>
          <p:cNvPr id="2" name="矩形 1"/>
          <p:cNvSpPr/>
          <p:nvPr/>
        </p:nvSpPr>
        <p:spPr>
          <a:xfrm>
            <a:off x="1719943" y="1784888"/>
            <a:ext cx="986245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solidFill>
                  <a:srgbClr val="240CD2"/>
                </a:solidFill>
                <a:latin typeface="+mn-ea"/>
              </a:rPr>
              <a:t>存储时间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接收到读写命令到从存储器中读出或开始写入信息所经历的时间</a:t>
            </a:r>
          </a:p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solidFill>
                  <a:srgbClr val="240CD2"/>
                </a:solidFill>
                <a:latin typeface="+mn-ea"/>
              </a:rPr>
              <a:t>存储周期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连续两次访问存储器所需要的最小时间间隔</a:t>
            </a:r>
          </a:p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solidFill>
                  <a:srgbClr val="240CD2"/>
                </a:solidFill>
                <a:latin typeface="+mn-ea"/>
              </a:rPr>
              <a:t>存储器带宽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单位时间内存储器存取的信息量，</a:t>
            </a:r>
            <a:r>
              <a:rPr lang="en-US" altLang="zh-CN" sz="2400" dirty="0">
                <a:latin typeface="+mn-ea"/>
              </a:rPr>
              <a:t>Byte/s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9290" y="229235"/>
            <a:ext cx="28898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7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.1  存储器概述</a:t>
            </a:r>
            <a:endParaRPr lang="zh-CN" altLang="en-US"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37980" y="1052946"/>
            <a:ext cx="37605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3.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禹卫书法行书简体" panose="02000603000000000000" pitchFamily="2" charset="-122"/>
                <a:ea typeface="禹卫书法行书简体" panose="02000603000000000000" pitchFamily="2" charset="-122"/>
                <a:cs typeface="+mj-cs"/>
              </a:rPr>
              <a:t>存储系统层次结构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99664" y="3347686"/>
            <a:ext cx="553998" cy="147796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>
            <a:spAutoFit/>
          </a:bodyPr>
          <a:lstStyle/>
          <a:p>
            <a:pPr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原理</a:t>
            </a:r>
          </a:p>
        </p:txBody>
      </p:sp>
      <p:sp>
        <p:nvSpPr>
          <p:cNvPr id="7" name="虚尾箭头 6"/>
          <p:cNvSpPr/>
          <p:nvPr/>
        </p:nvSpPr>
        <p:spPr bwMode="auto">
          <a:xfrm>
            <a:off x="1648457" y="3895372"/>
            <a:ext cx="351937" cy="228600"/>
          </a:xfrm>
          <a:prstGeom prst="stripedRightArrow">
            <a:avLst/>
          </a:prstGeom>
          <a:solidFill>
            <a:srgbClr val="0070C0">
              <a:alpha val="0"/>
            </a:srgbClr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8" name="左大括号 7"/>
          <p:cNvSpPr/>
          <p:nvPr/>
        </p:nvSpPr>
        <p:spPr bwMode="auto">
          <a:xfrm>
            <a:off x="2054823" y="1985127"/>
            <a:ext cx="216881" cy="404446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2361822" y="1792913"/>
            <a:ext cx="15652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2E14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存储程序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2464521" y="5722220"/>
            <a:ext cx="14081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2E14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程序控制</a:t>
            </a:r>
          </a:p>
        </p:txBody>
      </p:sp>
      <p:cxnSp>
        <p:nvCxnSpPr>
          <p:cNvPr id="11" name="直接箭头连接符 10"/>
          <p:cNvCxnSpPr>
            <a:cxnSpLocks noChangeShapeType="1"/>
          </p:cNvCxnSpPr>
          <p:nvPr/>
        </p:nvCxnSpPr>
        <p:spPr bwMode="auto">
          <a:xfrm>
            <a:off x="4305653" y="2043982"/>
            <a:ext cx="4716000" cy="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 type="none" w="lg" len="lg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箭头连接符 12"/>
          <p:cNvCxnSpPr>
            <a:cxnSpLocks noChangeShapeType="1"/>
          </p:cNvCxnSpPr>
          <p:nvPr/>
        </p:nvCxnSpPr>
        <p:spPr bwMode="auto">
          <a:xfrm>
            <a:off x="4443888" y="5994293"/>
            <a:ext cx="4680000" cy="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 type="none" w="lg" len="lg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914" y="5160150"/>
            <a:ext cx="1301387" cy="1229029"/>
          </a:xfrm>
          <a:prstGeom prst="rect">
            <a:avLst/>
          </a:prstGeom>
          <a:effectLst>
            <a:softEdge rad="88900"/>
          </a:effectLst>
        </p:spPr>
      </p:pic>
      <p:cxnSp>
        <p:nvCxnSpPr>
          <p:cNvPr id="15" name="直接箭头连接符 7167"/>
          <p:cNvCxnSpPr>
            <a:cxnSpLocks noChangeShapeType="1"/>
          </p:cNvCxnSpPr>
          <p:nvPr/>
        </p:nvCxnSpPr>
        <p:spPr bwMode="auto">
          <a:xfrm flipH="1" flipV="1">
            <a:off x="10114675" y="2678998"/>
            <a:ext cx="0" cy="252000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prstDash val="dash"/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圆角矩形 7169"/>
          <p:cNvSpPr>
            <a:spLocks noChangeArrowheads="1"/>
          </p:cNvSpPr>
          <p:nvPr/>
        </p:nvSpPr>
        <p:spPr bwMode="auto">
          <a:xfrm>
            <a:off x="9416914" y="1457587"/>
            <a:ext cx="1301386" cy="5096849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2E14EE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" name="文本框 16"/>
          <p:cNvSpPr txBox="1"/>
          <p:nvPr/>
        </p:nvSpPr>
        <p:spPr>
          <a:xfrm>
            <a:off x="2361822" y="2499162"/>
            <a:ext cx="6697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latin typeface="+mn-ea"/>
                <a:sym typeface="Symbol" panose="05050102010706020507" pitchFamily="18" charset="2"/>
              </a:rPr>
              <a:t>输入设备输入程序与数据</a:t>
            </a:r>
            <a:r>
              <a:rPr lang="en-US" altLang="zh-CN" sz="2400" dirty="0">
                <a:latin typeface="+mn-ea"/>
                <a:sym typeface="Symbol" panose="05050102010706020507" pitchFamily="18" charset="2"/>
              </a:rPr>
              <a:t>,</a:t>
            </a:r>
            <a:r>
              <a:rPr lang="zh-CN" altLang="en-US" sz="2400" dirty="0">
                <a:latin typeface="+mn-ea"/>
                <a:sym typeface="Symbol" panose="05050102010706020507" pitchFamily="18" charset="2"/>
              </a:rPr>
              <a:t>存储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写</a:t>
            </a:r>
            <a:r>
              <a:rPr lang="zh-CN" altLang="en-US" sz="2400" dirty="0">
                <a:latin typeface="+mn-ea"/>
                <a:sym typeface="Symbol" panose="05050102010706020507" pitchFamily="18" charset="2"/>
              </a:rPr>
              <a:t>操作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61822" y="3113226"/>
            <a:ext cx="517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sz="2400" dirty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zh-CN" sz="2400" dirty="0">
                <a:latin typeface="+mn-ea"/>
                <a:sym typeface="Symbol" panose="05050102010706020507" pitchFamily="18" charset="2"/>
              </a:rPr>
              <a:t>CPU</a:t>
            </a:r>
            <a:r>
              <a:rPr lang="zh-CN" altLang="en-US" sz="2400" dirty="0">
                <a:latin typeface="+mn-ea"/>
                <a:sym typeface="Symbol" panose="05050102010706020507" pitchFamily="18" charset="2"/>
              </a:rPr>
              <a:t>取指令</a:t>
            </a:r>
            <a:r>
              <a:rPr lang="en-US" altLang="zh-CN" sz="2400" dirty="0">
                <a:latin typeface="+mn-ea"/>
                <a:sym typeface="Symbol" panose="05050102010706020507" pitchFamily="18" charset="2"/>
              </a:rPr>
              <a:t>,</a:t>
            </a:r>
            <a:r>
              <a:rPr lang="zh-CN" altLang="en-US" sz="2400" dirty="0">
                <a:latin typeface="+mn-ea"/>
                <a:sym typeface="Symbol" panose="05050102010706020507" pitchFamily="18" charset="2"/>
              </a:rPr>
              <a:t>存储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读</a:t>
            </a:r>
            <a:r>
              <a:rPr lang="zh-CN" altLang="en-US" sz="2400" dirty="0">
                <a:latin typeface="+mn-ea"/>
                <a:sym typeface="Symbol" panose="05050102010706020507" pitchFamily="18" charset="2"/>
              </a:rPr>
              <a:t>操作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61821" y="3703844"/>
            <a:ext cx="6170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dirty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zh-CN" sz="2400" dirty="0">
                <a:latin typeface="+mn-ea"/>
                <a:sym typeface="Symbol" panose="05050102010706020507" pitchFamily="18" charset="2"/>
              </a:rPr>
              <a:t>CPU</a:t>
            </a:r>
            <a:r>
              <a:rPr lang="zh-CN" altLang="en-US" sz="2400" dirty="0">
                <a:latin typeface="+mn-ea"/>
                <a:sym typeface="Symbol" panose="05050102010706020507" pitchFamily="18" charset="2"/>
              </a:rPr>
              <a:t>执行指令期间读数据</a:t>
            </a:r>
            <a:r>
              <a:rPr lang="en-US" altLang="zh-CN" sz="2400" dirty="0">
                <a:latin typeface="+mn-ea"/>
                <a:sym typeface="Symbol" panose="05050102010706020507" pitchFamily="18" charset="2"/>
              </a:rPr>
              <a:t>,</a:t>
            </a:r>
            <a:r>
              <a:rPr lang="zh-CN" altLang="en-US" sz="2400" dirty="0">
                <a:latin typeface="+mn-ea"/>
                <a:sym typeface="Symbol" panose="05050102010706020507" pitchFamily="18" charset="2"/>
              </a:rPr>
              <a:t>存储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读</a:t>
            </a:r>
            <a:r>
              <a:rPr lang="zh-CN" altLang="en-US" sz="2400" dirty="0">
                <a:latin typeface="+mn-ea"/>
                <a:sym typeface="Symbol" panose="05050102010706020507" pitchFamily="18" charset="2"/>
              </a:rPr>
              <a:t>操作</a:t>
            </a:r>
            <a:endParaRPr lang="zh-CN" altLang="en-US" sz="2400" dirty="0">
              <a:latin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61822" y="4364694"/>
            <a:ext cx="517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en-US" altLang="zh-CN" sz="2400" dirty="0">
                <a:latin typeface="+mn-ea"/>
                <a:sym typeface="Symbol" panose="05050102010706020507" pitchFamily="18" charset="2"/>
              </a:rPr>
              <a:t>CPU</a:t>
            </a:r>
            <a:r>
              <a:rPr lang="zh-CN" altLang="en-US" sz="2400" dirty="0">
                <a:latin typeface="+mn-ea"/>
                <a:sym typeface="Symbol" panose="05050102010706020507" pitchFamily="18" charset="2"/>
              </a:rPr>
              <a:t>写回运算结果</a:t>
            </a:r>
            <a:r>
              <a:rPr lang="en-US" altLang="zh-CN" sz="2400" dirty="0">
                <a:latin typeface="+mn-ea"/>
                <a:sym typeface="Symbol" panose="05050102010706020507" pitchFamily="18" charset="2"/>
              </a:rPr>
              <a:t>,</a:t>
            </a:r>
            <a:r>
              <a:rPr lang="zh-CN" altLang="en-US" sz="2400" dirty="0">
                <a:latin typeface="+mn-ea"/>
                <a:sym typeface="Symbol" panose="05050102010706020507" pitchFamily="18" charset="2"/>
              </a:rPr>
              <a:t>存储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写</a:t>
            </a:r>
            <a:r>
              <a:rPr lang="zh-CN" altLang="en-US" sz="2400" dirty="0">
                <a:latin typeface="+mn-ea"/>
                <a:sym typeface="Symbol" panose="05050102010706020507" pitchFamily="18" charset="2"/>
              </a:rPr>
              <a:t>操作</a:t>
            </a:r>
            <a:endParaRPr lang="zh-CN" altLang="en-US" sz="2400" dirty="0">
              <a:latin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361822" y="5025650"/>
            <a:ext cx="517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rgbClr val="240CD2"/>
                </a:solidFill>
                <a:latin typeface="+mn-ea"/>
                <a:sym typeface="Wingdings" panose="05000000000000000000" pitchFamily="2" charset="2"/>
              </a:rPr>
              <a:t></a:t>
            </a:r>
            <a:r>
              <a:rPr lang="zh-CN" altLang="en-US" dirty="0">
                <a:sym typeface="Symbol" panose="05050102010706020507" pitchFamily="18" charset="2"/>
              </a:rPr>
              <a:t> </a:t>
            </a:r>
            <a:r>
              <a:rPr lang="zh-CN" altLang="en-US" sz="2400" dirty="0">
                <a:latin typeface="+mn-ea"/>
                <a:sym typeface="Symbol" panose="05050102010706020507" pitchFamily="18" charset="2"/>
              </a:rPr>
              <a:t>输出设备输出结果</a:t>
            </a:r>
            <a:r>
              <a:rPr lang="en-US" altLang="zh-CN" sz="2400" dirty="0">
                <a:latin typeface="+mn-ea"/>
                <a:sym typeface="Symbol" panose="05050102010706020507" pitchFamily="18" charset="2"/>
              </a:rPr>
              <a:t>,</a:t>
            </a:r>
            <a:r>
              <a:rPr lang="zh-CN" altLang="en-US" sz="2400" dirty="0">
                <a:latin typeface="+mn-ea"/>
                <a:sym typeface="Symbol" panose="05050102010706020507" pitchFamily="18" charset="2"/>
              </a:rPr>
              <a:t>存储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读</a:t>
            </a:r>
            <a:r>
              <a:rPr lang="zh-CN" altLang="en-US" sz="2400" dirty="0">
                <a:latin typeface="+mn-ea"/>
                <a:sym typeface="Symbol" panose="05050102010706020507" pitchFamily="18" charset="2"/>
              </a:rPr>
              <a:t>操作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11649" t="12353" r="14162" b="14885"/>
          <a:stretch>
            <a:fillRect/>
          </a:stretch>
        </p:blipFill>
        <p:spPr>
          <a:xfrm>
            <a:off x="9591099" y="1599505"/>
            <a:ext cx="953015" cy="9375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69290" y="229235"/>
            <a:ext cx="30492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7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.1  存储器概述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19" grpId="0"/>
      <p:bldP spid="20" grpId="0"/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WMzMjdlMmU2YTZjMTI3Y2NjMGFiZWQwMzk5Mzg0OD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5311</Words>
  <Application>Microsoft Office PowerPoint</Application>
  <PresentationFormat>宽屏</PresentationFormat>
  <Paragraphs>1331</Paragraphs>
  <Slides>67</Slides>
  <Notes>64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67</vt:i4>
      </vt:variant>
    </vt:vector>
  </HeadingPairs>
  <TitlesOfParts>
    <vt:vector size="93" baseType="lpstr">
      <vt:lpstr>Arial</vt:lpstr>
      <vt:lpstr>Consolas</vt:lpstr>
      <vt:lpstr>Times New Roman</vt:lpstr>
      <vt:lpstr>XinGothic-SinaWeibo</vt:lpstr>
      <vt:lpstr>Verdana</vt:lpstr>
      <vt:lpstr>仿宋_GB2312</vt:lpstr>
      <vt:lpstr>Segoe UI Black</vt:lpstr>
      <vt:lpstr>等线</vt:lpstr>
      <vt:lpstr>Tahoma</vt:lpstr>
      <vt:lpstr>Wingdings</vt:lpstr>
      <vt:lpstr>等线 Light</vt:lpstr>
      <vt:lpstr>Segoe UI</vt:lpstr>
      <vt:lpstr>黑体</vt:lpstr>
      <vt:lpstr>Calibri</vt:lpstr>
      <vt:lpstr>仿宋</vt:lpstr>
      <vt:lpstr>宋体</vt:lpstr>
      <vt:lpstr>微软雅黑</vt:lpstr>
      <vt:lpstr>禹卫书法行书简体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5_nordridesign</vt:lpstr>
      <vt:lpstr>PowerPoint 演示文稿</vt:lpstr>
      <vt:lpstr>本章主要内容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1.位扩展(存储器字长扩展)</vt:lpstr>
      <vt:lpstr>1.位扩展(存储器字长扩展)</vt:lpstr>
      <vt:lpstr>2.字扩展(存储器字长扩展)</vt:lpstr>
      <vt:lpstr>2.字扩展(存储器字长扩展)</vt:lpstr>
      <vt:lpstr>2.字扩展(存储器字长扩展)</vt:lpstr>
      <vt:lpstr>3.字位同时扩展</vt:lpstr>
      <vt:lpstr>3.字位同时扩展</vt:lpstr>
      <vt:lpstr>3.字位同时扩展</vt:lpstr>
      <vt:lpstr>3.字位同时扩展</vt:lpstr>
      <vt:lpstr>3.字位同时扩展</vt:lpstr>
      <vt:lpstr>3.字位同时扩展</vt:lpstr>
      <vt:lpstr>3.字位同时扩展</vt:lpstr>
      <vt:lpstr>3.字位同时扩展</vt:lpstr>
      <vt:lpstr>3.字位同时扩展</vt:lpstr>
      <vt:lpstr>3.字位同时扩展</vt:lpstr>
      <vt:lpstr>3.字位同时扩展</vt:lpstr>
      <vt:lpstr>3.字位同时扩展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子淇</cp:lastModifiedBy>
  <cp:revision>2238</cp:revision>
  <dcterms:created xsi:type="dcterms:W3CDTF">2018-05-09T10:41:00Z</dcterms:created>
  <dcterms:modified xsi:type="dcterms:W3CDTF">2022-05-09T08:18:43Z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2052-11.1.0.11636</vt:lpwstr>
  </property>
  <property fmtid="{D5CDD505-2E9C-101B-9397-08002B2CF9AE}" pid="3" name="ICV">
    <vt:lpwstr>2DD73C38EFF246769E842635AB0BAD81</vt:lpwstr>
  </property>
</Properties>
</file>